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5400" autoAdjust="0"/>
  </p:normalViewPr>
  <p:slideViewPr>
    <p:cSldViewPr>
      <p:cViewPr varScale="1">
        <p:scale>
          <a:sx n="153" d="100"/>
          <a:sy n="153" d="100"/>
        </p:scale>
        <p:origin x="-41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11/7/2019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C640C-5D6F-46B7-8931-22AA3CA43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544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11/7/2019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B4EDE-60F9-4B1B-80BD-B4FF70B8A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86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B4EDE-60F9-4B1B-80BD-B4FF70B8A1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11/7/2019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0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5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119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7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21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51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4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5337" y="73896"/>
            <a:ext cx="8297995" cy="548415"/>
            <a:chOff x="953159" y="266700"/>
            <a:chExt cx="10324441" cy="756010"/>
          </a:xfrm>
        </p:grpSpPr>
        <p:pic>
          <p:nvPicPr>
            <p:cNvPr id="10" name="Picture 9" descr="БГ Флаг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85759" y="328283"/>
              <a:ext cx="910698" cy="655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ffe9450ff46eb2e12e1ac701aed42d8f_L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95559" y="266700"/>
              <a:ext cx="1282041" cy="756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Лого ЛИДЕР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12159" y="302883"/>
              <a:ext cx="667253" cy="664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Лого ЕС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3159" y="277483"/>
              <a:ext cx="981351" cy="664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52361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04950"/>
            <a:ext cx="7315201" cy="3505200"/>
          </a:xfrm>
        </p:spPr>
        <p:txBody>
          <a:bodyPr/>
          <a:lstStyle>
            <a:lvl1pPr>
              <a:buNone/>
              <a:defRPr sz="2800" b="0">
                <a:solidFill>
                  <a:srgbClr val="002060"/>
                </a:solidFill>
              </a:defRPr>
            </a:lvl1pPr>
            <a:lvl2pPr>
              <a:buNone/>
              <a:defRPr b="0">
                <a:solidFill>
                  <a:srgbClr val="002060"/>
                </a:solidFill>
              </a:defRPr>
            </a:lvl2pPr>
            <a:lvl3pPr>
              <a:buNone/>
              <a:defRPr b="0">
                <a:solidFill>
                  <a:srgbClr val="002060"/>
                </a:solidFill>
              </a:defRPr>
            </a:lvl3pPr>
            <a:lvl4pPr>
              <a:buNone/>
              <a:defRPr b="0">
                <a:solidFill>
                  <a:srgbClr val="002060"/>
                </a:solidFill>
              </a:defRPr>
            </a:lvl4pPr>
            <a:lvl5pPr>
              <a:buNone/>
              <a:defRPr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bg-BG" dirty="0" smtClean="0"/>
          </a:p>
          <a:p>
            <a:pPr lvl="0"/>
            <a:r>
              <a:rPr lang="en-US" dirty="0" smtClean="0"/>
              <a:t>Second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94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6" y="1600200"/>
            <a:ext cx="8246070" cy="341483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4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9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7347" y="575654"/>
            <a:ext cx="6100605" cy="7945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0004" y="1600200"/>
            <a:ext cx="7840442" cy="341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58709" y="-600578"/>
            <a:ext cx="9645377" cy="1846659"/>
            <a:chOff x="484555" y="-663088"/>
            <a:chExt cx="12000866" cy="2545686"/>
          </a:xfrm>
        </p:grpSpPr>
        <p:sp>
          <p:nvSpPr>
            <p:cNvPr id="37" name="TextBox 36"/>
            <p:cNvSpPr txBox="1"/>
            <p:nvPr/>
          </p:nvSpPr>
          <p:spPr>
            <a:xfrm>
              <a:off x="484555" y="-663088"/>
              <a:ext cx="12000866" cy="2545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		</a:t>
              </a:r>
              <a:endParaRPr lang="en-US" dirty="0" smtClean="0"/>
            </a:p>
            <a:p>
              <a:r>
                <a:rPr lang="en-US" b="1" dirty="0" smtClean="0"/>
                <a:t> </a:t>
              </a:r>
              <a:endParaRPr lang="en-US" dirty="0" smtClean="0"/>
            </a:p>
            <a:p>
              <a:r>
                <a:rPr lang="en-US" b="1" dirty="0" smtClean="0"/>
                <a:t> </a:t>
              </a:r>
              <a:endParaRPr lang="en-US" dirty="0" smtClean="0"/>
            </a:p>
            <a:p>
              <a:r>
                <a:rPr lang="en-US" b="1" dirty="0" smtClean="0"/>
                <a:t> </a:t>
              </a:r>
              <a:endParaRPr lang="en-US" dirty="0" smtClean="0"/>
            </a:p>
            <a:p>
              <a:pPr algn="ctr"/>
              <a:r>
                <a:rPr lang="ru-RU" b="1" dirty="0" smtClean="0"/>
                <a:t> </a:t>
              </a:r>
            </a:p>
            <a:p>
              <a:pPr algn="ctr"/>
              <a:r>
                <a:rPr lang="bg-BG" sz="1100" b="1" dirty="0" smtClean="0">
                  <a:solidFill>
                    <a:schemeClr val="tx2"/>
                  </a:solidFill>
                </a:rPr>
                <a:t>ЕВРОПА  ИНВЕСТИРА  В  СЕЛСКИТЕ РАЙОНИ</a:t>
              </a:r>
              <a:endParaRPr lang="en-US" sz="11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ru-RU" sz="1100" b="1" dirty="0" smtClean="0">
                  <a:solidFill>
                    <a:schemeClr val="tx2"/>
                  </a:solidFill>
                </a:rPr>
                <a:t>Европейски  земеделски   фонд   за   развитие   на   селските   райони, ПРСР 2014 – 2020 г.</a:t>
              </a:r>
              <a:endParaRPr lang="en-US" sz="1100" dirty="0"/>
            </a:p>
          </p:txBody>
        </p:sp>
        <p:pic>
          <p:nvPicPr>
            <p:cNvPr id="39" name="Picture 38" descr="БГ Флаг"/>
            <p:cNvPicPr/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785759" y="328283"/>
              <a:ext cx="910698" cy="655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9" descr="ffe9450ff46eb2e12e1ac701aed42d8f_L"/>
            <p:cNvPicPr/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9995559" y="266700"/>
              <a:ext cx="1282041" cy="756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0" descr="Лого ЛИДЕР"/>
            <p:cNvPicPr/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12159" y="302883"/>
              <a:ext cx="667253" cy="664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41" descr="Лого ЕС"/>
            <p:cNvPicPr/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953159" y="277483"/>
              <a:ext cx="981351" cy="664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Mig Svilengrad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440" y="59737"/>
            <a:ext cx="679553" cy="67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29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2819398" y="4098800"/>
            <a:ext cx="6324602" cy="91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2400" b="1" dirty="0" smtClean="0">
                <a:solidFill>
                  <a:srgbClr val="002060"/>
                </a:solidFill>
              </a:rPr>
              <a:t>17.12.2019 </a:t>
            </a:r>
            <a:r>
              <a:rPr lang="bg-BG" sz="2400" b="1" dirty="0">
                <a:solidFill>
                  <a:srgbClr val="002060"/>
                </a:solidFill>
              </a:rPr>
              <a:t>г.</a:t>
            </a:r>
          </a:p>
          <a:p>
            <a:r>
              <a:rPr lang="bg-BG" sz="2400" b="1" dirty="0" smtClean="0">
                <a:solidFill>
                  <a:srgbClr val="002060"/>
                </a:solidFill>
              </a:rPr>
              <a:t>Свиленград, </a:t>
            </a:r>
            <a:r>
              <a:rPr lang="ru-RU" sz="2400" b="1" dirty="0">
                <a:solidFill>
                  <a:srgbClr val="002060"/>
                </a:solidFill>
              </a:rPr>
              <a:t>Дневен център за възрастни хора </a:t>
            </a:r>
            <a:r>
              <a:rPr lang="ru-RU" sz="2400" b="1" dirty="0" smtClean="0">
                <a:solidFill>
                  <a:srgbClr val="002060"/>
                </a:solidFill>
              </a:rPr>
              <a:t>„Дълголетие“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670" y="165552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002060"/>
                </a:solidFill>
              </a:rPr>
              <a:t>Условия за кандидатстване по Мярка </a:t>
            </a:r>
            <a:r>
              <a:rPr lang="ru-RU" sz="3200" b="1" dirty="0">
                <a:solidFill>
                  <a:srgbClr val="002060"/>
                </a:solidFill>
              </a:rPr>
              <a:t>6.4 „Инвестиции в подкрепа на неземеделски дейности“ </a:t>
            </a:r>
            <a:r>
              <a:rPr lang="ru-RU" sz="3200" b="1" dirty="0" smtClean="0">
                <a:solidFill>
                  <a:srgbClr val="002060"/>
                </a:solidFill>
              </a:rPr>
              <a:t>от</a:t>
            </a:r>
            <a:r>
              <a:rPr lang="bg-BG" sz="3200" b="1" dirty="0" smtClean="0">
                <a:solidFill>
                  <a:srgbClr val="002060"/>
                </a:solidFill>
              </a:rPr>
              <a:t> </a:t>
            </a:r>
            <a:r>
              <a:rPr lang="bg-BG" sz="3200" b="1" dirty="0">
                <a:solidFill>
                  <a:srgbClr val="002060"/>
                </a:solidFill>
              </a:rPr>
              <a:t>Стратегията за </a:t>
            </a:r>
            <a:r>
              <a:rPr lang="bg-BG" sz="3200" b="1" dirty="0" smtClean="0">
                <a:solidFill>
                  <a:srgbClr val="002060"/>
                </a:solidFill>
              </a:rPr>
              <a:t>ВОМР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/>
            <a:r>
              <a:rPr lang="bg-BG" dirty="0" smtClean="0"/>
              <a:t>3. Развитие </a:t>
            </a:r>
            <a:r>
              <a:rPr lang="bg-BG" dirty="0"/>
              <a:t>на услуги във всички сектори (например: грижи за деца, възрастни хора, хора с увреждания, здравни услуги, счетоводство и одиторски услуги, ветеринарни дейности и услуги базирани на ИТ и др.);</a:t>
            </a:r>
            <a:endParaRPr lang="en-US" dirty="0"/>
          </a:p>
          <a:p>
            <a:pPr marL="0" lvl="0" indent="0"/>
            <a:r>
              <a:rPr lang="bg-BG" dirty="0" smtClean="0"/>
              <a:t>4. Производство </a:t>
            </a:r>
            <a:r>
              <a:rPr lang="bg-BG" dirty="0"/>
              <a:t>на енергия от възобновяеми енергийни източници за собствено потребление;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4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5. </a:t>
            </a:r>
            <a:r>
              <a:rPr lang="bg-BG" dirty="0"/>
              <a:t>Развитие на занаяти (включително предоставяне на услуги, свързани с участието на посетители в занаятчийски дейности) и други неземеделски дейности</a:t>
            </a:r>
            <a:r>
              <a:rPr lang="bg-BG" dirty="0" smtClean="0"/>
              <a:t>.</a:t>
            </a:r>
          </a:p>
          <a:p>
            <a:r>
              <a:rPr lang="bg-BG" dirty="0"/>
              <a:t>Всеки проект трябва да предвижда дейности по информация и публичност.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2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/>
              <a:t>Допустими разходи</a:t>
            </a:r>
            <a:r>
              <a:rPr lang="bg-BG" b="1" dirty="0" smtClean="0"/>
              <a:t>:</a:t>
            </a:r>
          </a:p>
          <a:p>
            <a:pPr fontAlgn="ctr"/>
            <a:r>
              <a:rPr lang="bg-BG" dirty="0" smtClean="0"/>
              <a:t>а) </a:t>
            </a:r>
            <a:r>
              <a:rPr lang="bg-BG" dirty="0"/>
              <a:t>Изграждане, придобиване или подобрения на недвижимо имущество;</a:t>
            </a:r>
            <a:endParaRPr lang="en-US" dirty="0"/>
          </a:p>
          <a:p>
            <a:pPr fontAlgn="ctr"/>
            <a:r>
              <a:rPr lang="bg-BG" dirty="0"/>
              <a:t> б) Закупуване, включително чрез лизинг на нови машини и оборудване до пазарната стойност на активите;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0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ctr"/>
            <a:r>
              <a:rPr lang="bg-BG" dirty="0"/>
              <a:t>в) Общи разходи, свързани с разходите по букви </a:t>
            </a:r>
            <a:r>
              <a:rPr lang="bg-BG" dirty="0" smtClean="0"/>
              <a:t>а) </a:t>
            </a:r>
            <a:r>
              <a:rPr lang="bg-BG" dirty="0"/>
              <a:t>и </a:t>
            </a:r>
            <a:r>
              <a:rPr lang="bg-BG" dirty="0" smtClean="0"/>
              <a:t>б), напр. </a:t>
            </a:r>
            <a:r>
              <a:rPr lang="bg-BG" dirty="0"/>
              <a:t>хонорари за архитекти, инженери и консултанти, хонорари, свързани с консултации относно екологичната и икономическа устойчивост, включително проучвания за техническа </a:t>
            </a:r>
            <a:r>
              <a:rPr lang="bg-BG" dirty="0" smtClean="0"/>
              <a:t>осъществимост – макс.12%;</a:t>
            </a:r>
            <a:endParaRPr lang="en-US" dirty="0"/>
          </a:p>
          <a:p>
            <a:pPr fontAlgn="ctr"/>
            <a:r>
              <a:rPr lang="bg-BG" dirty="0"/>
              <a:t>г) Нематериални инвестиции: придобиване и създаване на компютърен софтуер и придобиване на патенти, лицензи, авторски права и марки.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0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За разработване на бизнес план, </a:t>
            </a:r>
            <a:r>
              <a:rPr lang="bg-BG" dirty="0"/>
              <a:t>предпроектни изследвания и маркетингови стратегии, извършване на предпроектни проучвания и окомплектоване на пакета документи и консултански услуги, свързани с изпълнението и отчитане на дейностите по проекта до изплащане на </a:t>
            </a:r>
            <a:r>
              <a:rPr lang="bg-BG" dirty="0" smtClean="0"/>
              <a:t>помощта  – до 5%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Проекти, с включени инвестиции за производство енергия от ВЕИ се подпомагат, ако не надхвърлят необходимото количество енергия за покриване на потребностите на предприятието.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7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Проекти за производство на  биогорива и течните горива от биомаса се подпомагат при условие, че отговарят на критериите за устойчивост, определени в чл. 37-40 от Закона за енергията от възобновяеми източници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35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Допустими са само транспортни средства, които представляват „машини</a:t>
            </a:r>
            <a:r>
              <a:rPr lang="bg-BG" dirty="0" smtClean="0"/>
              <a:t>“ - </a:t>
            </a:r>
            <a:r>
              <a:rPr lang="bg-BG" dirty="0"/>
              <a:t>електрокари, </a:t>
            </a:r>
            <a:r>
              <a:rPr lang="bg-BG" dirty="0" smtClean="0"/>
              <a:t>мотокари, </a:t>
            </a:r>
            <a:r>
              <a:rPr lang="bg-BG" dirty="0"/>
              <a:t>самоходна земеделска и горска </a:t>
            </a:r>
            <a:r>
              <a:rPr lang="bg-BG" dirty="0" smtClean="0"/>
              <a:t>техника, строителни </a:t>
            </a:r>
            <a:r>
              <a:rPr lang="bg-BG" dirty="0"/>
              <a:t>машини, </a:t>
            </a:r>
            <a:r>
              <a:rPr lang="bg-BG" dirty="0" smtClean="0"/>
              <a:t>верижни </a:t>
            </a:r>
            <a:r>
              <a:rPr lang="bg-BG" dirty="0"/>
              <a:t>специални и </a:t>
            </a:r>
            <a:r>
              <a:rPr lang="bg-BG" dirty="0" smtClean="0"/>
              <a:t>верижни </a:t>
            </a:r>
            <a:r>
              <a:rPr lang="bg-BG" dirty="0"/>
              <a:t>бронирани </a:t>
            </a:r>
            <a:r>
              <a:rPr lang="bg-BG" dirty="0" smtClean="0"/>
              <a:t>машини.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6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 </a:t>
            </a:r>
            <a:r>
              <a:rPr lang="bg-BG" dirty="0" smtClean="0"/>
              <a:t>случай, </a:t>
            </a:r>
            <a:r>
              <a:rPr lang="bg-BG" dirty="0"/>
              <a:t>че </a:t>
            </a:r>
            <a:r>
              <a:rPr lang="bg-BG" dirty="0" smtClean="0"/>
              <a:t>разходът </a:t>
            </a:r>
            <a:r>
              <a:rPr lang="bg-BG" dirty="0"/>
              <a:t>е включен в </a:t>
            </a:r>
            <a:r>
              <a:rPr lang="bg-BG" dirty="0" smtClean="0"/>
              <a:t>списъка </a:t>
            </a:r>
            <a:r>
              <a:rPr lang="bg-BG" dirty="0"/>
              <a:t>с референтни разходи на ДФ „Земеделие</a:t>
            </a:r>
            <a:r>
              <a:rPr lang="bg-BG" dirty="0" smtClean="0"/>
              <a:t>” - </a:t>
            </a:r>
            <a:r>
              <a:rPr lang="bg-BG" dirty="0"/>
              <a:t>представя </a:t>
            </a:r>
            <a:r>
              <a:rPr lang="bg-BG" dirty="0" smtClean="0"/>
              <a:t>се една оферта </a:t>
            </a:r>
            <a:r>
              <a:rPr lang="bg-BG" dirty="0"/>
              <a:t>и/ или извлечение от каталог на производител/доставчик/строител и/ или проучване в </a:t>
            </a:r>
            <a:r>
              <a:rPr lang="bg-BG" dirty="0" smtClean="0"/>
              <a:t>интернет.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4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В случай, че разходът </a:t>
            </a:r>
            <a:r>
              <a:rPr lang="bg-BG" dirty="0" smtClean="0"/>
              <a:t>не е </a:t>
            </a:r>
            <a:r>
              <a:rPr lang="bg-BG" dirty="0"/>
              <a:t>включен в списъка с референтни разходи на ДФ „Земеделие” - </a:t>
            </a:r>
            <a:r>
              <a:rPr lang="bg-BG" dirty="0" smtClean="0"/>
              <a:t>представят </a:t>
            </a:r>
            <a:r>
              <a:rPr lang="bg-BG" dirty="0"/>
              <a:t>се </a:t>
            </a:r>
            <a:r>
              <a:rPr lang="bg-BG" dirty="0" smtClean="0"/>
              <a:t>три независими, съпоставими оферти - </a:t>
            </a:r>
            <a:r>
              <a:rPr lang="bg-BG" dirty="0"/>
              <a:t>наименование на оферента, срок на валидност на офертата, дата на издаване на офертата, подпис и печат на оферента, подробна техническа спецификация на активите/услугите, цена в левове или евро с посочен ДДС.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65195" y="1197404"/>
            <a:ext cx="7778805" cy="3817625"/>
          </a:xfrm>
        </p:spPr>
        <p:txBody>
          <a:bodyPr>
            <a:normAutofit fontScale="62500" lnSpcReduction="20000"/>
          </a:bodyPr>
          <a:lstStyle/>
          <a:p>
            <a:r>
              <a:rPr lang="bg-BG" b="1" dirty="0"/>
              <a:t>Цел на процедурата:</a:t>
            </a:r>
            <a:endParaRPr lang="en-US" dirty="0"/>
          </a:p>
          <a:p>
            <a:r>
              <a:rPr lang="bg-BG" dirty="0"/>
              <a:t>Разнообразяване на икономическите дейности, насърчаване на предприемачеството на земеделските стопани и увеличаване на заетостта чрез подкрепа за дейности в областта на развитието на услуги във всички сектори, търговията, туризма, културата и занаятите.</a:t>
            </a:r>
            <a:endParaRPr lang="en-US" dirty="0"/>
          </a:p>
          <a:p>
            <a:r>
              <a:rPr lang="bg-BG" dirty="0"/>
              <a:t>Мярката има следните специфични цели:</a:t>
            </a:r>
            <a:endParaRPr lang="en-US" dirty="0"/>
          </a:p>
          <a:p>
            <a:r>
              <a:rPr lang="bg-BG" dirty="0"/>
              <a:t>1. разнообразяване към неземеделски дейности;</a:t>
            </a:r>
            <a:endParaRPr lang="en-US" dirty="0"/>
          </a:p>
          <a:p>
            <a:r>
              <a:rPr lang="bg-BG" dirty="0"/>
              <a:t>2. насърчаване на предприемачеството на територията;</a:t>
            </a:r>
            <a:endParaRPr lang="en-US" dirty="0"/>
          </a:p>
          <a:p>
            <a:r>
              <a:rPr lang="bg-BG" dirty="0"/>
              <a:t>3. насърчаване развитието на туризма на територията;</a:t>
            </a:r>
            <a:endParaRPr lang="en-US" dirty="0"/>
          </a:p>
          <a:p>
            <a:r>
              <a:rPr lang="bg-BG" dirty="0"/>
              <a:t>4. развитие на „зелена икономика“ и иновации;</a:t>
            </a:r>
            <a:endParaRPr lang="en-US" dirty="0"/>
          </a:p>
          <a:p>
            <a:r>
              <a:rPr lang="bg-BG" dirty="0"/>
              <a:t>5. създаване на възможности за заетост и повишаване на качеството на живот.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До оферентите се изпращат запитвания по образец.</a:t>
            </a:r>
          </a:p>
          <a:p>
            <a:r>
              <a:rPr lang="bg-BG" dirty="0" smtClean="0"/>
              <a:t>Оферентите трябва да са вписани в Търговския регистър.</a:t>
            </a:r>
          </a:p>
          <a:p>
            <a:r>
              <a:rPr lang="bg-BG" dirty="0"/>
              <a:t>Оферентите на строително-монтажни </a:t>
            </a:r>
            <a:r>
              <a:rPr lang="bg-BG" dirty="0" smtClean="0"/>
              <a:t>работи </a:t>
            </a:r>
            <a:r>
              <a:rPr lang="bg-BG" dirty="0"/>
              <a:t>трябва да бъдат вписани в Централен професионален регистър на </a:t>
            </a:r>
            <a:r>
              <a:rPr lang="bg-BG" dirty="0" smtClean="0"/>
              <a:t>строителя.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85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Стойността на всеки разход се определя </a:t>
            </a:r>
            <a:r>
              <a:rPr lang="bg-BG" dirty="0"/>
              <a:t>въз основа на критерия „</a:t>
            </a:r>
            <a:r>
              <a:rPr lang="bg-BG" dirty="0" smtClean="0"/>
              <a:t>най-ниска </a:t>
            </a:r>
            <a:r>
              <a:rPr lang="bg-BG" dirty="0"/>
              <a:t>предложена цена</a:t>
            </a:r>
            <a:r>
              <a:rPr lang="bg-BG" dirty="0" smtClean="0"/>
              <a:t>”.</a:t>
            </a:r>
          </a:p>
          <a:p>
            <a:r>
              <a:rPr lang="bg-BG" dirty="0" smtClean="0"/>
              <a:t>За разходи под 30000 лв. без ДДС за доставки и услуги и под 50000 лв. без ДДС за строителство, след избиране на доставчика се сключва предварителен договор.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8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 разходи над тези прагове – в проекта се залага провеждане на избор с публична покана, съгл. </a:t>
            </a:r>
            <a:r>
              <a:rPr lang="bg-BG" dirty="0"/>
              <a:t>чл. 50, ал. 2 от </a:t>
            </a:r>
            <a:r>
              <a:rPr lang="bg-BG" dirty="0" smtClean="0"/>
              <a:t>ЗУСЕСИФ и по реда </a:t>
            </a:r>
            <a:r>
              <a:rPr lang="bg-BG" dirty="0"/>
              <a:t>на ПМС </a:t>
            </a:r>
            <a:r>
              <a:rPr lang="bg-BG" dirty="0" smtClean="0"/>
              <a:t>160/2016, след като бъде подписан тристранен договор за безвъзмездна финансова помощ.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7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Финансовото подпомагане по мярката представлява „държавна </a:t>
            </a:r>
            <a:r>
              <a:rPr lang="bg-BG" dirty="0" smtClean="0"/>
              <a:t>помощ“, т.е. не </a:t>
            </a:r>
            <a:r>
              <a:rPr lang="bg-BG" dirty="0"/>
              <a:t>може да надхвърля левовата равностойност на 200 000 евро за период от три бюджетни </a:t>
            </a:r>
            <a:r>
              <a:rPr lang="bg-BG" dirty="0" smtClean="0"/>
              <a:t>години, а за автомобилни </a:t>
            </a:r>
            <a:r>
              <a:rPr lang="bg-BG" dirty="0"/>
              <a:t>товарни превози не може да надхвърля </a:t>
            </a:r>
            <a:r>
              <a:rPr lang="bg-BG" dirty="0" smtClean="0"/>
              <a:t>100</a:t>
            </a:r>
            <a:r>
              <a:rPr lang="bg-BG" dirty="0"/>
              <a:t> 000 </a:t>
            </a:r>
            <a:r>
              <a:rPr lang="bg-BG" dirty="0" smtClean="0"/>
              <a:t>евро.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90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Хоризонтални политики</a:t>
            </a:r>
            <a:r>
              <a:rPr lang="bg-BG" b="1" dirty="0" smtClean="0"/>
              <a:t>:</a:t>
            </a:r>
          </a:p>
          <a:p>
            <a:pPr marL="514350" indent="-514350">
              <a:buAutoNum type="arabicPeriod"/>
            </a:pPr>
            <a:r>
              <a:rPr lang="bg-BG" dirty="0" smtClean="0"/>
              <a:t>Равенство </a:t>
            </a:r>
            <a:r>
              <a:rPr lang="bg-BG" dirty="0"/>
              <a:t>между половете и липса на </a:t>
            </a:r>
            <a:r>
              <a:rPr lang="bg-BG" dirty="0" smtClean="0"/>
              <a:t>дискриминация;</a:t>
            </a:r>
          </a:p>
          <a:p>
            <a:pPr marL="514350" indent="-514350">
              <a:buAutoNum type="arabicPeriod"/>
            </a:pPr>
            <a:r>
              <a:rPr lang="bg-BG" dirty="0"/>
              <a:t>Устойчиво развитие (защита на околната среда</a:t>
            </a:r>
            <a:r>
              <a:rPr lang="bg-BG" dirty="0" smtClean="0"/>
              <a:t>);</a:t>
            </a:r>
          </a:p>
          <a:p>
            <a:pPr marL="514350" indent="-514350">
              <a:buAutoNum type="arabicPeriod"/>
            </a:pPr>
            <a:r>
              <a:rPr lang="bg-BG" dirty="0"/>
              <a:t>Насърчаване на заетостта и </a:t>
            </a:r>
            <a:r>
              <a:rPr lang="bg-BG" dirty="0" smtClean="0"/>
              <a:t>конкурентоспособността.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1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Одобреният проект се изпълнява в срок до 36 месеца от датата на подписването на административния </a:t>
            </a:r>
            <a:r>
              <a:rPr lang="bg-BG" dirty="0" smtClean="0"/>
              <a:t>договор, но не </a:t>
            </a:r>
            <a:r>
              <a:rPr lang="bg-BG" dirty="0"/>
              <a:t>по-късно от 30.06.2023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63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/>
              <a:t>Критерии за избор на </a:t>
            </a:r>
            <a:r>
              <a:rPr lang="bg-BG" b="1" dirty="0" smtClean="0"/>
              <a:t>проекти:</a:t>
            </a:r>
          </a:p>
          <a:p>
            <a:r>
              <a:rPr lang="bg-BG" dirty="0" smtClean="0"/>
              <a:t>1. Проектът </a:t>
            </a:r>
            <a:r>
              <a:rPr lang="bg-BG" dirty="0"/>
              <a:t>допринася за въвеждане на иновативност в </a:t>
            </a:r>
            <a:r>
              <a:rPr lang="bg-BG" dirty="0" smtClean="0"/>
              <a:t>предприятието – 15 т.</a:t>
            </a:r>
          </a:p>
          <a:p>
            <a:r>
              <a:rPr lang="bg-BG" dirty="0"/>
              <a:t>2. Проектът предвижда използване на местни доставчици на стоки и/или </a:t>
            </a:r>
            <a:r>
              <a:rPr lang="bg-BG" dirty="0" smtClean="0"/>
              <a:t>услуги - </a:t>
            </a:r>
            <a:r>
              <a:rPr lang="bg-BG" dirty="0"/>
              <a:t>15 т</a:t>
            </a:r>
            <a:r>
              <a:rPr lang="bg-BG" dirty="0" smtClean="0"/>
              <a:t>.</a:t>
            </a:r>
          </a:p>
          <a:p>
            <a:r>
              <a:rPr lang="bg-BG" dirty="0"/>
              <a:t>3. Проектът е в сферата на битовите и/или техническите услуги и/или социалните </a:t>
            </a:r>
            <a:r>
              <a:rPr lang="bg-BG" dirty="0" smtClean="0"/>
              <a:t>услуги – 15 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4. Проектът допринася за развитие на интегриран продукт за селски туризъм или развитие на еко, културен и др. алтернативни форми на </a:t>
            </a:r>
            <a:r>
              <a:rPr lang="bg-BG" dirty="0" smtClean="0"/>
              <a:t>туризъм – 15 т.</a:t>
            </a:r>
          </a:p>
          <a:p>
            <a:pPr lvl="0"/>
            <a:r>
              <a:rPr lang="bg-BG" dirty="0"/>
              <a:t>5. Проектът създава нови работни </a:t>
            </a:r>
            <a:r>
              <a:rPr lang="bg-BG" dirty="0" smtClean="0"/>
              <a:t>места – 10 т.</a:t>
            </a:r>
            <a:endParaRPr lang="en-US" dirty="0"/>
          </a:p>
          <a:p>
            <a:pPr lvl="0"/>
            <a:r>
              <a:rPr lang="bg-BG" dirty="0"/>
              <a:t>    </a:t>
            </a:r>
            <a:r>
              <a:rPr lang="bg-BG" dirty="0" smtClean="0"/>
              <a:t>- От </a:t>
            </a:r>
            <a:r>
              <a:rPr lang="bg-BG" dirty="0"/>
              <a:t>1 до 3 работни места – 5 </a:t>
            </a:r>
            <a:r>
              <a:rPr lang="bg-BG" dirty="0" smtClean="0"/>
              <a:t>т.</a:t>
            </a:r>
            <a:endParaRPr lang="en-US" dirty="0"/>
          </a:p>
          <a:p>
            <a:r>
              <a:rPr lang="bg-BG" dirty="0"/>
              <a:t>    </a:t>
            </a:r>
            <a:r>
              <a:rPr lang="bg-BG" dirty="0" smtClean="0"/>
              <a:t>- Над </a:t>
            </a:r>
            <a:r>
              <a:rPr lang="bg-BG" dirty="0"/>
              <a:t>3 работни места – 10 </a:t>
            </a:r>
            <a:r>
              <a:rPr lang="bg-BG" dirty="0" smtClean="0"/>
              <a:t>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94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6. Кандидатът не е получавал финансова подкрепа от Общността за подобна </a:t>
            </a:r>
            <a:r>
              <a:rPr lang="bg-BG" dirty="0" smtClean="0"/>
              <a:t>инвестиция – 10 т.</a:t>
            </a:r>
          </a:p>
          <a:p>
            <a:r>
              <a:rPr lang="bg-BG" dirty="0"/>
              <a:t>7. Проектът предвижда създаването на </a:t>
            </a:r>
            <a:r>
              <a:rPr lang="bg-BG" dirty="0" smtClean="0"/>
              <a:t>производствени дейности – 20 т.</a:t>
            </a:r>
          </a:p>
          <a:p>
            <a:r>
              <a:rPr lang="bg-BG" dirty="0"/>
              <a:t>Ще се финансират проекти и дейности, които при оценката са получили минимален брой – 30 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b="1" dirty="0" smtClean="0"/>
              <a:t>Документи за канидатстване:</a:t>
            </a:r>
          </a:p>
          <a:p>
            <a:pPr lvl="0"/>
            <a:r>
              <a:rPr lang="bg-BG" dirty="0" smtClean="0"/>
              <a:t>1. Формуляр </a:t>
            </a:r>
            <a:r>
              <a:rPr lang="bg-BG" dirty="0"/>
              <a:t>за кандидатстване, попълнен електронно в ИСУН 2020 и подписан с КЕП.</a:t>
            </a:r>
            <a:endParaRPr lang="en-US" dirty="0"/>
          </a:p>
          <a:p>
            <a:pPr lvl="0"/>
            <a:r>
              <a:rPr lang="bg-BG" dirty="0" smtClean="0"/>
              <a:t>2. Нотариално </a:t>
            </a:r>
            <a:r>
              <a:rPr lang="bg-BG" dirty="0"/>
              <a:t>заверено изрично пълномощно </a:t>
            </a:r>
            <a:r>
              <a:rPr lang="ru-RU" dirty="0"/>
              <a:t>(</a:t>
            </a:r>
            <a:r>
              <a:rPr lang="bg-BG" dirty="0"/>
              <a:t>в случай че проектното предложение не се подава лично от кандидата</a:t>
            </a:r>
            <a:r>
              <a:rPr lang="ru-RU" dirty="0"/>
              <a:t>)</a:t>
            </a:r>
            <a:r>
              <a:rPr lang="bg-BG" dirty="0"/>
              <a:t>. Представя се във формат „pdf”. </a:t>
            </a:r>
            <a:endParaRPr lang="en-US" dirty="0"/>
          </a:p>
          <a:p>
            <a:pPr lvl="0"/>
            <a:r>
              <a:rPr lang="bg-BG" dirty="0" smtClean="0"/>
              <a:t>3. Таблица </a:t>
            </a:r>
            <a:r>
              <a:rPr lang="bg-BG" dirty="0"/>
              <a:t>за допустимите инвестиции, подписана от кандидата и сканирана, както и във формат „xls“ или „xlsх“ (по образец, Приложение № 1 от документи за попълване). </a:t>
            </a:r>
            <a:r>
              <a:rPr lang="bg-BG" dirty="0" smtClean="0"/>
              <a:t>Представя </a:t>
            </a:r>
            <a:r>
              <a:rPr lang="bg-BG" dirty="0"/>
              <a:t>се във формат „pdf” и „xls“ или „</a:t>
            </a:r>
            <a:r>
              <a:rPr lang="en-US" dirty="0" err="1"/>
              <a:t>xlsx</a:t>
            </a:r>
            <a:r>
              <a:rPr lang="bg-BG" dirty="0"/>
              <a:t>”, .</a:t>
            </a:r>
            <a:r>
              <a:rPr lang="en-US" dirty="0"/>
              <a:t>p</a:t>
            </a:r>
            <a:r>
              <a:rPr lang="bg-BG" dirty="0"/>
              <a:t>7</a:t>
            </a:r>
            <a:r>
              <a:rPr lang="en-US" dirty="0"/>
              <a:t>s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350110"/>
            <a:ext cx="7315201" cy="3660040"/>
          </a:xfrm>
        </p:spPr>
        <p:txBody>
          <a:bodyPr/>
          <a:lstStyle/>
          <a:p>
            <a:pPr algn="ctr"/>
            <a:r>
              <a:rPr lang="bg-BG" sz="1600" b="1" dirty="0"/>
              <a:t>Индикатори по мярка </a:t>
            </a:r>
            <a:r>
              <a:rPr lang="bg-BG" sz="1600" b="1" dirty="0" smtClean="0"/>
              <a:t>6.4</a:t>
            </a:r>
            <a:endParaRPr lang="en-US" sz="1600" b="1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21364" y="1927384"/>
          <a:ext cx="6118860" cy="303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788">
                  <a:extLst>
                    <a:ext uri="{9D8B030D-6E8A-4147-A177-3AD203B41FA5}">
                      <a16:colId xmlns:a16="http://schemas.microsoft.com/office/drawing/2014/main" xmlns="" val="1204357715"/>
                    </a:ext>
                  </a:extLst>
                </a:gridCol>
                <a:gridCol w="1873788">
                  <a:extLst>
                    <a:ext uri="{9D8B030D-6E8A-4147-A177-3AD203B41FA5}">
                      <a16:colId xmlns:a16="http://schemas.microsoft.com/office/drawing/2014/main" xmlns="" val="1398569929"/>
                    </a:ext>
                  </a:extLst>
                </a:gridCol>
                <a:gridCol w="1185642">
                  <a:extLst>
                    <a:ext uri="{9D8B030D-6E8A-4147-A177-3AD203B41FA5}">
                      <a16:colId xmlns:a16="http://schemas.microsoft.com/office/drawing/2014/main" xmlns="" val="392223854"/>
                    </a:ext>
                  </a:extLst>
                </a:gridCol>
                <a:gridCol w="1185642">
                  <a:extLst>
                    <a:ext uri="{9D8B030D-6E8A-4147-A177-3AD203B41FA5}">
                      <a16:colId xmlns:a16="http://schemas.microsoft.com/office/drawing/2014/main" xmlns="" val="99767008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Вид индикатор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Индикатор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Мерна единица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Цел до края на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стратегията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7571800"/>
                  </a:ext>
                </a:extLst>
              </a:tr>
              <a:tr h="5715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Изходен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 проекти,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финансирани по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мярката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53830182"/>
                  </a:ext>
                </a:extLst>
              </a:tr>
              <a:tr h="262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 бенефициенти, подпомогнати по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мярката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388121613"/>
                  </a:ext>
                </a:extLst>
              </a:tr>
              <a:tr h="44704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Резултат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 проекти свързани с иновации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30882607"/>
                  </a:ext>
                </a:extLst>
              </a:tr>
              <a:tr h="812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Брой на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създадените нови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работни места или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запазени съществуващи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Брой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282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790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 smtClean="0"/>
              <a:t>4. Декларация </a:t>
            </a:r>
            <a:r>
              <a:rPr lang="bg-BG" dirty="0"/>
              <a:t>данни НСИ  съгласно Приложение № 8 към чл. 24, ал. 1, т. 21  от Наредба № 22 (по образец, Приложение №2 от документи за попълване). </a:t>
            </a:r>
            <a:r>
              <a:rPr lang="bg-BG" dirty="0" smtClean="0"/>
              <a:t>Представя </a:t>
            </a:r>
            <a:r>
              <a:rPr lang="bg-BG" dirty="0"/>
              <a:t>се във формат „pdf“ </a:t>
            </a:r>
            <a:r>
              <a:rPr lang="ru-RU" dirty="0"/>
              <a:t>.</a:t>
            </a:r>
            <a:endParaRPr lang="en-US" dirty="0"/>
          </a:p>
          <a:p>
            <a:pPr lvl="0"/>
            <a:r>
              <a:rPr lang="bg-BG" dirty="0" smtClean="0"/>
              <a:t>5. Декларация </a:t>
            </a:r>
            <a:r>
              <a:rPr lang="bg-BG" dirty="0"/>
              <a:t>по чл. 19 и чл. 20 от Закона за защита на личните данни съгласно Приложение № 12 към чл. 47, ал. 2, т. 2  от Наредба № 22 (по образец, Приложение №3 от документи за попълване). Представя се във формат „pdf“ .</a:t>
            </a:r>
            <a:endParaRPr lang="en-US" dirty="0"/>
          </a:p>
          <a:p>
            <a:pPr lvl="0"/>
            <a:r>
              <a:rPr lang="bg-BG" dirty="0" smtClean="0"/>
              <a:t>6. Документ</a:t>
            </a:r>
            <a:r>
              <a:rPr lang="bg-BG" dirty="0"/>
              <a:t>, издаден от обслужващата банка за банковата сметка на кандидата</a:t>
            </a:r>
            <a:r>
              <a:rPr lang="ru-RU" dirty="0"/>
              <a:t>.</a:t>
            </a:r>
            <a:r>
              <a:rPr lang="bg-BG" dirty="0"/>
              <a:t> </a:t>
            </a:r>
            <a:r>
              <a:rPr lang="bg-BG" dirty="0" smtClean="0"/>
              <a:t>Представя </a:t>
            </a:r>
            <a:r>
              <a:rPr lang="bg-BG" dirty="0"/>
              <a:t>се във формат „pdf</a:t>
            </a:r>
            <a:r>
              <a:rPr lang="ru-RU" dirty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64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 smtClean="0"/>
              <a:t>7. Свидетелство </a:t>
            </a:r>
            <a:r>
              <a:rPr lang="bg-BG" dirty="0"/>
              <a:t>за съдимост на всички лица, с право да представляват кандидата (независимо от това дали заедно и/или поотделно, и/или по друг начин), издадено не по-рано от 3 месеца преди датата на представянето му - оригинал или копие, заверено от кандидата. Представя се във формат „pdf</a:t>
            </a:r>
            <a:r>
              <a:rPr lang="en-US" dirty="0"/>
              <a:t>”.</a:t>
            </a:r>
          </a:p>
          <a:p>
            <a:pPr lvl="0"/>
            <a:r>
              <a:rPr lang="bg-BG" dirty="0" smtClean="0"/>
              <a:t>8. Удостоверение </a:t>
            </a:r>
            <a:r>
              <a:rPr lang="bg-BG" dirty="0"/>
              <a:t>издадено от Национална агенция по приходите, че кандидатът няма просрочени задължения, издадено не по-рано от 1 месец преди датата на подаване на проекта. Представя се във формат „pdf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45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9. Декларация </a:t>
            </a:r>
            <a:r>
              <a:rPr lang="bg-BG" dirty="0"/>
              <a:t>от представляващия/те кандидата съгласно Приложение № 6 към чл. 24, ал. 1, т. 8  от Наредба  № 22/2015 г. (по образец, Приложение № 4 от документи за попълване). Представя се във формат „pdf“ </a:t>
            </a:r>
            <a:r>
              <a:rPr lang="en-US" dirty="0"/>
              <a:t>.</a:t>
            </a:r>
          </a:p>
          <a:p>
            <a:pPr lvl="0"/>
            <a:r>
              <a:rPr lang="bg-BG" dirty="0" smtClean="0"/>
              <a:t>10. Декларация </a:t>
            </a:r>
            <a:r>
              <a:rPr lang="bg-BG" dirty="0"/>
              <a:t>за липса или наличие на двойно финансиране по проекта от представляващия/те кандидата (по образец, Приложение № 5 от документи за попълване). Представя се във формат „pdf“.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47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11. Декларация </a:t>
            </a:r>
            <a:r>
              <a:rPr lang="bg-BG" dirty="0"/>
              <a:t>за нередности от представляващия/те кандидата (по образец, Приложение № 6 от документи за попълване). Представя се във формат „pdf“ </a:t>
            </a:r>
            <a:endParaRPr lang="en-US" dirty="0"/>
          </a:p>
          <a:p>
            <a:pPr lvl="0"/>
            <a:r>
              <a:rPr lang="bg-BG" dirty="0" smtClean="0"/>
              <a:t>12. Бизнес </a:t>
            </a:r>
            <a:r>
              <a:rPr lang="bg-BG" dirty="0"/>
              <a:t>план (по образец, Приложение № 7а от документите за попълване) с подпис/и, печат на всяка страница и сканиран.  Представя се във формат „pdf“. Бизнес планът следва да съдържа подробно описание на планираните инвестиции и дейности за 5 год. период а в случаите на инвестиции за извършване на СМР за 10 годишен период.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28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dirty="0" smtClean="0"/>
              <a:t>13. Таблиците </a:t>
            </a:r>
            <a:r>
              <a:rPr lang="bg-BG" dirty="0"/>
              <a:t>от бизнес плана (по образец, Приложение № 7б от документите за попълване). Представят се във формат „</a:t>
            </a:r>
            <a:r>
              <a:rPr lang="en-US" dirty="0" err="1"/>
              <a:t>xls</a:t>
            </a:r>
            <a:r>
              <a:rPr lang="bg-BG" dirty="0"/>
              <a:t>” или „</a:t>
            </a:r>
            <a:r>
              <a:rPr lang="en-US" dirty="0" err="1"/>
              <a:t>xlsx</a:t>
            </a:r>
            <a:r>
              <a:rPr lang="bg-BG" dirty="0"/>
              <a:t>”.</a:t>
            </a:r>
            <a:endParaRPr lang="en-US" dirty="0"/>
          </a:p>
          <a:p>
            <a:pPr lvl="0"/>
            <a:r>
              <a:rPr lang="bg-BG" dirty="0" smtClean="0"/>
              <a:t>14. Декларация </a:t>
            </a:r>
            <a:r>
              <a:rPr lang="bg-BG" dirty="0"/>
              <a:t>по </a:t>
            </a:r>
            <a:r>
              <a:rPr lang="bg-BG" u="sng" dirty="0"/>
              <a:t>чл. 4а, ал. 1 ЗМСП</a:t>
            </a:r>
            <a:r>
              <a:rPr lang="bg-BG" dirty="0"/>
              <a:t> (по образец, утвърден от министъра на икономиката и енергетиката, Приложение № 8а и Справка Приложение № 8б от документи за попълване) с подпис/и, печат и сканирани.  Представят се във формат „pdf“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724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g-BG" dirty="0" smtClean="0"/>
              <a:t>15. Декларация </a:t>
            </a:r>
            <a:r>
              <a:rPr lang="bg-BG" dirty="0"/>
              <a:t>за липса на изкуствено създадени условия и/или наличие на функционална несамостоятелност от кандидата (по образец, Приложение № 9 от документи за попълване). Представя се във формат „pdf“.</a:t>
            </a:r>
            <a:endParaRPr lang="en-US" dirty="0"/>
          </a:p>
          <a:p>
            <a:pPr lvl="0"/>
            <a:r>
              <a:rPr lang="bg-BG" dirty="0" smtClean="0"/>
              <a:t>16. Декларация </a:t>
            </a:r>
            <a:r>
              <a:rPr lang="bg-BG" dirty="0"/>
              <a:t>минимални помощи  (по образец приложение №11 от документи за попълване). Представя се във формат „pdf</a:t>
            </a:r>
            <a:r>
              <a:rPr lang="bg-BG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83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g-BG" dirty="0" smtClean="0"/>
              <a:t>17. Декларация </a:t>
            </a:r>
            <a:r>
              <a:rPr lang="bg-BG" dirty="0"/>
              <a:t>за свързаност (по образец приложение №10 от документи за попълване). Представя се във формат „pdf“.</a:t>
            </a:r>
            <a:endParaRPr lang="en-US" dirty="0"/>
          </a:p>
          <a:p>
            <a:pPr lvl="0"/>
            <a:r>
              <a:rPr lang="bg-BG" dirty="0" smtClean="0"/>
              <a:t>18. Решение </a:t>
            </a:r>
            <a:r>
              <a:rPr lang="bg-BG" dirty="0"/>
              <a:t>или друг приложим документ, издадени по реда на Закона за опазване на околната среда (ЗООС) и/или Закона за водите (което е приложимо). Представя се във формат „pdf“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05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19. Лицензи</a:t>
            </a:r>
            <a:r>
              <a:rPr lang="bg-BG" dirty="0"/>
              <a:t>, разрешения и/или документ, удостоверяващ регистрацията за дейностите и инвестициите по проекта, за които се изисква лицензиране, разрешение и/или регистрация за извършване на дейността/инвестицията съгласно българското законодателство (когато е приложимо). Представя се във формат „pdf“ </a:t>
            </a:r>
            <a:r>
              <a:rPr lang="en-US" dirty="0"/>
              <a:t>.</a:t>
            </a:r>
          </a:p>
          <a:p>
            <a:pPr lvl="0"/>
            <a:r>
              <a:rPr lang="bg-BG" dirty="0" smtClean="0"/>
              <a:t>20. Решение </a:t>
            </a:r>
            <a:r>
              <a:rPr lang="bg-BG" dirty="0"/>
              <a:t>на компетентния орган на юридическото лице за кандидатстване по реда на настоящите указания (или на физическото лице, регистрирано по Закона за занаятите). Представя се във формат „pdf“. </a:t>
            </a:r>
            <a:r>
              <a:rPr lang="bg-B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37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21. Отчет </a:t>
            </a:r>
            <a:r>
              <a:rPr lang="bg-BG" dirty="0"/>
              <a:t>за приходи и разходи за предходната финансова година или за последен приключен междинен период. </a:t>
            </a:r>
            <a:r>
              <a:rPr lang="ru-RU" dirty="0"/>
              <a:t>(</a:t>
            </a:r>
            <a:r>
              <a:rPr lang="bg-BG" dirty="0"/>
              <a:t>Представя се от кандидати, регистрирани в годината на кандидатстване или ако отчетът за предходната година не е публикуван в Търговския регистър</a:t>
            </a:r>
            <a:r>
              <a:rPr lang="ru-RU" dirty="0"/>
              <a:t>.)</a:t>
            </a:r>
            <a:r>
              <a:rPr lang="bg-BG" dirty="0"/>
              <a:t> Представя се във формат „pdf“. </a:t>
            </a:r>
            <a:endParaRPr lang="en-US" dirty="0"/>
          </a:p>
          <a:p>
            <a:pPr lvl="0"/>
            <a:r>
              <a:rPr lang="bg-BG" dirty="0" smtClean="0"/>
              <a:t>22. Инвентарна </a:t>
            </a:r>
            <a:r>
              <a:rPr lang="bg-BG" dirty="0"/>
              <a:t>книга към датата на подаване на проектното предложение с разбивка по вид на актив, дата и цена на придобиване. Представя се във формат „pdf“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5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dirty="0" smtClean="0"/>
              <a:t>23. Справка </a:t>
            </a:r>
            <a:r>
              <a:rPr lang="bg-BG" dirty="0"/>
              <a:t>за дълготрайни материални активи – приложение към счетоводния баланс</a:t>
            </a:r>
            <a:r>
              <a:rPr lang="ru-RU" dirty="0"/>
              <a:t>,</a:t>
            </a:r>
            <a:r>
              <a:rPr lang="bg-BG" dirty="0"/>
              <a:t> към датата на подаване на проектното предложение. Представя се във формат „pdf“ </a:t>
            </a:r>
            <a:r>
              <a:rPr lang="en-US" dirty="0"/>
              <a:t>.</a:t>
            </a:r>
          </a:p>
          <a:p>
            <a:pPr lvl="0"/>
            <a:r>
              <a:rPr lang="bg-BG" dirty="0" smtClean="0"/>
              <a:t>24. Ф</a:t>
            </a:r>
            <a:r>
              <a:rPr lang="ru-RU" dirty="0"/>
              <a:t>ормуляр за мониторинг по подмярка 19.2 "Прилагане на операции в рамките на стратегии за ВОМР" </a:t>
            </a:r>
            <a:r>
              <a:rPr lang="bg-BG" dirty="0"/>
              <a:t>(по образец, Приложение №13 от документи за попълване). </a:t>
            </a:r>
            <a:r>
              <a:rPr lang="en-US" dirty="0" err="1"/>
              <a:t>Представя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във</a:t>
            </a:r>
            <a:r>
              <a:rPr lang="en-US" dirty="0"/>
              <a:t> </a:t>
            </a:r>
            <a:r>
              <a:rPr lang="en-US" dirty="0" err="1"/>
              <a:t>формат</a:t>
            </a:r>
            <a:r>
              <a:rPr lang="en-US" dirty="0"/>
              <a:t> „pdf“</a:t>
            </a:r>
            <a:r>
              <a:rPr lang="bg-BG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6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5196" y="1350110"/>
            <a:ext cx="7626406" cy="3660040"/>
          </a:xfrm>
        </p:spPr>
        <p:txBody>
          <a:bodyPr/>
          <a:lstStyle/>
          <a:p>
            <a:r>
              <a:rPr lang="bg-BG" b="1" dirty="0"/>
              <a:t>Общ размер на </a:t>
            </a:r>
            <a:r>
              <a:rPr lang="bg-BG" b="1" dirty="0" smtClean="0"/>
              <a:t>БФП по </a:t>
            </a:r>
            <a:r>
              <a:rPr lang="bg-BG" b="1" dirty="0"/>
              <a:t>процедурата</a:t>
            </a:r>
            <a:r>
              <a:rPr lang="bg-BG" b="1" dirty="0" smtClean="0"/>
              <a:t>:</a:t>
            </a:r>
          </a:p>
          <a:p>
            <a:r>
              <a:rPr lang="en-US" dirty="0"/>
              <a:t>1 05</a:t>
            </a:r>
            <a:r>
              <a:rPr lang="bg-BG" dirty="0"/>
              <a:t>0 000 </a:t>
            </a:r>
            <a:r>
              <a:rPr lang="bg-BG" dirty="0" smtClean="0"/>
              <a:t>лв.</a:t>
            </a:r>
          </a:p>
          <a:p>
            <a:endParaRPr lang="bg-BG" dirty="0" smtClean="0"/>
          </a:p>
          <a:p>
            <a:r>
              <a:rPr lang="bg-BG" dirty="0" smtClean="0"/>
              <a:t>Минимален </a:t>
            </a:r>
            <a:r>
              <a:rPr lang="bg-BG" dirty="0"/>
              <a:t>размер </a:t>
            </a:r>
            <a:r>
              <a:rPr lang="bg-BG" dirty="0" smtClean="0"/>
              <a:t>- </a:t>
            </a:r>
            <a:r>
              <a:rPr lang="bg-BG" dirty="0"/>
              <a:t>14 669,50 </a:t>
            </a:r>
            <a:r>
              <a:rPr lang="bg-BG" dirty="0" smtClean="0"/>
              <a:t>лв.</a:t>
            </a:r>
            <a:endParaRPr lang="en-US" dirty="0"/>
          </a:p>
          <a:p>
            <a:r>
              <a:rPr lang="bg-BG" dirty="0"/>
              <a:t>Максимален размер </a:t>
            </a:r>
            <a:r>
              <a:rPr lang="bg-BG" dirty="0" smtClean="0"/>
              <a:t>- </a:t>
            </a:r>
            <a:r>
              <a:rPr lang="bg-BG" dirty="0"/>
              <a:t>220 027,50 лв.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727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dirty="0" smtClean="0"/>
              <a:t>25. Фактури</a:t>
            </a:r>
            <a:r>
              <a:rPr lang="bg-BG" dirty="0"/>
              <a:t>, придружени с платежни нареждания, за извършени преди подаване на проектното предложение разходи за подготовката му, ведно с банкови извлечения. Представят се във формат „pdf“/ когато е приложимо/.</a:t>
            </a:r>
            <a:endParaRPr lang="en-US" dirty="0"/>
          </a:p>
          <a:p>
            <a:pPr lvl="0"/>
            <a:r>
              <a:rPr lang="bg-BG" dirty="0" smtClean="0"/>
              <a:t>26. Договор </a:t>
            </a:r>
            <a:r>
              <a:rPr lang="bg-BG" dirty="0"/>
              <a:t>за финансов лизинг с приложен към него погасителен план за изплащане на лизинговите вноски (когато е приложимо). Представя се във формат „pdf“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2534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350110"/>
            <a:ext cx="7315201" cy="36600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bg-BG" dirty="0" smtClean="0"/>
              <a:t>27. Предварителни </a:t>
            </a:r>
            <a:r>
              <a:rPr lang="bg-BG" dirty="0"/>
              <a:t>или окончателни договори за строителство, услуги и доставки – обект на инвестицията (когато е приложимо). Представят се във формат „pdf“</a:t>
            </a:r>
            <a:r>
              <a:rPr lang="ru-RU" dirty="0"/>
              <a:t>.</a:t>
            </a:r>
            <a:r>
              <a:rPr lang="bg-BG" dirty="0"/>
              <a:t> Към договор за строително-монтажни работи се прилагат Количествено-стойностни сметки. Представят се във формат „pdf“ и „</a:t>
            </a:r>
            <a:r>
              <a:rPr lang="en-US" dirty="0" err="1"/>
              <a:t>xls</a:t>
            </a:r>
            <a:r>
              <a:rPr lang="en-US" dirty="0"/>
              <a:t>”</a:t>
            </a:r>
            <a:r>
              <a:rPr lang="bg-BG" dirty="0"/>
              <a:t> или „</a:t>
            </a:r>
            <a:r>
              <a:rPr lang="en-US" dirty="0" err="1"/>
              <a:t>xlsx</a:t>
            </a:r>
            <a:r>
              <a:rPr lang="bg-BG" dirty="0"/>
              <a:t>”</a:t>
            </a:r>
            <a:r>
              <a:rPr lang="en-US" dirty="0"/>
              <a:t>. </a:t>
            </a:r>
          </a:p>
          <a:p>
            <a:pPr lvl="0"/>
            <a:r>
              <a:rPr lang="bg-BG" dirty="0" smtClean="0"/>
              <a:t>28. Една </a:t>
            </a:r>
            <a:r>
              <a:rPr lang="bg-BG" dirty="0"/>
              <a:t>оферта по образец за запитване Приложение № 16, и/или извлечение от каталог на производител/доставчик/строител и/или проучване в интернет за всяка отделна инвестиция в дълготрайни активи, в случай че разходът е включен в Списък с референтни цени на ДФЗ. Представя се във формат „pdf“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3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29. Най-малко </a:t>
            </a:r>
            <a:r>
              <a:rPr lang="bg-BG" dirty="0"/>
              <a:t>три съпоставими независими оферти, ведно с отправено от кандидата Запитване за оферта Приложение № 16,  за разход/и, невключен/и в Списъка с референтни разходи на ДФЗ. Представят се във формат „pdf“ </a:t>
            </a:r>
            <a:r>
              <a:rPr lang="en-US" dirty="0"/>
              <a:t>.</a:t>
            </a:r>
          </a:p>
          <a:p>
            <a:pPr lvl="0"/>
            <a:r>
              <a:rPr lang="bg-BG" dirty="0" smtClean="0"/>
              <a:t>30. Решение </a:t>
            </a:r>
            <a:r>
              <a:rPr lang="bg-BG" dirty="0"/>
              <a:t>на кандидата за избор на доставчик/изпълнител (когато е приложимо), а когато избраната оферта не е с най-ниска цена – се прилага и писмена Обосновка за мотивите, обусловили избора (когато е приложимо). Представя/т се във формат „pdf“</a:t>
            </a:r>
            <a:r>
              <a:rPr lang="en-US" dirty="0"/>
              <a:t>.</a:t>
            </a:r>
            <a:r>
              <a:rPr lang="bg-BG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91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u="sng" dirty="0" smtClean="0"/>
              <a:t>За проекти със СМР:</a:t>
            </a:r>
          </a:p>
          <a:p>
            <a:r>
              <a:rPr lang="bg-BG" dirty="0" smtClean="0"/>
              <a:t>31. Документ </a:t>
            </a:r>
            <a:r>
              <a:rPr lang="bg-BG" dirty="0"/>
              <a:t>за собственост на земя и/или друг вид недвижим имот, обект на инвестицията, или документ за учредено право на строеж върху имота или документ за ползване върху имота (което е приложимо).  Представя се във формат „pdf“ 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70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32. Одобрен </a:t>
            </a:r>
            <a:r>
              <a:rPr lang="bg-BG" dirty="0"/>
              <a:t>инвестиционен проект във фаза "Технически проект" или "Работен проект или Архитектурно заснемане на обекта/съоръжението и/или Архитектурен план на сградата, съоръжението, обекта (което е приложимо). Инвестиционните проекти, които включват обекти недвижими културни ценности, се съгласуват с Министерството на културата по реда на ЗКН. Представят се във формат „pdf“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699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350110"/>
            <a:ext cx="7315201" cy="36600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33. Разрешение </a:t>
            </a:r>
            <a:r>
              <a:rPr lang="bg-BG" dirty="0"/>
              <a:t>за строеж или Становище на главния архитект, че строежът не се нуждае от разрешение за строеж (което е приложимо).  Представя се във формат „pdf“ </a:t>
            </a:r>
            <a:r>
              <a:rPr lang="ru-RU" dirty="0"/>
              <a:t>.</a:t>
            </a:r>
            <a:endParaRPr lang="en-US" dirty="0"/>
          </a:p>
          <a:p>
            <a:pPr lvl="0"/>
            <a:r>
              <a:rPr lang="bg-BG" dirty="0"/>
              <a:t> </a:t>
            </a:r>
            <a:r>
              <a:rPr lang="bg-BG" dirty="0" smtClean="0"/>
              <a:t>34. Подробни </a:t>
            </a:r>
            <a:r>
              <a:rPr lang="bg-BG" dirty="0"/>
              <a:t>количествени сметки и количествено-стойностни сметки /Приложение №14/ за предвидените строително-монтажни работи, заверени от правоспособно лице.  Представят се във формат „pdf“ и „xls“ или „xlsх“.</a:t>
            </a:r>
            <a:endParaRPr lang="en-US" dirty="0"/>
          </a:p>
          <a:p>
            <a:pPr lvl="0"/>
            <a:r>
              <a:rPr lang="bg-BG" dirty="0"/>
              <a:t> </a:t>
            </a:r>
            <a:r>
              <a:rPr lang="bg-BG" dirty="0" smtClean="0"/>
              <a:t>35. Разрешение </a:t>
            </a:r>
            <a:r>
              <a:rPr lang="bg-BG" dirty="0"/>
              <a:t>за поставяне (когато е приложимо). Представя се във формат „pdf</a:t>
            </a:r>
            <a:r>
              <a:rPr lang="bg-BG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29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u="sng" dirty="0"/>
              <a:t>За проекти, включващи машини, съоръжения, оборудване и обзавеждане</a:t>
            </a:r>
            <a:r>
              <a:rPr lang="bg-BG" u="sng" dirty="0" smtClean="0"/>
              <a:t>:</a:t>
            </a:r>
          </a:p>
          <a:p>
            <a:r>
              <a:rPr lang="bg-BG" dirty="0" smtClean="0"/>
              <a:t>36. Документ </a:t>
            </a:r>
            <a:r>
              <a:rPr lang="bg-BG" dirty="0"/>
              <a:t>за собственост на недвижим имот, където ще бъде извършена инвестицията, или документ за ползване върху имота (което е приложимо).  Представя се във формат „pdf“ </a:t>
            </a:r>
            <a:r>
              <a:rPr lang="ru-RU" dirty="0"/>
              <a:t>.</a:t>
            </a:r>
            <a:endParaRPr lang="en-US" dirty="0"/>
          </a:p>
          <a:p>
            <a:r>
              <a:rPr lang="bg-BG" dirty="0" smtClean="0"/>
              <a:t>37. </a:t>
            </a:r>
            <a:r>
              <a:rPr lang="bg-BG" dirty="0"/>
              <a:t>Технологичен проект ведно със схема и описание на технологичния процес (когато е приложимо). Представя се във формат „pdf“.</a:t>
            </a:r>
            <a:endParaRPr lang="en-US" dirty="0"/>
          </a:p>
          <a:p>
            <a:pPr lvl="0"/>
            <a:r>
              <a:rPr lang="bg-BG" dirty="0" smtClean="0"/>
              <a:t>38. Техническа </a:t>
            </a:r>
            <a:r>
              <a:rPr lang="bg-BG" dirty="0"/>
              <a:t>спецификация за:  машина, съоръжение, оборудване и обзавеждане.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013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u="sng" dirty="0" smtClean="0"/>
              <a:t>За проекти</a:t>
            </a:r>
            <a:r>
              <a:rPr lang="bg-BG" u="sng" dirty="0"/>
              <a:t>, включващи инвестиции за производство на енергия от възобновяеми енергийни </a:t>
            </a:r>
            <a:r>
              <a:rPr lang="bg-BG" u="sng" dirty="0" smtClean="0"/>
              <a:t>източници</a:t>
            </a:r>
            <a:r>
              <a:rPr lang="ru-RU" u="sng" dirty="0" smtClean="0"/>
              <a:t>:</a:t>
            </a:r>
            <a:endParaRPr lang="en-US" dirty="0"/>
          </a:p>
          <a:p>
            <a:pPr lvl="0"/>
            <a:r>
              <a:rPr lang="bg-BG" dirty="0" smtClean="0"/>
              <a:t>39. Одобрен </a:t>
            </a:r>
            <a:r>
              <a:rPr lang="bg-BG" dirty="0"/>
              <a:t>технически/технологичен проект, придружен от предпроектно проучване - за инвестиции за производство на енергия от възобновяеми енергийни източници. Представя се във формат „pdf“.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78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dirty="0" smtClean="0"/>
              <a:t>40. Декларация </a:t>
            </a:r>
            <a:r>
              <a:rPr lang="bg-BG" dirty="0"/>
              <a:t>за наличието на суровини за периода на изпълнение на бизнес плана при производство на електроенергия от биомаса и/или при производство на биоенергия. (по образец, Приложение №12 от документи за попълване). Представя се във формат „pdf“. </a:t>
            </a:r>
            <a:endParaRPr lang="en-US" dirty="0"/>
          </a:p>
          <a:p>
            <a:r>
              <a:rPr lang="bg-BG" dirty="0" smtClean="0"/>
              <a:t>41. Анализ</a:t>
            </a:r>
            <a:r>
              <a:rPr lang="bg-BG" dirty="0"/>
              <a:t>, удостоверяващ подобряването на енергийната ефективност в предприятието. Представя се във формат „pdf“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214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350110"/>
            <a:ext cx="7315201" cy="3660040"/>
          </a:xfrm>
        </p:spPr>
        <p:txBody>
          <a:bodyPr>
            <a:normAutofit fontScale="70000" lnSpcReduction="20000"/>
          </a:bodyPr>
          <a:lstStyle/>
          <a:p>
            <a:r>
              <a:rPr lang="bg-BG" u="sng" dirty="0" smtClean="0"/>
              <a:t>Други документи:</a:t>
            </a:r>
          </a:p>
          <a:p>
            <a:pPr lvl="0"/>
            <a:r>
              <a:rPr lang="bg-BG" dirty="0" smtClean="0"/>
              <a:t>42. Справка </a:t>
            </a:r>
            <a:r>
              <a:rPr lang="bg-BG" dirty="0"/>
              <a:t>за съществуващия и нает персонал към края на предходната спрямо кандидатстването календарна година (по образец, Приложение №15 от документи за попълване). Представя се във формат „pdf“ / ако е приложимо/</a:t>
            </a:r>
            <a:endParaRPr lang="en-US" dirty="0"/>
          </a:p>
          <a:p>
            <a:pPr lvl="0"/>
            <a:r>
              <a:rPr lang="bg-BG" dirty="0" smtClean="0"/>
              <a:t>43. Отчет </a:t>
            </a:r>
            <a:r>
              <a:rPr lang="bg-BG" dirty="0"/>
              <a:t>за заетите лица, средствата за работна заплата и други разходи за труд или Ведомост за заплати (което е приложимо).  Представя се във формат „pdf“.</a:t>
            </a:r>
            <a:endParaRPr lang="en-US" dirty="0"/>
          </a:p>
          <a:p>
            <a:r>
              <a:rPr lang="bg-BG" dirty="0" smtClean="0"/>
              <a:t>44. Декларация </a:t>
            </a:r>
            <a:r>
              <a:rPr lang="bg-BG" dirty="0"/>
              <a:t>за неприложимост на документ/и (по образец Приложение №17 от документи за попълване). Представя се във формат „pdf“.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9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/>
              <a:t>За проекти свързани с развитие на туризма:</a:t>
            </a:r>
            <a:endParaRPr lang="en-US" dirty="0"/>
          </a:p>
          <a:p>
            <a:r>
              <a:rPr lang="bg-BG" dirty="0"/>
              <a:t> </a:t>
            </a:r>
            <a:endParaRPr lang="en-US" dirty="0"/>
          </a:p>
          <a:p>
            <a:r>
              <a:rPr lang="bg-BG" dirty="0"/>
              <a:t>Минимален размер на безвъзмездната финансова помощ за проект е 977,90  лева</a:t>
            </a:r>
            <a:endParaRPr lang="en-US" dirty="0"/>
          </a:p>
          <a:p>
            <a:r>
              <a:rPr lang="bg-BG" dirty="0"/>
              <a:t>Максимален размер на безвъзмездната финансова помощ за един проект -  14 668,50 лв.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809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Краен срок за подаване на проектните </a:t>
            </a:r>
            <a:r>
              <a:rPr lang="bg-BG" b="1" dirty="0" smtClean="0"/>
              <a:t>предложения:</a:t>
            </a:r>
          </a:p>
          <a:p>
            <a:endParaRPr lang="bg-BG" dirty="0" smtClean="0"/>
          </a:p>
          <a:p>
            <a:r>
              <a:rPr lang="bg-BG" dirty="0" smtClean="0"/>
              <a:t>Първи прием - </a:t>
            </a:r>
            <a:r>
              <a:rPr lang="bg-BG" dirty="0"/>
              <a:t>28.01.2020 г., </a:t>
            </a:r>
            <a:r>
              <a:rPr lang="en-US" dirty="0"/>
              <a:t>16.30</a:t>
            </a:r>
            <a:r>
              <a:rPr lang="bg-BG" dirty="0"/>
              <a:t> ч</a:t>
            </a:r>
            <a:r>
              <a:rPr lang="bg-BG" dirty="0" smtClean="0"/>
              <a:t>.</a:t>
            </a:r>
          </a:p>
          <a:p>
            <a:endParaRPr lang="bg-BG" dirty="0" smtClean="0"/>
          </a:p>
          <a:p>
            <a:r>
              <a:rPr lang="bg-BG" dirty="0" smtClean="0"/>
              <a:t>Втори прием - </a:t>
            </a:r>
            <a:r>
              <a:rPr lang="bg-BG" dirty="0"/>
              <a:t>27.10.2020 г., 16.30 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3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Процент на </a:t>
            </a:r>
            <a:r>
              <a:rPr lang="bg-BG" b="1" dirty="0" smtClean="0"/>
              <a:t>финансиране: </a:t>
            </a:r>
          </a:p>
          <a:p>
            <a:endParaRPr lang="bg-BG" dirty="0" smtClean="0"/>
          </a:p>
          <a:p>
            <a:r>
              <a:rPr lang="bg-BG" dirty="0" smtClean="0"/>
              <a:t>75% от общите </a:t>
            </a:r>
            <a:r>
              <a:rPr lang="bg-BG" dirty="0"/>
              <a:t>допустими разходи 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За проекти </a:t>
            </a:r>
            <a:r>
              <a:rPr lang="bg-BG" dirty="0"/>
              <a:t>за развитие на туризма </a:t>
            </a:r>
            <a:r>
              <a:rPr lang="bg-BG" dirty="0" smtClean="0"/>
              <a:t>– 5% от </a:t>
            </a:r>
            <a:r>
              <a:rPr lang="bg-BG" dirty="0"/>
              <a:t>общите допустими разходи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b="1" dirty="0"/>
              <a:t>Допустими кандидати</a:t>
            </a:r>
            <a:r>
              <a:rPr lang="bg-BG" b="1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bg-BG" dirty="0" smtClean="0"/>
              <a:t>Земеделски стопани; </a:t>
            </a:r>
          </a:p>
          <a:p>
            <a:pPr marL="457200" indent="-457200">
              <a:buFontTx/>
              <a:buChar char="-"/>
            </a:pPr>
            <a:r>
              <a:rPr lang="bg-BG" dirty="0" smtClean="0"/>
              <a:t>Микропредприятия;</a:t>
            </a:r>
          </a:p>
          <a:p>
            <a:pPr marL="457200" indent="-457200">
              <a:buFontTx/>
              <a:buChar char="-"/>
            </a:pPr>
            <a:r>
              <a:rPr lang="bg-BG" dirty="0" smtClean="0"/>
              <a:t>Физически лица;</a:t>
            </a:r>
          </a:p>
          <a:p>
            <a:pPr marL="0" indent="0"/>
            <a:r>
              <a:rPr lang="bg-BG" dirty="0" smtClean="0"/>
              <a:t>регистрирани по </a:t>
            </a:r>
            <a:r>
              <a:rPr lang="bg-BG" dirty="0"/>
              <a:t>Търговския закон, Закона за </a:t>
            </a:r>
            <a:r>
              <a:rPr lang="bg-BG" dirty="0" smtClean="0"/>
              <a:t>кооперациите, Закона </a:t>
            </a:r>
            <a:r>
              <a:rPr lang="bg-BG" dirty="0"/>
              <a:t>за </a:t>
            </a:r>
            <a:r>
              <a:rPr lang="bg-BG" dirty="0" smtClean="0"/>
              <a:t>вероизповеданията или </a:t>
            </a:r>
            <a:r>
              <a:rPr lang="bg-BG" dirty="0"/>
              <a:t>по Закона за занаятите.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7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Допустими са само кандидати със седалище и постоянен адрес или адрес на управление  на територията на МИГ „Свиленград Ареал</a:t>
            </a:r>
            <a:r>
              <a:rPr lang="bg-BG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2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 smtClean="0"/>
              <a:t>Допустими дейности:</a:t>
            </a:r>
          </a:p>
          <a:p>
            <a:pPr marL="0" lvl="0" indent="0"/>
            <a:r>
              <a:rPr lang="bg-BG" dirty="0" smtClean="0"/>
              <a:t>1. Развитие </a:t>
            </a:r>
            <a:r>
              <a:rPr lang="bg-BG" dirty="0"/>
              <a:t>на туризъм (изграждане и обновяване на туристически обекти и развитие на туристически услуги);</a:t>
            </a:r>
            <a:endParaRPr lang="en-US" dirty="0"/>
          </a:p>
          <a:p>
            <a:pPr marL="0" lvl="0" indent="0"/>
            <a:r>
              <a:rPr lang="bg-BG" dirty="0" smtClean="0"/>
              <a:t>2. Производство </a:t>
            </a:r>
            <a:r>
              <a:rPr lang="bg-BG" dirty="0"/>
              <a:t>или продажба на продукти, които не са включени в Приложение 1 от Договора за функциониране на Европейския съюз (независимо от вложените продукти и материали);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031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5264</TotalTime>
  <Words>2837</Words>
  <Application>Microsoft Office PowerPoint</Application>
  <PresentationFormat>Презентация на цял екран (16:9)</PresentationFormat>
  <Paragraphs>154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50</vt:i4>
      </vt:variant>
    </vt:vector>
  </HeadingPairs>
  <TitlesOfParts>
    <vt:vector size="51" baseType="lpstr">
      <vt:lpstr>Wisp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223</cp:revision>
  <cp:lastPrinted>2019-11-06T13:30:00Z</cp:lastPrinted>
  <dcterms:created xsi:type="dcterms:W3CDTF">2013-08-21T19:17:07Z</dcterms:created>
  <dcterms:modified xsi:type="dcterms:W3CDTF">2019-12-19T13:35:55Z</dcterms:modified>
</cp:coreProperties>
</file>