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05"/>
  </p:notesMasterIdLst>
  <p:handoutMasterIdLst>
    <p:handoutMasterId r:id="rId106"/>
  </p:handoutMasterIdLst>
  <p:sldIdLst>
    <p:sldId id="256" r:id="rId2"/>
    <p:sldId id="259" r:id="rId3"/>
    <p:sldId id="310" r:id="rId4"/>
    <p:sldId id="311" r:id="rId5"/>
    <p:sldId id="312" r:id="rId6"/>
    <p:sldId id="313" r:id="rId7"/>
    <p:sldId id="314" r:id="rId8"/>
    <p:sldId id="319" r:id="rId9"/>
    <p:sldId id="318" r:id="rId10"/>
    <p:sldId id="317" r:id="rId11"/>
    <p:sldId id="316" r:id="rId12"/>
    <p:sldId id="315" r:id="rId13"/>
    <p:sldId id="320" r:id="rId14"/>
    <p:sldId id="321" r:id="rId15"/>
    <p:sldId id="324" r:id="rId16"/>
    <p:sldId id="323" r:id="rId17"/>
    <p:sldId id="322" r:id="rId18"/>
    <p:sldId id="325" r:id="rId19"/>
    <p:sldId id="326" r:id="rId20"/>
    <p:sldId id="327" r:id="rId21"/>
    <p:sldId id="328" r:id="rId22"/>
    <p:sldId id="329" r:id="rId23"/>
    <p:sldId id="330" r:id="rId24"/>
    <p:sldId id="331" r:id="rId25"/>
    <p:sldId id="332" r:id="rId26"/>
    <p:sldId id="333" r:id="rId27"/>
    <p:sldId id="264" r:id="rId28"/>
    <p:sldId id="265" r:id="rId29"/>
    <p:sldId id="266" r:id="rId30"/>
    <p:sldId id="267" r:id="rId31"/>
    <p:sldId id="268" r:id="rId32"/>
    <p:sldId id="269" r:id="rId33"/>
    <p:sldId id="270" r:id="rId34"/>
    <p:sldId id="343" r:id="rId35"/>
    <p:sldId id="342" r:id="rId36"/>
    <p:sldId id="341" r:id="rId37"/>
    <p:sldId id="340" r:id="rId38"/>
    <p:sldId id="339" r:id="rId39"/>
    <p:sldId id="338" r:id="rId40"/>
    <p:sldId id="337" r:id="rId41"/>
    <p:sldId id="349" r:id="rId42"/>
    <p:sldId id="336" r:id="rId43"/>
    <p:sldId id="335" r:id="rId44"/>
    <p:sldId id="334" r:id="rId45"/>
    <p:sldId id="344" r:id="rId46"/>
    <p:sldId id="345" r:id="rId47"/>
    <p:sldId id="346" r:id="rId48"/>
    <p:sldId id="347" r:id="rId49"/>
    <p:sldId id="348" r:id="rId50"/>
    <p:sldId id="354" r:id="rId51"/>
    <p:sldId id="353" r:id="rId52"/>
    <p:sldId id="352" r:id="rId53"/>
    <p:sldId id="351" r:id="rId54"/>
    <p:sldId id="350" r:id="rId55"/>
    <p:sldId id="368" r:id="rId56"/>
    <p:sldId id="367" r:id="rId57"/>
    <p:sldId id="366" r:id="rId58"/>
    <p:sldId id="365" r:id="rId59"/>
    <p:sldId id="364" r:id="rId60"/>
    <p:sldId id="363" r:id="rId61"/>
    <p:sldId id="362" r:id="rId62"/>
    <p:sldId id="361" r:id="rId63"/>
    <p:sldId id="360" r:id="rId64"/>
    <p:sldId id="359" r:id="rId65"/>
    <p:sldId id="358" r:id="rId66"/>
    <p:sldId id="357" r:id="rId67"/>
    <p:sldId id="356" r:id="rId68"/>
    <p:sldId id="355"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8" r:id="rId82"/>
    <p:sldId id="387" r:id="rId83"/>
    <p:sldId id="386" r:id="rId84"/>
    <p:sldId id="385" r:id="rId85"/>
    <p:sldId id="393" r:id="rId86"/>
    <p:sldId id="392" r:id="rId87"/>
    <p:sldId id="391" r:id="rId88"/>
    <p:sldId id="390" r:id="rId89"/>
    <p:sldId id="397" r:id="rId90"/>
    <p:sldId id="262" r:id="rId91"/>
    <p:sldId id="263" r:id="rId92"/>
    <p:sldId id="396" r:id="rId93"/>
    <p:sldId id="395" r:id="rId94"/>
    <p:sldId id="394" r:id="rId95"/>
    <p:sldId id="398" r:id="rId96"/>
    <p:sldId id="399" r:id="rId97"/>
    <p:sldId id="389" r:id="rId98"/>
    <p:sldId id="384" r:id="rId99"/>
    <p:sldId id="383" r:id="rId100"/>
    <p:sldId id="382" r:id="rId101"/>
    <p:sldId id="381" r:id="rId102"/>
    <p:sldId id="400" r:id="rId103"/>
    <p:sldId id="260" r:id="rId10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CC66"/>
    <a:srgbClr val="990099"/>
    <a:srgbClr val="CC0099"/>
    <a:srgbClr val="FE9202"/>
    <a:srgbClr val="6C1A00"/>
    <a:srgbClr val="00AACC"/>
    <a:srgbClr val="5EEC3C"/>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5400" autoAdjust="0"/>
  </p:normalViewPr>
  <p:slideViewPr>
    <p:cSldViewPr>
      <p:cViewPr>
        <p:scale>
          <a:sx n="84" d="100"/>
          <a:sy n="84" d="100"/>
        </p:scale>
        <p:origin x="-78" y="-33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77"/>
      </p:cViewPr>
      <p:guideLst/>
    </p:cSldViewPr>
  </p:notesViewPr>
  <p:gridSpacing cx="152705" cy="1527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2C640C-5D6F-46B7-8931-22AA3CA43CEB}" type="slidenum">
              <a:rPr lang="en-US" smtClean="0"/>
              <a:t>‹#›</a:t>
            </a:fld>
            <a:endParaRPr lang="en-US"/>
          </a:p>
        </p:txBody>
      </p:sp>
    </p:spTree>
    <p:extLst>
      <p:ext uri="{BB962C8B-B14F-4D97-AF65-F5344CB8AC3E}">
        <p14:creationId xmlns:p14="http://schemas.microsoft.com/office/powerpoint/2010/main" val="28328544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B4EDE-60F9-4B1B-80BD-B4FF70B8A152}" type="slidenum">
              <a:rPr lang="en-US" smtClean="0"/>
              <a:pPr/>
              <a:t>‹#›</a:t>
            </a:fld>
            <a:endParaRPr lang="en-US"/>
          </a:p>
        </p:txBody>
      </p:sp>
    </p:spTree>
    <p:extLst>
      <p:ext uri="{BB962C8B-B14F-4D97-AF65-F5344CB8AC3E}">
        <p14:creationId xmlns:p14="http://schemas.microsoft.com/office/powerpoint/2010/main" val="256942860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7019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203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n-US" dirty="0" smtClean="0"/>
              <a:t>Click to edit Master title style</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6520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7935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B82CCC60-E8CD-4174-8B1A-7DF615B22EEF}" type="slidenum">
              <a:rPr lang="en-US" smtClean="0"/>
              <a:pPr/>
              <a:t>‹#›</a:t>
            </a:fld>
            <a:endParaRPr lang="en-US"/>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1194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40077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B82CCC60-E8CD-4174-8B1A-7DF615B22EEF}" type="slidenum">
              <a:rPr lang="en-US" smtClean="0"/>
              <a:pPr/>
              <a:t>‹#›</a:t>
            </a:fld>
            <a:endParaRPr lang="en-US"/>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821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079751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23854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367914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grpSp>
        <p:nvGrpSpPr>
          <p:cNvPr id="7" name="Group 6"/>
          <p:cNvGrpSpPr/>
          <p:nvPr userDrawn="1"/>
        </p:nvGrpSpPr>
        <p:grpSpPr>
          <a:xfrm>
            <a:off x="435337" y="73896"/>
            <a:ext cx="8297995" cy="548415"/>
            <a:chOff x="953159" y="266700"/>
            <a:chExt cx="10324441" cy="756010"/>
          </a:xfrm>
        </p:grpSpPr>
        <p:pic>
          <p:nvPicPr>
            <p:cNvPr id="10" name="Picture 9" descr="БГ Флаг"/>
            <p:cNvPicPr/>
            <p:nvPr/>
          </p:nvPicPr>
          <p:blipFill>
            <a:blip r:embed="rId2" cstate="print"/>
            <a:srcRect/>
            <a:stretch>
              <a:fillRect/>
            </a:stretch>
          </p:blipFill>
          <p:spPr bwMode="auto">
            <a:xfrm>
              <a:off x="7785759" y="328283"/>
              <a:ext cx="910698" cy="655608"/>
            </a:xfrm>
            <a:prstGeom prst="rect">
              <a:avLst/>
            </a:prstGeom>
            <a:noFill/>
            <a:ln w="9525">
              <a:noFill/>
              <a:miter lim="800000"/>
              <a:headEnd/>
              <a:tailEnd/>
            </a:ln>
          </p:spPr>
        </p:pic>
        <p:pic>
          <p:nvPicPr>
            <p:cNvPr id="11" name="Picture 10" descr="ffe9450ff46eb2e12e1ac701aed42d8f_L"/>
            <p:cNvPicPr/>
            <p:nvPr/>
          </p:nvPicPr>
          <p:blipFill>
            <a:blip r:embed="rId3" cstate="print"/>
            <a:srcRect/>
            <a:stretch>
              <a:fillRect/>
            </a:stretch>
          </p:blipFill>
          <p:spPr bwMode="auto">
            <a:xfrm>
              <a:off x="9995559" y="266700"/>
              <a:ext cx="1282041" cy="756010"/>
            </a:xfrm>
            <a:prstGeom prst="rect">
              <a:avLst/>
            </a:prstGeom>
            <a:noFill/>
            <a:ln w="9525">
              <a:noFill/>
              <a:miter lim="800000"/>
              <a:headEnd/>
              <a:tailEnd/>
            </a:ln>
          </p:spPr>
        </p:pic>
        <p:pic>
          <p:nvPicPr>
            <p:cNvPr id="12" name="Picture 11" descr="Лого ЛИДЕР"/>
            <p:cNvPicPr/>
            <p:nvPr/>
          </p:nvPicPr>
          <p:blipFill>
            <a:blip r:embed="rId4" cstate="print"/>
            <a:srcRect/>
            <a:stretch>
              <a:fillRect/>
            </a:stretch>
          </p:blipFill>
          <p:spPr bwMode="auto">
            <a:xfrm>
              <a:off x="3112159" y="302883"/>
              <a:ext cx="667253" cy="664234"/>
            </a:xfrm>
            <a:prstGeom prst="rect">
              <a:avLst/>
            </a:prstGeom>
            <a:noFill/>
            <a:ln w="9525">
              <a:noFill/>
              <a:miter lim="800000"/>
              <a:headEnd/>
              <a:tailEnd/>
            </a:ln>
          </p:spPr>
        </p:pic>
        <p:pic>
          <p:nvPicPr>
            <p:cNvPr id="13" name="Picture 12" descr="Лого ЕС"/>
            <p:cNvPicPr/>
            <p:nvPr/>
          </p:nvPicPr>
          <p:blipFill>
            <a:blip r:embed="rId5" cstate="print"/>
            <a:srcRect/>
            <a:stretch>
              <a:fillRect/>
            </a:stretch>
          </p:blipFill>
          <p:spPr bwMode="auto">
            <a:xfrm>
              <a:off x="953159" y="277483"/>
              <a:ext cx="981351" cy="664234"/>
            </a:xfrm>
            <a:prstGeom prst="rect">
              <a:avLst/>
            </a:prstGeom>
            <a:noFill/>
            <a:ln w="9525">
              <a:noFill/>
              <a:miter lim="800000"/>
              <a:headEnd/>
              <a:tailEnd/>
            </a:ln>
          </p:spPr>
        </p:pic>
      </p:grpSp>
    </p:spTree>
    <p:extLst>
      <p:ext uri="{BB962C8B-B14F-4D97-AF65-F5344CB8AC3E}">
        <p14:creationId xmlns:p14="http://schemas.microsoft.com/office/powerpoint/2010/main" val="26523614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5196" y="1350110"/>
            <a:ext cx="7626406" cy="3660040"/>
          </a:xfrm>
        </p:spPr>
        <p:txBody>
          <a:bodyPr>
            <a:normAutofit/>
          </a:bodyPr>
          <a:lstStyle>
            <a:lvl1pPr>
              <a:buNone/>
              <a:defRPr sz="2200" b="0">
                <a:solidFill>
                  <a:srgbClr val="002060"/>
                </a:solidFill>
              </a:defRPr>
            </a:lvl1pPr>
            <a:lvl2pPr>
              <a:buNone/>
              <a:defRPr b="0">
                <a:solidFill>
                  <a:srgbClr val="002060"/>
                </a:solidFill>
              </a:defRPr>
            </a:lvl2pPr>
            <a:lvl3pPr>
              <a:buNone/>
              <a:defRPr b="0">
                <a:solidFill>
                  <a:srgbClr val="002060"/>
                </a:solidFill>
              </a:defRPr>
            </a:lvl3pPr>
            <a:lvl4pPr>
              <a:buNone/>
              <a:defRPr b="0">
                <a:solidFill>
                  <a:srgbClr val="002060"/>
                </a:solidFill>
              </a:defRPr>
            </a:lvl4pPr>
            <a:lvl5pPr>
              <a:buNone/>
              <a:defRPr b="0">
                <a:solidFill>
                  <a:srgbClr val="002060"/>
                </a:solidFill>
              </a:defRPr>
            </a:lvl5pPr>
          </a:lstStyle>
          <a:p>
            <a:pPr lvl="0"/>
            <a:r>
              <a:rPr lang="en-US" dirty="0"/>
              <a:t>Click to edit Master text </a:t>
            </a:r>
            <a:r>
              <a:rPr lang="en-US" dirty="0" smtClean="0"/>
              <a:t>styles</a:t>
            </a:r>
            <a:endParaRPr lang="bg-BG" dirty="0" smtClean="0"/>
          </a:p>
          <a:p>
            <a:pPr lvl="0"/>
            <a:r>
              <a:rPr lang="en-US" dirty="0" smtClean="0"/>
              <a:t>Second level</a:t>
            </a:r>
            <a:endParaRPr lang="en-US" dirty="0"/>
          </a:p>
        </p:txBody>
      </p:sp>
    </p:spTree>
    <p:extLst>
      <p:ext uri="{BB962C8B-B14F-4D97-AF65-F5344CB8AC3E}">
        <p14:creationId xmlns:p14="http://schemas.microsoft.com/office/powerpoint/2010/main" val="2748394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754376" y="1600200"/>
            <a:ext cx="8246070" cy="341483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7912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771210" y="4597828"/>
            <a:ext cx="859712" cy="277797"/>
          </a:xfrm>
          <a:prstGeom prst="rect">
            <a:avLst/>
          </a:prstGeom>
        </p:spPr>
        <p:txBody>
          <a:bodyPr/>
          <a:lstStyle/>
          <a:p>
            <a:endParaRPr lang="en-US"/>
          </a:p>
        </p:txBody>
      </p:sp>
      <p:sp>
        <p:nvSpPr>
          <p:cNvPr id="5" name="Footer Placeholder 4"/>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95375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6437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771210" y="4597828"/>
            <a:ext cx="859712" cy="277797"/>
          </a:xfrm>
          <a:prstGeom prst="rect">
            <a:avLst/>
          </a:prstGeom>
        </p:spPr>
        <p:txBody>
          <a:bodyPr/>
          <a:lstStyle/>
          <a:p>
            <a:endParaRPr lang="en-US"/>
          </a:p>
        </p:txBody>
      </p:sp>
      <p:sp>
        <p:nvSpPr>
          <p:cNvPr id="8" name="Footer Placeholder 7"/>
          <p:cNvSpPr>
            <a:spLocks noGrp="1"/>
          </p:cNvSpPr>
          <p:nvPr>
            <p:ph type="ftr" sz="quarter" idx="11"/>
          </p:nvPr>
        </p:nvSpPr>
        <p:spPr>
          <a:xfrm>
            <a:off x="1941910" y="4601856"/>
            <a:ext cx="5714999" cy="273844"/>
          </a:xfrm>
          <a:prstGeom prst="rect">
            <a:avLst/>
          </a:prstGeom>
        </p:spPr>
        <p:txBody>
          <a:bodyPr/>
          <a:lstStyle/>
          <a:p>
            <a:endParaRPr lang="en-US"/>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6053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7771210" y="4597828"/>
            <a:ext cx="859712" cy="277797"/>
          </a:xfrm>
          <a:prstGeom prst="rect">
            <a:avLst/>
          </a:prstGeom>
        </p:spPr>
        <p:txBody>
          <a:bodyPr/>
          <a:lstStyle/>
          <a:p>
            <a:endParaRPr lang="en-US"/>
          </a:p>
        </p:txBody>
      </p:sp>
      <p:sp>
        <p:nvSpPr>
          <p:cNvPr id="4" name="Footer Placeholder 3"/>
          <p:cNvSpPr>
            <a:spLocks noGrp="1"/>
          </p:cNvSpPr>
          <p:nvPr>
            <p:ph type="ftr" sz="quarter" idx="11"/>
          </p:nvPr>
        </p:nvSpPr>
        <p:spPr>
          <a:xfrm>
            <a:off x="1941910" y="4601856"/>
            <a:ext cx="5714999" cy="273844"/>
          </a:xfrm>
          <a:prstGeom prst="rect">
            <a:avLst/>
          </a:prstGeom>
        </p:spPr>
        <p:txBody>
          <a:bodyPr/>
          <a:lstStyle/>
          <a:p>
            <a:endParaRPr lang="en-US"/>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6135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771210" y="4597828"/>
            <a:ext cx="859712" cy="277797"/>
          </a:xfrm>
          <a:prstGeom prst="rect">
            <a:avLst/>
          </a:prstGeom>
        </p:spPr>
        <p:txBody>
          <a:bodyPr/>
          <a:lstStyle/>
          <a:p>
            <a:endParaRPr lang="en-US"/>
          </a:p>
        </p:txBody>
      </p:sp>
      <p:sp>
        <p:nvSpPr>
          <p:cNvPr id="3" name="Footer Placeholder 2"/>
          <p:cNvSpPr>
            <a:spLocks noGrp="1"/>
          </p:cNvSpPr>
          <p:nvPr>
            <p:ph type="ftr" sz="quarter" idx="11"/>
          </p:nvPr>
        </p:nvSpPr>
        <p:spPr>
          <a:xfrm>
            <a:off x="1941910" y="4601856"/>
            <a:ext cx="5714999" cy="273844"/>
          </a:xfrm>
          <a:prstGeom prst="rect">
            <a:avLst/>
          </a:prstGeom>
        </p:spPr>
        <p:txBody>
          <a:bodyPr/>
          <a:lstStyle/>
          <a:p>
            <a:endParaRPr lang="en-US"/>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6924903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n-US" smtClean="0"/>
              <a:t>Click to edit Master title style</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0758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a:xfrm>
            <a:off x="7771210" y="4597828"/>
            <a:ext cx="859712" cy="277797"/>
          </a:xfrm>
          <a:prstGeom prst="rect">
            <a:avLst/>
          </a:prstGeom>
        </p:spPr>
        <p:txBody>
          <a:bodyPr/>
          <a:lstStyle/>
          <a:p>
            <a:endParaRPr lang="en-US"/>
          </a:p>
        </p:txBody>
      </p:sp>
      <p:sp>
        <p:nvSpPr>
          <p:cNvPr id="6" name="Footer Placeholder 5"/>
          <p:cNvSpPr>
            <a:spLocks noGrp="1"/>
          </p:cNvSpPr>
          <p:nvPr>
            <p:ph type="ftr" sz="quarter" idx="11"/>
          </p:nvPr>
        </p:nvSpPr>
        <p:spPr>
          <a:xfrm>
            <a:off x="1941910" y="4601856"/>
            <a:ext cx="5714999" cy="273844"/>
          </a:xfrm>
          <a:prstGeom prst="rect">
            <a:avLst/>
          </a:prstGeom>
        </p:spPr>
        <p:txBody>
          <a:bodyPr/>
          <a:lstStyle/>
          <a:p>
            <a:endParaRPr lang="en-US"/>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8230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jpe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97347" y="575654"/>
            <a:ext cx="6100605" cy="794536"/>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60004" y="1600200"/>
            <a:ext cx="7840442" cy="341483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B82CCC60-E8CD-4174-8B1A-7DF615B22EEF}" type="slidenum">
              <a:rPr lang="en-US" smtClean="0"/>
              <a:pPr/>
              <a:t>‹#›</a:t>
            </a:fld>
            <a:endParaRPr lang="en-US"/>
          </a:p>
        </p:txBody>
      </p:sp>
      <p:grpSp>
        <p:nvGrpSpPr>
          <p:cNvPr id="36" name="Group 35"/>
          <p:cNvGrpSpPr/>
          <p:nvPr userDrawn="1"/>
        </p:nvGrpSpPr>
        <p:grpSpPr>
          <a:xfrm>
            <a:off x="58709" y="-600578"/>
            <a:ext cx="9645377" cy="1846659"/>
            <a:chOff x="484555" y="-663088"/>
            <a:chExt cx="12000866" cy="2545686"/>
          </a:xfrm>
        </p:grpSpPr>
        <p:sp>
          <p:nvSpPr>
            <p:cNvPr id="37" name="TextBox 36"/>
            <p:cNvSpPr txBox="1"/>
            <p:nvPr/>
          </p:nvSpPr>
          <p:spPr>
            <a:xfrm>
              <a:off x="484555" y="-663088"/>
              <a:ext cx="12000866" cy="2545686"/>
            </a:xfrm>
            <a:prstGeom prst="rect">
              <a:avLst/>
            </a:prstGeom>
            <a:noFill/>
          </p:spPr>
          <p:txBody>
            <a:bodyPr wrap="square" rtlCol="0">
              <a:spAutoFit/>
            </a:bodyPr>
            <a:lstStyle/>
            <a:p>
              <a:r>
                <a:rPr lang="en-US" b="1" dirty="0" smtClean="0"/>
                <a:t>		</a:t>
              </a:r>
              <a:endParaRPr lang="en-US" dirty="0" smtClean="0"/>
            </a:p>
            <a:p>
              <a:r>
                <a:rPr lang="en-US" b="1" dirty="0" smtClean="0"/>
                <a:t> </a:t>
              </a:r>
              <a:endParaRPr lang="en-US" dirty="0" smtClean="0"/>
            </a:p>
            <a:p>
              <a:r>
                <a:rPr lang="en-US" b="1" dirty="0" smtClean="0"/>
                <a:t> </a:t>
              </a:r>
              <a:endParaRPr lang="en-US" dirty="0" smtClean="0"/>
            </a:p>
            <a:p>
              <a:r>
                <a:rPr lang="en-US" b="1" dirty="0" smtClean="0"/>
                <a:t> </a:t>
              </a:r>
              <a:endParaRPr lang="en-US" dirty="0" smtClean="0"/>
            </a:p>
            <a:p>
              <a:pPr algn="ctr"/>
              <a:r>
                <a:rPr lang="ru-RU" b="1" dirty="0" smtClean="0"/>
                <a:t> </a:t>
              </a:r>
            </a:p>
            <a:p>
              <a:pPr algn="ctr"/>
              <a:r>
                <a:rPr lang="bg-BG" sz="1100" b="1" dirty="0" smtClean="0">
                  <a:solidFill>
                    <a:schemeClr val="tx2"/>
                  </a:solidFill>
                </a:rPr>
                <a:t>ЕВРОПА  ИНВЕСТИРА  В  СЕЛСКИТЕ РАЙОНИ</a:t>
              </a:r>
              <a:endParaRPr lang="en-US" sz="1100" dirty="0" smtClean="0">
                <a:solidFill>
                  <a:schemeClr val="tx2"/>
                </a:solidFill>
              </a:endParaRPr>
            </a:p>
            <a:p>
              <a:pPr algn="ctr"/>
              <a:r>
                <a:rPr lang="ru-RU" sz="1100" b="1" dirty="0" smtClean="0">
                  <a:solidFill>
                    <a:schemeClr val="tx2"/>
                  </a:solidFill>
                </a:rPr>
                <a:t>Европейски  земеделски   фонд   за   развитие   на   селските   райони, ПРСР 2014 – 2020 г.</a:t>
              </a:r>
              <a:endParaRPr lang="en-US" sz="1100" dirty="0"/>
            </a:p>
          </p:txBody>
        </p:sp>
        <p:pic>
          <p:nvPicPr>
            <p:cNvPr id="39" name="Picture 38" descr="БГ Флаг"/>
            <p:cNvPicPr/>
            <p:nvPr/>
          </p:nvPicPr>
          <p:blipFill>
            <a:blip r:embed="rId20" cstate="print"/>
            <a:srcRect/>
            <a:stretch>
              <a:fillRect/>
            </a:stretch>
          </p:blipFill>
          <p:spPr bwMode="auto">
            <a:xfrm>
              <a:off x="7785759" y="328283"/>
              <a:ext cx="910698" cy="655608"/>
            </a:xfrm>
            <a:prstGeom prst="rect">
              <a:avLst/>
            </a:prstGeom>
            <a:noFill/>
            <a:ln w="9525">
              <a:noFill/>
              <a:miter lim="800000"/>
              <a:headEnd/>
              <a:tailEnd/>
            </a:ln>
          </p:spPr>
        </p:pic>
        <p:pic>
          <p:nvPicPr>
            <p:cNvPr id="40" name="Picture 39" descr="ffe9450ff46eb2e12e1ac701aed42d8f_L"/>
            <p:cNvPicPr/>
            <p:nvPr/>
          </p:nvPicPr>
          <p:blipFill>
            <a:blip r:embed="rId21" cstate="print"/>
            <a:srcRect/>
            <a:stretch>
              <a:fillRect/>
            </a:stretch>
          </p:blipFill>
          <p:spPr bwMode="auto">
            <a:xfrm>
              <a:off x="9995559" y="266700"/>
              <a:ext cx="1282041" cy="756010"/>
            </a:xfrm>
            <a:prstGeom prst="rect">
              <a:avLst/>
            </a:prstGeom>
            <a:noFill/>
            <a:ln w="9525">
              <a:noFill/>
              <a:miter lim="800000"/>
              <a:headEnd/>
              <a:tailEnd/>
            </a:ln>
          </p:spPr>
        </p:pic>
        <p:pic>
          <p:nvPicPr>
            <p:cNvPr id="41" name="Picture 40" descr="Лого ЛИДЕР"/>
            <p:cNvPicPr/>
            <p:nvPr/>
          </p:nvPicPr>
          <p:blipFill>
            <a:blip r:embed="rId22" cstate="print"/>
            <a:srcRect/>
            <a:stretch>
              <a:fillRect/>
            </a:stretch>
          </p:blipFill>
          <p:spPr bwMode="auto">
            <a:xfrm>
              <a:off x="3112159" y="302883"/>
              <a:ext cx="667253" cy="664234"/>
            </a:xfrm>
            <a:prstGeom prst="rect">
              <a:avLst/>
            </a:prstGeom>
            <a:noFill/>
            <a:ln w="9525">
              <a:noFill/>
              <a:miter lim="800000"/>
              <a:headEnd/>
              <a:tailEnd/>
            </a:ln>
          </p:spPr>
        </p:pic>
        <p:pic>
          <p:nvPicPr>
            <p:cNvPr id="42" name="Picture 41" descr="Лого ЕС"/>
            <p:cNvPicPr/>
            <p:nvPr/>
          </p:nvPicPr>
          <p:blipFill>
            <a:blip r:embed="rId23" cstate="print"/>
            <a:srcRect/>
            <a:stretch>
              <a:fillRect/>
            </a:stretch>
          </p:blipFill>
          <p:spPr bwMode="auto">
            <a:xfrm>
              <a:off x="953159" y="277483"/>
              <a:ext cx="981351" cy="664234"/>
            </a:xfrm>
            <a:prstGeom prst="rect">
              <a:avLst/>
            </a:prstGeom>
            <a:noFill/>
            <a:ln w="9525">
              <a:noFill/>
              <a:miter lim="800000"/>
              <a:headEnd/>
              <a:tailEnd/>
            </a:ln>
          </p:spPr>
        </p:pic>
      </p:grpSp>
      <p:pic>
        <p:nvPicPr>
          <p:cNvPr id="1026" name="Picture 2" descr="Mig Svilengrad"/>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4045440" y="59737"/>
            <a:ext cx="679553" cy="679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29973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iming>
    <p:tnLst>
      <p:par>
        <p:cTn id="1" dur="indefinite" restart="never" nodeType="tmRoot"/>
      </p:par>
    </p:tnLst>
  </p:timing>
  <p:hf sldNum="0" hd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txBox="1">
            <a:spLocks/>
          </p:cNvSpPr>
          <p:nvPr/>
        </p:nvSpPr>
        <p:spPr>
          <a:xfrm>
            <a:off x="2819398" y="4098800"/>
            <a:ext cx="6324602" cy="914400"/>
          </a:xfrm>
          <a:prstGeom prst="rect">
            <a:avLst/>
          </a:prstGeom>
        </p:spPr>
        <p:txBody>
          <a:bodyPr>
            <a:normAutofit fontScale="92500" lnSpcReduction="20000"/>
          </a:bodyPr>
          <a:lstStyle/>
          <a:p>
            <a:pPr marR="0" lvl="0" algn="l" defTabSz="914400" rtl="0" eaLnBrk="1" fontAlgn="auto" latinLnBrk="0" hangingPunct="1">
              <a:lnSpc>
                <a:spcPct val="100000"/>
              </a:lnSpc>
              <a:spcBef>
                <a:spcPct val="20000"/>
              </a:spcBef>
              <a:spcAft>
                <a:spcPts val="0"/>
              </a:spcAft>
              <a:buClrTx/>
              <a:buSzTx/>
              <a:tabLst/>
              <a:defRPr/>
            </a:pPr>
            <a:r>
              <a:rPr lang="en-US" sz="2400" b="1" dirty="0" smtClean="0">
                <a:solidFill>
                  <a:srgbClr val="002060"/>
                </a:solidFill>
              </a:rPr>
              <a:t>22</a:t>
            </a:r>
            <a:r>
              <a:rPr lang="bg-BG" sz="2400" b="1" dirty="0" smtClean="0">
                <a:solidFill>
                  <a:srgbClr val="002060"/>
                </a:solidFill>
              </a:rPr>
              <a:t>.</a:t>
            </a:r>
            <a:r>
              <a:rPr lang="en-US" sz="2400" b="1" dirty="0" smtClean="0">
                <a:solidFill>
                  <a:srgbClr val="002060"/>
                </a:solidFill>
              </a:rPr>
              <a:t>06</a:t>
            </a:r>
            <a:r>
              <a:rPr lang="bg-BG" sz="2400" b="1" dirty="0" smtClean="0">
                <a:solidFill>
                  <a:srgbClr val="002060"/>
                </a:solidFill>
              </a:rPr>
              <a:t>.20</a:t>
            </a:r>
            <a:r>
              <a:rPr lang="en-US" sz="2400" b="1" dirty="0" smtClean="0">
                <a:solidFill>
                  <a:srgbClr val="002060"/>
                </a:solidFill>
              </a:rPr>
              <a:t>20</a:t>
            </a:r>
            <a:r>
              <a:rPr lang="bg-BG" sz="2400" b="1" dirty="0" smtClean="0">
                <a:solidFill>
                  <a:srgbClr val="002060"/>
                </a:solidFill>
              </a:rPr>
              <a:t> </a:t>
            </a:r>
            <a:r>
              <a:rPr lang="bg-BG" sz="2400" b="1" dirty="0">
                <a:solidFill>
                  <a:srgbClr val="002060"/>
                </a:solidFill>
              </a:rPr>
              <a:t>г.</a:t>
            </a:r>
          </a:p>
          <a:p>
            <a:r>
              <a:rPr lang="bg-BG" sz="2400" b="1" dirty="0" smtClean="0">
                <a:solidFill>
                  <a:srgbClr val="002060"/>
                </a:solidFill>
              </a:rPr>
              <a:t>Свиленград, </a:t>
            </a:r>
            <a:r>
              <a:rPr lang="ru-RU" sz="2400" b="1" dirty="0">
                <a:solidFill>
                  <a:srgbClr val="002060"/>
                </a:solidFill>
              </a:rPr>
              <a:t>Дневен център за възрастни хора </a:t>
            </a:r>
            <a:r>
              <a:rPr lang="ru-RU" sz="2400" b="1" dirty="0" smtClean="0">
                <a:solidFill>
                  <a:srgbClr val="002060"/>
                </a:solidFill>
              </a:rPr>
              <a:t>„Дълголетие“</a:t>
            </a:r>
            <a:endParaRPr lang="en-US" sz="2400" b="1" dirty="0">
              <a:solidFill>
                <a:srgbClr val="002060"/>
              </a:solidFill>
            </a:endParaRPr>
          </a:p>
        </p:txBody>
      </p:sp>
      <p:sp>
        <p:nvSpPr>
          <p:cNvPr id="12" name="TextBox 11"/>
          <p:cNvSpPr txBox="1"/>
          <p:nvPr/>
        </p:nvSpPr>
        <p:spPr>
          <a:xfrm>
            <a:off x="601670" y="1655520"/>
            <a:ext cx="8229600" cy="2062103"/>
          </a:xfrm>
          <a:prstGeom prst="rect">
            <a:avLst/>
          </a:prstGeom>
          <a:noFill/>
        </p:spPr>
        <p:txBody>
          <a:bodyPr wrap="square" rtlCol="0">
            <a:spAutoFit/>
          </a:bodyPr>
          <a:lstStyle/>
          <a:p>
            <a:pPr algn="ctr"/>
            <a:r>
              <a:rPr lang="bg-BG" sz="3200" b="1" dirty="0" smtClean="0">
                <a:solidFill>
                  <a:srgbClr val="002060"/>
                </a:solidFill>
              </a:rPr>
              <a:t>Изпълнение </a:t>
            </a:r>
            <a:r>
              <a:rPr lang="bg-BG" sz="3200" b="1" dirty="0">
                <a:solidFill>
                  <a:srgbClr val="002060"/>
                </a:solidFill>
              </a:rPr>
              <a:t>на сключени договори по Оперативна програма „Наука и образование за интелигентен растеж 2014-2020 г.“</a:t>
            </a:r>
            <a:endParaRPr lang="en-US" sz="3200" b="1" dirty="0">
              <a:solidFill>
                <a:srgbClr val="002060"/>
              </a:solidFill>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490" y="1350110"/>
            <a:ext cx="7779111" cy="3660040"/>
          </a:xfrm>
        </p:spPr>
        <p:txBody>
          <a:bodyPr>
            <a:normAutofit fontScale="92500" lnSpcReduction="20000"/>
          </a:bodyPr>
          <a:lstStyle/>
          <a:p>
            <a:r>
              <a:rPr lang="bg-BG" b="1" u="sng" dirty="0"/>
              <a:t>Информиране и комуникация </a:t>
            </a:r>
            <a:endParaRPr lang="ru-RU" b="1" u="sng" dirty="0" smtClean="0"/>
          </a:p>
          <a:p>
            <a:r>
              <a:rPr lang="ru-RU" dirty="0" smtClean="0"/>
              <a:t>Информирането </a:t>
            </a:r>
            <a:r>
              <a:rPr lang="ru-RU" dirty="0"/>
              <a:t>на широката общественост за съфинансирането, предоставено от Европейския съюз по Оперативна програма „Наука и образование за интелигентен </a:t>
            </a:r>
            <a:r>
              <a:rPr lang="ru-RU" dirty="0" smtClean="0"/>
              <a:t>растеж</a:t>
            </a:r>
            <a:r>
              <a:rPr lang="ru-RU" dirty="0"/>
              <a:t>“ е отговорност на всеки бенефициент, който е подписал договор за безвъзмездна финансова помощ по Оперативната програма. </a:t>
            </a:r>
            <a:endParaRPr lang="ru-RU" dirty="0" smtClean="0"/>
          </a:p>
          <a:p>
            <a:endParaRPr lang="en-US" dirty="0"/>
          </a:p>
          <a:p>
            <a:r>
              <a:rPr lang="ru-RU" dirty="0"/>
              <a:t>Правилата за информация и комуникация са подробно разписани в </a:t>
            </a:r>
            <a:r>
              <a:rPr lang="ru-RU" b="1" dirty="0"/>
              <a:t>Единния наръчник </a:t>
            </a:r>
            <a:r>
              <a:rPr lang="ru-RU" dirty="0"/>
              <a:t>на бенефициента за прилагане на правилата за информация и комуникация 2014-2020 г. 	</a:t>
            </a:r>
          </a:p>
        </p:txBody>
      </p:sp>
    </p:spTree>
    <p:extLst>
      <p:ext uri="{BB962C8B-B14F-4D97-AF65-F5344CB8AC3E}">
        <p14:creationId xmlns:p14="http://schemas.microsoft.com/office/powerpoint/2010/main" val="132223418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dirty="0"/>
              <a:t>Бенефициентът изготвя </a:t>
            </a:r>
            <a:r>
              <a:rPr lang="ru-RU" b="1" dirty="0"/>
              <a:t>досие </a:t>
            </a:r>
            <a:r>
              <a:rPr lang="ru-RU" b="1" dirty="0" smtClean="0"/>
              <a:t>на проекта</a:t>
            </a:r>
            <a:r>
              <a:rPr lang="ru-RU" dirty="0" smtClean="0"/>
              <a:t>(на </a:t>
            </a:r>
            <a:r>
              <a:rPr lang="ru-RU" dirty="0"/>
              <a:t>което има етикет с надпис с номера на договора, наименованието на проекта, наименованието на Бенефициента и мястото на изпълнение</a:t>
            </a:r>
            <a:r>
              <a:rPr lang="ru-RU" dirty="0" smtClean="0"/>
              <a:t>), което съдържа:</a:t>
            </a:r>
          </a:p>
          <a:p>
            <a:r>
              <a:rPr lang="bg-BG" dirty="0" smtClean="0"/>
              <a:t> </a:t>
            </a:r>
            <a:r>
              <a:rPr lang="bg-BG" dirty="0"/>
              <a:t>Етикет </a:t>
            </a:r>
          </a:p>
          <a:p>
            <a:r>
              <a:rPr lang="bg-BG" dirty="0"/>
              <a:t> Опис на документите; </a:t>
            </a:r>
          </a:p>
          <a:p>
            <a:r>
              <a:rPr lang="ru-RU" dirty="0"/>
              <a:t> Договор с всички приложения към него; </a:t>
            </a:r>
          </a:p>
          <a:p>
            <a:r>
              <a:rPr lang="ru-RU" dirty="0"/>
              <a:t> Искания за изменения и допълнителни споразумения към Договора, както и промени на Договора без сключено допълнително споразумение – ако е приложимо</a:t>
            </a:r>
            <a:r>
              <a:rPr lang="ru-RU" dirty="0" smtClean="0"/>
              <a:t>; </a:t>
            </a:r>
            <a:endParaRPr lang="en-US" dirty="0"/>
          </a:p>
        </p:txBody>
      </p:sp>
    </p:spTree>
    <p:extLst>
      <p:ext uri="{BB962C8B-B14F-4D97-AF65-F5344CB8AC3E}">
        <p14:creationId xmlns:p14="http://schemas.microsoft.com/office/powerpoint/2010/main" val="7848870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dirty="0" smtClean="0"/>
              <a:t> </a:t>
            </a:r>
            <a:r>
              <a:rPr lang="ru-RU" dirty="0"/>
              <a:t>Отчети/доклади за напредъка – тримесечни, годишни и т.н.; </a:t>
            </a:r>
          </a:p>
          <a:p>
            <a:r>
              <a:rPr lang="ru-RU" dirty="0"/>
              <a:t> Информация за всички предприети мерки за публичност; </a:t>
            </a:r>
          </a:p>
          <a:p>
            <a:r>
              <a:rPr lang="ru-RU" dirty="0"/>
              <a:t> Формуляри от проверките на място от УО; </a:t>
            </a:r>
          </a:p>
          <a:p>
            <a:r>
              <a:rPr lang="bg-BG" dirty="0"/>
              <a:t> Одитни доклади; </a:t>
            </a:r>
          </a:p>
          <a:p>
            <a:r>
              <a:rPr lang="ru-RU" dirty="0"/>
              <a:t> Доклади за открити нередности – ако е приложимо; </a:t>
            </a:r>
          </a:p>
          <a:p>
            <a:r>
              <a:rPr lang="ru-RU" dirty="0"/>
              <a:t> Друга кореспонденция – ако е приложимо. </a:t>
            </a:r>
          </a:p>
          <a:p>
            <a:endParaRPr lang="en-US" dirty="0"/>
          </a:p>
        </p:txBody>
      </p:sp>
    </p:spTree>
    <p:extLst>
      <p:ext uri="{BB962C8B-B14F-4D97-AF65-F5344CB8AC3E}">
        <p14:creationId xmlns:p14="http://schemas.microsoft.com/office/powerpoint/2010/main" val="33884753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a:t>Неразделна част от досието на проекта са </a:t>
            </a:r>
            <a:r>
              <a:rPr lang="ru-RU" b="1" dirty="0"/>
              <a:t>всички подадени Искания за плащане </a:t>
            </a:r>
            <a:r>
              <a:rPr lang="ru-RU" dirty="0"/>
              <a:t>заедно с оригиналите на подкрепящата документация към тях: </a:t>
            </a:r>
          </a:p>
          <a:p>
            <a:r>
              <a:rPr lang="bg-BG" dirty="0"/>
              <a:t> Искане за авансово плащане; </a:t>
            </a:r>
          </a:p>
          <a:p>
            <a:r>
              <a:rPr lang="ru-RU" dirty="0"/>
              <a:t> Искания за междинни плащания и съответните приложения към тях – технически отчет заедно с оригиналите на доказателствената документация; финансов отчет заедно с оригиналите на разходооправдателните и други доказателствени документи; оригиналната документация за възлагане на обществени поръчки по реда на ЗОП или за определяне на изпълнители по реда на глава четвърта от ЗУСЕСИФ. </a:t>
            </a:r>
            <a:endParaRPr lang="en-US" dirty="0"/>
          </a:p>
          <a:p>
            <a:r>
              <a:rPr lang="ru-RU" dirty="0"/>
              <a:t> Искане за окончателно плащане и съответните приложения към него. </a:t>
            </a:r>
          </a:p>
          <a:p>
            <a:endParaRPr lang="ru-RU" dirty="0"/>
          </a:p>
        </p:txBody>
      </p:sp>
    </p:spTree>
    <p:extLst>
      <p:ext uri="{BB962C8B-B14F-4D97-AF65-F5344CB8AC3E}">
        <p14:creationId xmlns:p14="http://schemas.microsoft.com/office/powerpoint/2010/main" val="29762036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65195" y="1350110"/>
            <a:ext cx="6858002" cy="1828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g-BG" sz="4400" b="0" i="0" u="none" strike="noStrike" kern="1200" cap="none" spc="0" normalizeH="0" baseline="0" noProof="0" dirty="0" smtClean="0">
                <a:ln>
                  <a:noFill/>
                </a:ln>
                <a:solidFill>
                  <a:srgbClr val="002060"/>
                </a:solidFill>
                <a:effectLst/>
                <a:uLnTx/>
                <a:uFillTx/>
                <a:latin typeface="+mj-lt"/>
                <a:ea typeface="+mj-ea"/>
                <a:cs typeface="+mj-cs"/>
              </a:rPr>
              <a:t>Благодаря Ви за вниманието!</a:t>
            </a:r>
            <a:endParaRPr kumimoji="0" lang="en-US" sz="4400" b="0" i="0" u="none" strike="noStrike" kern="1200" cap="none" spc="0" normalizeH="0" baseline="0" noProof="0" dirty="0">
              <a:ln>
                <a:noFill/>
              </a:ln>
              <a:solidFill>
                <a:srgbClr val="002060"/>
              </a:solidFill>
              <a:effectLst/>
              <a:uLnTx/>
              <a:uFillTx/>
              <a:latin typeface="+mj-lt"/>
              <a:ea typeface="+mj-ea"/>
              <a:cs typeface="+mj-cs"/>
            </a:endParaRPr>
          </a:p>
        </p:txBody>
      </p:sp>
      <p:sp>
        <p:nvSpPr>
          <p:cNvPr id="5" name="Text Placeholder 2"/>
          <p:cNvSpPr txBox="1">
            <a:spLocks/>
          </p:cNvSpPr>
          <p:nvPr/>
        </p:nvSpPr>
        <p:spPr>
          <a:xfrm>
            <a:off x="2128720" y="2877160"/>
            <a:ext cx="6305670" cy="2137870"/>
          </a:xfrm>
          <a:prstGeom prst="rect">
            <a:avLst/>
          </a:prstGeom>
        </p:spPr>
        <p:txBody>
          <a:bodyPr>
            <a:normAutofit fontScale="70000" lnSpcReduction="20000"/>
          </a:bodyPr>
          <a:lstStyle/>
          <a:p>
            <a:pPr marR="0" lvl="0" algn="l" defTabSz="914400" rtl="0" eaLnBrk="1" fontAlgn="auto" latinLnBrk="0" hangingPunct="1">
              <a:lnSpc>
                <a:spcPct val="100000"/>
              </a:lnSpc>
              <a:spcBef>
                <a:spcPct val="20000"/>
              </a:spcBef>
              <a:spcAft>
                <a:spcPts val="0"/>
              </a:spcAft>
              <a:buClrTx/>
              <a:buSzTx/>
              <a:tabLst/>
              <a:defRPr/>
            </a:pPr>
            <a:r>
              <a:rPr kumimoji="0" lang="bg-BG" sz="3200" b="0" i="0" u="sng" strike="noStrike" kern="1200" cap="none" spc="0" normalizeH="0" baseline="0" noProof="0" dirty="0" smtClean="0">
                <a:ln>
                  <a:noFill/>
                </a:ln>
                <a:solidFill>
                  <a:srgbClr val="002060"/>
                </a:solidFill>
                <a:effectLst/>
                <a:uLnTx/>
                <a:uFillTx/>
                <a:latin typeface="+mn-lt"/>
                <a:ea typeface="+mn-ea"/>
                <a:cs typeface="+mn-cs"/>
              </a:rPr>
              <a:t>За контакти: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g-BG" sz="3200" b="0" i="0" u="none" strike="noStrike" kern="1200" cap="none" spc="0" normalizeH="0" baseline="0" noProof="0" dirty="0" smtClean="0">
                <a:ln>
                  <a:noFill/>
                </a:ln>
                <a:solidFill>
                  <a:srgbClr val="002060"/>
                </a:solidFill>
                <a:effectLst/>
                <a:uLnTx/>
                <a:uFillTx/>
                <a:latin typeface="+mn-lt"/>
                <a:ea typeface="+mn-ea"/>
                <a:cs typeface="+mn-cs"/>
              </a:rPr>
              <a:t>Дениси Консулт ЕООД, Стара Загора</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bg-BG" sz="3200" dirty="0" smtClean="0">
                <a:solidFill>
                  <a:srgbClr val="002060"/>
                </a:solidFill>
              </a:rPr>
              <a:t>Ул. Ген. Столетов 42, ет.4</a:t>
            </a:r>
            <a:endParaRPr kumimoji="0" lang="bg-BG" sz="3200" b="0"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g-BG" sz="3200" b="0" i="0" u="none" strike="noStrike" kern="1200" cap="none" spc="0" normalizeH="0" baseline="0" noProof="0" dirty="0" smtClean="0">
                <a:ln>
                  <a:noFill/>
                </a:ln>
                <a:solidFill>
                  <a:srgbClr val="002060"/>
                </a:solidFill>
                <a:effectLst/>
                <a:uLnTx/>
                <a:uFillTx/>
                <a:latin typeface="+mn-lt"/>
                <a:ea typeface="+mn-ea"/>
                <a:cs typeface="+mn-cs"/>
              </a:rPr>
              <a:t>Моб. 0886194483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2060"/>
                </a:solidFill>
                <a:effectLst/>
                <a:uLnTx/>
                <a:uFillTx/>
                <a:latin typeface="+mn-lt"/>
                <a:ea typeface="+mn-ea"/>
                <a:cs typeface="+mn-cs"/>
              </a:rPr>
              <a:t>office@finansirane.org  </a:t>
            </a:r>
            <a:endParaRPr kumimoji="0" lang="bg-BG" sz="3200" b="0"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002060"/>
                </a:solidFill>
                <a:effectLst/>
                <a:uLnTx/>
                <a:uFillTx/>
                <a:latin typeface="+mn-lt"/>
                <a:ea typeface="+mn-ea"/>
                <a:cs typeface="+mn-cs"/>
              </a:rPr>
              <a:t>https://finansirane.org/ </a:t>
            </a:r>
            <a:endParaRPr kumimoji="0" lang="en-US"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490" y="1350110"/>
            <a:ext cx="7779111" cy="3660040"/>
          </a:xfrm>
        </p:spPr>
        <p:txBody>
          <a:bodyPr>
            <a:normAutofit fontScale="77500" lnSpcReduction="20000"/>
          </a:bodyPr>
          <a:lstStyle/>
          <a:p>
            <a:pPr marL="0" indent="0"/>
            <a:r>
              <a:rPr lang="ru-RU" dirty="0" smtClean="0"/>
              <a:t>Отговорност </a:t>
            </a:r>
            <a:r>
              <a:rPr lang="ru-RU" dirty="0"/>
              <a:t>на бенефициентите в процеса по информация и комуникация от задължителен характер са: </a:t>
            </a:r>
          </a:p>
          <a:p>
            <a:pPr marL="457200" indent="-457200">
              <a:buFont typeface="Arial" panose="020B0604020202020204" pitchFamily="34" charset="0"/>
              <a:buChar char="•"/>
            </a:pPr>
            <a:r>
              <a:rPr lang="ru-RU" dirty="0" smtClean="0"/>
              <a:t>Поставяне </a:t>
            </a:r>
            <a:r>
              <a:rPr lang="ru-RU" dirty="0"/>
              <a:t>на емблемата на ЕС в съответствие с техническите характеристики, посочени в акта за изпълнение, приет от Европейската комисия, с упоменаване на Европейския съюз; </a:t>
            </a:r>
          </a:p>
          <a:p>
            <a:pPr marL="457200" indent="-457200">
              <a:buFont typeface="Arial" panose="020B0604020202020204" pitchFamily="34" charset="0"/>
              <a:buChar char="•"/>
            </a:pPr>
            <a:r>
              <a:rPr lang="ru-RU" dirty="0" smtClean="0"/>
              <a:t>Упоменаване </a:t>
            </a:r>
            <a:r>
              <a:rPr lang="ru-RU" dirty="0"/>
              <a:t>на фонда, който оказва подкрепа на проекта (за приоритетни оси 2 и 3 на ОП НОИР това е Европейският социален фонд); </a:t>
            </a:r>
          </a:p>
          <a:p>
            <a:pPr marL="457200" indent="-457200">
              <a:buFont typeface="Arial" panose="020B0604020202020204" pitchFamily="34" charset="0"/>
              <a:buChar char="•"/>
            </a:pPr>
            <a:r>
              <a:rPr lang="ru-RU" dirty="0" smtClean="0"/>
              <a:t>Поставяне </a:t>
            </a:r>
            <a:r>
              <a:rPr lang="ru-RU" dirty="0"/>
              <a:t>на общото лого за програмен период 2014-2020 г. с наименованието на финансиращата оперативна програма: „Наука и образование за интелигентен растеж“; </a:t>
            </a:r>
          </a:p>
          <a:p>
            <a:pPr marL="457200" indent="-457200">
              <a:buFont typeface="Arial" panose="020B0604020202020204" pitchFamily="34" charset="0"/>
              <a:buChar char="•"/>
            </a:pPr>
            <a:r>
              <a:rPr lang="ru-RU" dirty="0" smtClean="0"/>
              <a:t>Изписване </a:t>
            </a:r>
            <a:r>
              <a:rPr lang="ru-RU" dirty="0"/>
              <a:t>на номера и наименованието на проекта. </a:t>
            </a:r>
          </a:p>
        </p:txBody>
      </p:sp>
    </p:spTree>
    <p:extLst>
      <p:ext uri="{BB962C8B-B14F-4D97-AF65-F5344CB8AC3E}">
        <p14:creationId xmlns:p14="http://schemas.microsoft.com/office/powerpoint/2010/main" val="4228401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350110"/>
            <a:ext cx="7626406" cy="3660040"/>
          </a:xfrm>
        </p:spPr>
        <p:txBody>
          <a:bodyPr>
            <a:normAutofit fontScale="92500"/>
          </a:bodyPr>
          <a:lstStyle/>
          <a:p>
            <a:r>
              <a:rPr lang="bg-BG" sz="1800" b="1" u="sng" dirty="0"/>
              <a:t>Избор на изпълнители </a:t>
            </a:r>
            <a:endParaRPr lang="bg-BG" sz="1800" b="1" u="sng" dirty="0" smtClean="0"/>
          </a:p>
          <a:p>
            <a:r>
              <a:rPr lang="bg-BG" dirty="0" smtClean="0"/>
              <a:t>Изборът на изпълнители се извършва съгласно ЗОП (за </a:t>
            </a:r>
            <a:r>
              <a:rPr lang="ru-RU" dirty="0"/>
              <a:t>бенефициенти, </a:t>
            </a:r>
            <a:r>
              <a:rPr lang="bg-BG" dirty="0" smtClean="0"/>
              <a:t>възложители по ЗОП) и съгласно </a:t>
            </a:r>
            <a:r>
              <a:rPr lang="ru-RU" dirty="0" smtClean="0"/>
              <a:t>Глава </a:t>
            </a:r>
            <a:r>
              <a:rPr lang="ru-RU" dirty="0"/>
              <a:t>четвърта от ЗУСЕСИФ и Постановление № 160 на МС от 1 юли 2016 г. </a:t>
            </a:r>
            <a:r>
              <a:rPr lang="ru-RU" dirty="0" smtClean="0"/>
              <a:t>(за </a:t>
            </a:r>
            <a:r>
              <a:rPr lang="ru-RU" dirty="0"/>
              <a:t>бенефициенти, които не са възложители по смисъла на </a:t>
            </a:r>
            <a:r>
              <a:rPr lang="ru-RU" dirty="0" smtClean="0"/>
              <a:t>ЗОП)</a:t>
            </a:r>
          </a:p>
          <a:p>
            <a:r>
              <a:rPr lang="ru-RU" b="1" dirty="0"/>
              <a:t>Частните детски градини, училища, университети, както и неправителствените организации </a:t>
            </a:r>
            <a:r>
              <a:rPr lang="ru-RU" dirty="0"/>
              <a:t>може да изпълняват условията за публичноправна организация, съгласно §2, т. 43 от ДР на ЗОП – в този случай те трябва да прилагат ЗОП. 	</a:t>
            </a:r>
          </a:p>
          <a:p>
            <a:endParaRPr lang="ru-RU" dirty="0"/>
          </a:p>
          <a:p>
            <a:endParaRPr lang="ru-RU" dirty="0"/>
          </a:p>
          <a:p>
            <a:endParaRPr lang="en-US" dirty="0"/>
          </a:p>
        </p:txBody>
      </p:sp>
    </p:spTree>
    <p:extLst>
      <p:ext uri="{BB962C8B-B14F-4D97-AF65-F5344CB8AC3E}">
        <p14:creationId xmlns:p14="http://schemas.microsoft.com/office/powerpoint/2010/main" val="24002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Обществените поръчки се възлагат в съответствие с принципите на Договора за функционирането на Европейския </a:t>
            </a:r>
            <a:r>
              <a:rPr lang="ru-RU" dirty="0" smtClean="0"/>
              <a:t>съюз:</a:t>
            </a:r>
          </a:p>
          <a:p>
            <a:r>
              <a:rPr lang="ru-RU" dirty="0"/>
              <a:t>1. равнопоставеност и недопускане на дискриминация; </a:t>
            </a:r>
          </a:p>
          <a:p>
            <a:r>
              <a:rPr lang="bg-BG" dirty="0"/>
              <a:t>2. свободна конкуренция; </a:t>
            </a:r>
          </a:p>
          <a:p>
            <a:r>
              <a:rPr lang="bg-BG" dirty="0"/>
              <a:t>3. пропорционалност; </a:t>
            </a:r>
          </a:p>
          <a:p>
            <a:r>
              <a:rPr lang="bg-BG" dirty="0"/>
              <a:t>4. публичност и прозрачност. </a:t>
            </a:r>
            <a:r>
              <a:rPr lang="ru-RU" dirty="0"/>
              <a:t>	</a:t>
            </a:r>
          </a:p>
          <a:p>
            <a:endParaRPr lang="en-US" dirty="0"/>
          </a:p>
        </p:txBody>
      </p:sp>
    </p:spTree>
    <p:extLst>
      <p:ext uri="{BB962C8B-B14F-4D97-AF65-F5344CB8AC3E}">
        <p14:creationId xmlns:p14="http://schemas.microsoft.com/office/powerpoint/2010/main" val="3661319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a:t>Управляващият орган няма задължение да осъществява предварителен контрол на документацията по външните възлагания, подготвяни от бенефициентите. </a:t>
            </a:r>
          </a:p>
          <a:p>
            <a:r>
              <a:rPr lang="ru-RU" dirty="0"/>
              <a:t>УО може да осъществи текущ контрол на място при провеждане на процедура за избор на изпълнител или да изисква допълнителни разяснения във връзка с нея. </a:t>
            </a:r>
          </a:p>
          <a:p>
            <a:r>
              <a:rPr lang="ru-RU" dirty="0"/>
              <a:t>При разглеждане на междинни и окончателни отчети задължително се предоставя цялата документация за избор на изпълнители, вкл. всички получени оферти.</a:t>
            </a:r>
            <a:endParaRPr lang="en-US" dirty="0"/>
          </a:p>
        </p:txBody>
      </p:sp>
    </p:spTree>
    <p:extLst>
      <p:ext uri="{BB962C8B-B14F-4D97-AF65-F5344CB8AC3E}">
        <p14:creationId xmlns:p14="http://schemas.microsoft.com/office/powerpoint/2010/main" val="1461943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b="1" dirty="0"/>
              <a:t>В едномесечен срок от подписването на договора </a:t>
            </a:r>
            <a:r>
              <a:rPr lang="ru-RU" dirty="0"/>
              <a:t>за предоставяне на БФП Бенефициентът е длъжен да зареди в ИСУН 2020 актуална версия на Процедури за избор на изпълнител и да изпрати чрез модул „Кореспонденция“ писмо до УО, в което да аргументира избрания ред за възлагане. Ако има </a:t>
            </a:r>
            <a:r>
              <a:rPr lang="ru-RU" b="1" dirty="0"/>
              <a:t>партньори</a:t>
            </a:r>
            <a:r>
              <a:rPr lang="ru-RU" dirty="0"/>
              <a:t>, които ще разходват средства по проекта чрез външни възлагания, те също трябва да подготвят информация и да опишат планираните процедури, като аргументират избрания от тях ред за възлагане. 	</a:t>
            </a:r>
          </a:p>
          <a:p>
            <a:endParaRPr lang="en-US" dirty="0"/>
          </a:p>
        </p:txBody>
      </p:sp>
    </p:spTree>
    <p:extLst>
      <p:ext uri="{BB962C8B-B14F-4D97-AF65-F5344CB8AC3E}">
        <p14:creationId xmlns:p14="http://schemas.microsoft.com/office/powerpoint/2010/main" val="1014379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b="1" dirty="0"/>
              <a:t>Процедури, прилагани от публичните възложители, които изискват обявление в Официален вестник на ЕС: </a:t>
            </a:r>
            <a:endParaRPr lang="ru-RU" dirty="0"/>
          </a:p>
          <a:p>
            <a:r>
              <a:rPr lang="bg-BG" dirty="0"/>
              <a:t> открита процедура; </a:t>
            </a:r>
          </a:p>
          <a:p>
            <a:r>
              <a:rPr lang="bg-BG" dirty="0"/>
              <a:t> ограничена процедура; </a:t>
            </a:r>
          </a:p>
          <a:p>
            <a:r>
              <a:rPr lang="bg-BG" dirty="0"/>
              <a:t> състезателна процедура с договаряне; </a:t>
            </a:r>
          </a:p>
          <a:p>
            <a:r>
              <a:rPr lang="bg-BG" dirty="0"/>
              <a:t> състезателен диалог; </a:t>
            </a:r>
          </a:p>
          <a:p>
            <a:r>
              <a:rPr lang="bg-BG" dirty="0"/>
              <a:t> партньорство за иновации; </a:t>
            </a:r>
          </a:p>
          <a:p>
            <a:r>
              <a:rPr lang="bg-BG" dirty="0"/>
              <a:t> договаряне без предварително обявление; </a:t>
            </a:r>
          </a:p>
          <a:p>
            <a:r>
              <a:rPr lang="bg-BG" dirty="0"/>
              <a:t> конкурс за проект; </a:t>
            </a:r>
          </a:p>
        </p:txBody>
      </p:sp>
    </p:spTree>
    <p:extLst>
      <p:ext uri="{BB962C8B-B14F-4D97-AF65-F5344CB8AC3E}">
        <p14:creationId xmlns:p14="http://schemas.microsoft.com/office/powerpoint/2010/main" val="152305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dirty="0"/>
              <a:t>Тези процедури се прилагат съобразно стойностните прагове, посочени в чл. 20, ал. 1, т. 1 от ЗОП, т.е. при прогнозна стойност, по-голяма или равна на: </a:t>
            </a:r>
          </a:p>
          <a:p>
            <a:r>
              <a:rPr lang="ru-RU" b="1" i="1" dirty="0"/>
              <a:t>За процедури, стартирали до 28.02.2019 г.</a:t>
            </a:r>
            <a:r>
              <a:rPr lang="ru-RU" dirty="0"/>
              <a:t> </a:t>
            </a:r>
          </a:p>
          <a:p>
            <a:r>
              <a:rPr lang="ru-RU" dirty="0"/>
              <a:t>а) 5 000 000 лв. – за строителство; </a:t>
            </a:r>
          </a:p>
          <a:p>
            <a:r>
              <a:rPr lang="ru-RU" dirty="0"/>
              <a:t>б) 264 033 лв. – за доставки и услуги; </a:t>
            </a:r>
          </a:p>
          <a:p>
            <a:r>
              <a:rPr lang="ru-RU" dirty="0"/>
              <a:t>в) 500 000 лв. – за услуги по приложение № 2; </a:t>
            </a:r>
          </a:p>
          <a:p>
            <a:r>
              <a:rPr lang="ru-RU" b="1" i="1" dirty="0"/>
              <a:t>За процедури, стартирали след 01.03.2019 г. </a:t>
            </a:r>
            <a:endParaRPr lang="ru-RU" dirty="0"/>
          </a:p>
          <a:p>
            <a:r>
              <a:rPr lang="ru-RU" dirty="0"/>
              <a:t>а) 10 000 000 лв. – за строителство; </a:t>
            </a:r>
          </a:p>
          <a:p>
            <a:r>
              <a:rPr lang="ru-RU" dirty="0"/>
              <a:t>б) 280 000 лв. – за доставки и услуги; </a:t>
            </a:r>
          </a:p>
          <a:p>
            <a:r>
              <a:rPr lang="ru-RU" dirty="0"/>
              <a:t>в) 1 000 000 лв. – за услуги по приложение № 2; </a:t>
            </a:r>
          </a:p>
          <a:p>
            <a:r>
              <a:rPr lang="ru-RU" dirty="0"/>
              <a:t>Възложителите провеждат конкурс за проект на стойност, по-голяма или равна на 70 000 лв.</a:t>
            </a:r>
            <a:endParaRPr lang="en-US" dirty="0"/>
          </a:p>
        </p:txBody>
      </p:sp>
    </p:spTree>
    <p:extLst>
      <p:ext uri="{BB962C8B-B14F-4D97-AF65-F5344CB8AC3E}">
        <p14:creationId xmlns:p14="http://schemas.microsoft.com/office/powerpoint/2010/main" val="1953357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946095"/>
          </a:xfrm>
        </p:spPr>
        <p:txBody>
          <a:bodyPr>
            <a:normAutofit fontScale="70000" lnSpcReduction="20000"/>
          </a:bodyPr>
          <a:lstStyle/>
          <a:p>
            <a:r>
              <a:rPr lang="ru-RU" b="1" dirty="0"/>
              <a:t>Процедури, прилагани от публичните възложители, за които е задължително обявлението в регистъра на обществените поръчки</a:t>
            </a:r>
            <a:r>
              <a:rPr lang="ru-RU" dirty="0"/>
              <a:t>: </a:t>
            </a:r>
          </a:p>
          <a:p>
            <a:r>
              <a:rPr lang="bg-BG" dirty="0"/>
              <a:t> публично състезание; </a:t>
            </a:r>
          </a:p>
          <a:p>
            <a:r>
              <a:rPr lang="bg-BG" dirty="0"/>
              <a:t> пряко договаряне. </a:t>
            </a:r>
          </a:p>
          <a:p>
            <a:r>
              <a:rPr lang="ru-RU" dirty="0" smtClean="0"/>
              <a:t>Тези </a:t>
            </a:r>
            <a:r>
              <a:rPr lang="ru-RU" dirty="0"/>
              <a:t>процедури се прилагат съобразно стойностните прагове, посочени в чл. 20, ал. 2 от ЗОП, т.е. когато прогнозната стойност е: </a:t>
            </a:r>
          </a:p>
          <a:p>
            <a:r>
              <a:rPr lang="ru-RU" b="1" i="1" dirty="0"/>
              <a:t>За процедури, стартирали до 28.02.2019 г. </a:t>
            </a:r>
          </a:p>
          <a:p>
            <a:r>
              <a:rPr lang="ru-RU" dirty="0"/>
              <a:t>1. при строителство – от 270 000 лв. до 5 000 000 лв.; </a:t>
            </a:r>
          </a:p>
          <a:p>
            <a:r>
              <a:rPr lang="ru-RU" dirty="0"/>
              <a:t>2. при доставки и услуги, включително и услугите по приложение № 2 – от 70 000 лв. до 264 033 лв. или 500 000 лв. в зависимост от предмета на поръчката. </a:t>
            </a:r>
          </a:p>
          <a:p>
            <a:r>
              <a:rPr lang="ru-RU" b="1" i="1" dirty="0"/>
              <a:t>За процедури, стартирали след 01.03.2019 г. </a:t>
            </a:r>
            <a:endParaRPr lang="ru-RU" dirty="0"/>
          </a:p>
          <a:p>
            <a:r>
              <a:rPr lang="ru-RU" dirty="0"/>
              <a:t>1. при строителство – от 270 000 лв. до 10 000 000 лв.; </a:t>
            </a:r>
          </a:p>
          <a:p>
            <a:r>
              <a:rPr lang="ru-RU" dirty="0"/>
              <a:t>2. при доставки и услуги, включително и услугите по приложение № 2 – от 70 000 лв. до 280 000 лв. или 1 000 000 лв. в зависимост от предмета на поръчката.</a:t>
            </a:r>
            <a:endParaRPr lang="en-US" dirty="0"/>
          </a:p>
        </p:txBody>
      </p:sp>
    </p:spTree>
    <p:extLst>
      <p:ext uri="{BB962C8B-B14F-4D97-AF65-F5344CB8AC3E}">
        <p14:creationId xmlns:p14="http://schemas.microsoft.com/office/powerpoint/2010/main" val="303660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УО препоръчва при поръчки, които се възлагат чрез процедура по ЗОП, да се използват процедурите публично състезание или открита процедура, тъй като при тези процедури всички заинтересовани лица могат да подадат оферта. </a:t>
            </a:r>
          </a:p>
        </p:txBody>
      </p:sp>
    </p:spTree>
    <p:extLst>
      <p:ext uri="{BB962C8B-B14F-4D97-AF65-F5344CB8AC3E}">
        <p14:creationId xmlns:p14="http://schemas.microsoft.com/office/powerpoint/2010/main" val="3518452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212490" y="1197404"/>
            <a:ext cx="7931510" cy="3817625"/>
          </a:xfrm>
        </p:spPr>
        <p:txBody>
          <a:bodyPr>
            <a:normAutofit fontScale="70000" lnSpcReduction="20000"/>
          </a:bodyPr>
          <a:lstStyle/>
          <a:p>
            <a:pPr algn="ctr"/>
            <a:r>
              <a:rPr lang="bg-BG" b="1" dirty="0" smtClean="0"/>
              <a:t>Процедура </a:t>
            </a:r>
            <a:r>
              <a:rPr lang="en-US" b="1" dirty="0" smtClean="0"/>
              <a:t>BG </a:t>
            </a:r>
            <a:r>
              <a:rPr lang="en-US" b="1" dirty="0"/>
              <a:t>05М2ОP001-3.006 МИГ „</a:t>
            </a:r>
            <a:r>
              <a:rPr lang="en-US" b="1" dirty="0" err="1"/>
              <a:t>Свиленград</a:t>
            </a:r>
            <a:r>
              <a:rPr lang="en-US" b="1" dirty="0"/>
              <a:t> </a:t>
            </a:r>
            <a:r>
              <a:rPr lang="en-US" b="1" dirty="0" err="1" smtClean="0"/>
              <a:t>Ареал</a:t>
            </a:r>
            <a:r>
              <a:rPr lang="bg-BG" b="1" dirty="0" smtClean="0"/>
              <a:t>“</a:t>
            </a:r>
          </a:p>
          <a:p>
            <a:pPr algn="ctr"/>
            <a:r>
              <a:rPr lang="en-US" b="1" dirty="0" err="1" smtClean="0"/>
              <a:t>Осигуряване</a:t>
            </a:r>
            <a:r>
              <a:rPr lang="en-US" b="1" dirty="0" smtClean="0"/>
              <a:t> </a:t>
            </a:r>
            <a:r>
              <a:rPr lang="en-US" b="1" dirty="0" err="1"/>
              <a:t>на</a:t>
            </a:r>
            <a:r>
              <a:rPr lang="en-US" b="1" dirty="0"/>
              <a:t> </a:t>
            </a:r>
            <a:r>
              <a:rPr lang="en-US" b="1" dirty="0" err="1"/>
              <a:t>достъп</a:t>
            </a:r>
            <a:r>
              <a:rPr lang="en-US" b="1" dirty="0"/>
              <a:t> </a:t>
            </a:r>
            <a:r>
              <a:rPr lang="en-US" b="1" dirty="0" err="1"/>
              <a:t>до</a:t>
            </a:r>
            <a:r>
              <a:rPr lang="en-US" b="1" dirty="0"/>
              <a:t> </a:t>
            </a:r>
            <a:r>
              <a:rPr lang="en-US" b="1" dirty="0" err="1"/>
              <a:t>качествено</a:t>
            </a:r>
            <a:r>
              <a:rPr lang="en-US" b="1" dirty="0"/>
              <a:t> </a:t>
            </a:r>
            <a:r>
              <a:rPr lang="en-US" b="1" dirty="0" err="1"/>
              <a:t>образование</a:t>
            </a:r>
            <a:r>
              <a:rPr lang="en-US" b="1" dirty="0"/>
              <a:t> в </a:t>
            </a:r>
            <a:r>
              <a:rPr lang="en-US" b="1" dirty="0" err="1"/>
              <a:t>малките</a:t>
            </a:r>
            <a:r>
              <a:rPr lang="en-US" b="1" dirty="0"/>
              <a:t> </a:t>
            </a:r>
            <a:r>
              <a:rPr lang="en-US" b="1" dirty="0" err="1"/>
              <a:t>населени</a:t>
            </a:r>
            <a:r>
              <a:rPr lang="en-US" b="1" dirty="0"/>
              <a:t> </a:t>
            </a:r>
            <a:r>
              <a:rPr lang="en-US" b="1" dirty="0" err="1"/>
              <a:t>места</a:t>
            </a:r>
            <a:r>
              <a:rPr lang="en-US" b="1" dirty="0"/>
              <a:t> и </a:t>
            </a:r>
            <a:r>
              <a:rPr lang="en-US" b="1" dirty="0" err="1"/>
              <a:t>трудно</a:t>
            </a:r>
            <a:r>
              <a:rPr lang="en-US" b="1" dirty="0"/>
              <a:t> </a:t>
            </a:r>
            <a:r>
              <a:rPr lang="en-US" b="1" dirty="0" err="1"/>
              <a:t>достъпните</a:t>
            </a:r>
            <a:r>
              <a:rPr lang="en-US" b="1" dirty="0"/>
              <a:t> </a:t>
            </a:r>
            <a:r>
              <a:rPr lang="en-US" b="1" dirty="0" err="1"/>
              <a:t>райони</a:t>
            </a:r>
            <a:r>
              <a:rPr lang="en-US" b="1" dirty="0"/>
              <a:t>.</a:t>
            </a:r>
            <a:endParaRPr lang="bg-BG" b="1" dirty="0" smtClean="0"/>
          </a:p>
          <a:p>
            <a:endParaRPr lang="bg-BG" b="1" dirty="0" smtClean="0"/>
          </a:p>
          <a:p>
            <a:r>
              <a:rPr lang="bg-BG" b="1" dirty="0" smtClean="0"/>
              <a:t>Цел </a:t>
            </a:r>
            <a:r>
              <a:rPr lang="bg-BG" b="1" dirty="0"/>
              <a:t>на процедурата:</a:t>
            </a:r>
            <a:endParaRPr lang="en-US" dirty="0"/>
          </a:p>
          <a:p>
            <a:r>
              <a:rPr lang="bg-BG" dirty="0"/>
              <a:t>П</a:t>
            </a:r>
            <a:r>
              <a:rPr lang="bg-BG" dirty="0" smtClean="0"/>
              <a:t>одкрепа </a:t>
            </a:r>
            <a:r>
              <a:rPr lang="bg-BG" dirty="0"/>
              <a:t>за социално включване на деца и ученици от маргинализираните групи чрез подобряване на достъпа им до качествено образование</a:t>
            </a:r>
            <a:r>
              <a:rPr lang="bg-BG" dirty="0" smtClean="0"/>
              <a:t>.</a:t>
            </a:r>
            <a:endParaRPr lang="en-US" dirty="0"/>
          </a:p>
          <a:p>
            <a:r>
              <a:rPr lang="bg-BG" dirty="0"/>
              <a:t>Мярката има следните </a:t>
            </a:r>
            <a:r>
              <a:rPr lang="bg-BG" b="1" dirty="0"/>
              <a:t>специфични цели</a:t>
            </a:r>
            <a:r>
              <a:rPr lang="bg-BG" dirty="0"/>
              <a:t>:</a:t>
            </a:r>
            <a:endParaRPr lang="en-US" dirty="0"/>
          </a:p>
          <a:p>
            <a:r>
              <a:rPr lang="bg-BG" dirty="0"/>
              <a:t>1. повишаване на качеството на предучилищното и училищното образование, вкл. професионалното образование, в малките населени места;</a:t>
            </a:r>
            <a:endParaRPr lang="en-US" dirty="0"/>
          </a:p>
          <a:p>
            <a:r>
              <a:rPr lang="bg-BG" dirty="0"/>
              <a:t>2. подобряване на достъпа до предучилищното и училищното образование, вкл. професионалното образование, в малките населени места;</a:t>
            </a:r>
            <a:endParaRPr lang="en-US" dirty="0"/>
          </a:p>
          <a:p>
            <a:r>
              <a:rPr lang="bg-BG" dirty="0"/>
              <a:t>3. намаляване броя на </a:t>
            </a:r>
            <a:r>
              <a:rPr lang="bg-BG" dirty="0" smtClean="0"/>
              <a:t>необхванатите </a:t>
            </a:r>
            <a:r>
              <a:rPr lang="bg-BG" dirty="0"/>
              <a:t>от образователната система, на отпадащите от училище и на преждевременно напусналите училище</a:t>
            </a:r>
            <a:r>
              <a:rPr lang="bg-BG" dirty="0" smtClean="0"/>
              <a:t>.</a:t>
            </a:r>
            <a:endParaRPr lang="en-US"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Възложителите прилагат реда по глава 26 от ЗОП за </a:t>
            </a:r>
            <a:r>
              <a:rPr lang="ru-RU" b="1" dirty="0"/>
              <a:t>възлагане чрез събиране на оферти </a:t>
            </a:r>
            <a:r>
              <a:rPr lang="ru-RU" dirty="0"/>
              <a:t>с обява или покана до определени лица (съгласно чл. 20, ал. 3 от ЗОП), когато обществените поръчки имат прогнозна стойност: </a:t>
            </a:r>
          </a:p>
          <a:p>
            <a:r>
              <a:rPr lang="ru-RU" dirty="0"/>
              <a:t>1. при строителство – от 50 000 лв. до 270 000 лв.; </a:t>
            </a:r>
          </a:p>
          <a:p>
            <a:r>
              <a:rPr lang="ru-RU" dirty="0"/>
              <a:t>2. при доставки и услуги, с изключение на услугите по приложение № 2 – от 30 000 лв. до 70 000 лв.</a:t>
            </a:r>
            <a:endParaRPr lang="en-US" dirty="0"/>
          </a:p>
        </p:txBody>
      </p:sp>
    </p:spTree>
    <p:extLst>
      <p:ext uri="{BB962C8B-B14F-4D97-AF65-F5344CB8AC3E}">
        <p14:creationId xmlns:p14="http://schemas.microsoft.com/office/powerpoint/2010/main" val="249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a:t>Възложителите могат да </a:t>
            </a:r>
            <a:r>
              <a:rPr lang="ru-RU" b="1" dirty="0"/>
              <a:t>възлагат директно </a:t>
            </a:r>
            <a:r>
              <a:rPr lang="ru-RU" dirty="0"/>
              <a:t>обществени поръчки (по реда на чл. 20, ал. 4 от ЗОП) с прогнозна стойност, по-малка от: </a:t>
            </a:r>
          </a:p>
          <a:p>
            <a:r>
              <a:rPr lang="ru-RU" dirty="0"/>
              <a:t>1. 50 000 лв. – при строителство; </a:t>
            </a:r>
          </a:p>
          <a:p>
            <a:r>
              <a:rPr lang="ru-RU" dirty="0"/>
              <a:t>2. 70 000 лв. – при услуги по приложение № 2; </a:t>
            </a:r>
          </a:p>
          <a:p>
            <a:r>
              <a:rPr lang="ru-RU" dirty="0"/>
              <a:t>3. 30 000 лв. – при доставки и услуги извън тези по т. 2. </a:t>
            </a:r>
          </a:p>
          <a:p>
            <a:r>
              <a:rPr lang="ru-RU" dirty="0"/>
              <a:t>В случаите по т. 2 и 3 възложителите могат да доказват разхода само с първични платежни документи, без да е необходимо сключването на писмен договор.</a:t>
            </a:r>
            <a:endParaRPr lang="en-US" dirty="0"/>
          </a:p>
        </p:txBody>
      </p:sp>
    </p:spTree>
    <p:extLst>
      <p:ext uri="{BB962C8B-B14F-4D97-AF65-F5344CB8AC3E}">
        <p14:creationId xmlns:p14="http://schemas.microsoft.com/office/powerpoint/2010/main" val="664321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a:t>Възложителите могат да възлагат </a:t>
            </a:r>
            <a:r>
              <a:rPr lang="ru-RU" b="1" dirty="0"/>
              <a:t>обособени позиции по реда, валиден за индивидуалната стойност на всяка от тях, </a:t>
            </a:r>
            <a:r>
              <a:rPr lang="ru-RU" dirty="0"/>
              <a:t>при условие че стойността на съответната обособена позиция не надхвърля 156 464 лв. за доставки и услуги и 1 000 000 лв. за строителство, и общата стойност на обособените позиции, възложени по този начин, не надхвърля 20 на сто от общата стойност на поръчката. В тези случаи независимо от остатъчната стойност на поръчката тя се възлага по реда, приложим към общата стойност на цялата поръчка.</a:t>
            </a:r>
            <a:endParaRPr lang="en-US" dirty="0"/>
          </a:p>
        </p:txBody>
      </p:sp>
    </p:spTree>
    <p:extLst>
      <p:ext uri="{BB962C8B-B14F-4D97-AF65-F5344CB8AC3E}">
        <p14:creationId xmlns:p14="http://schemas.microsoft.com/office/powerpoint/2010/main" val="1436991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Публичните възложители приемат </a:t>
            </a:r>
            <a:r>
              <a:rPr lang="ru-RU" b="1" dirty="0"/>
              <a:t>вътрешни правила за управление на цикъла на обществените поръчки</a:t>
            </a:r>
            <a:r>
              <a:rPr lang="ru-RU" dirty="0"/>
              <a:t>, когато се разпореждат с годишен бюджет, включително със средствата, предоставени по линия на различни европейски фондове и програми, равен или по-голям от 5 млн. лв. Възложителите са длъжни да поддържат </a:t>
            </a:r>
            <a:r>
              <a:rPr lang="ru-RU" b="1" dirty="0"/>
              <a:t>профил на купувача</a:t>
            </a:r>
            <a:r>
              <a:rPr lang="ru-RU" dirty="0"/>
              <a:t>, на който да публикуват 	</a:t>
            </a:r>
            <a:r>
              <a:rPr lang="ru-RU" b="1" dirty="0"/>
              <a:t> </a:t>
            </a:r>
            <a:r>
              <a:rPr lang="ru-RU" dirty="0"/>
              <a:t>д</a:t>
            </a:r>
            <a:r>
              <a:rPr lang="ru-RU" dirty="0" smtClean="0"/>
              <a:t>окументите </a:t>
            </a:r>
            <a:r>
              <a:rPr lang="ru-RU" dirty="0"/>
              <a:t>за всяка обществена поръчка 	</a:t>
            </a:r>
          </a:p>
          <a:p>
            <a:endParaRPr lang="ru-RU" dirty="0"/>
          </a:p>
          <a:p>
            <a:endParaRPr lang="en-US" dirty="0"/>
          </a:p>
        </p:txBody>
      </p:sp>
    </p:spTree>
    <p:extLst>
      <p:ext uri="{BB962C8B-B14F-4D97-AF65-F5344CB8AC3E}">
        <p14:creationId xmlns:p14="http://schemas.microsoft.com/office/powerpoint/2010/main" val="1483078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Документите за всяка обществена поръчка се обособяват в електронна преписка. </a:t>
            </a:r>
          </a:p>
          <a:p>
            <a:r>
              <a:rPr lang="ru-RU" dirty="0"/>
              <a:t>Възложителите поддържат профила на купувача по начин, от който може да се удостовери </a:t>
            </a:r>
            <a:r>
              <a:rPr lang="ru-RU" dirty="0" smtClean="0"/>
              <a:t>датата на публикуване на документите в него. 	</a:t>
            </a:r>
          </a:p>
          <a:p>
            <a:r>
              <a:rPr lang="ru-RU" dirty="0"/>
              <a:t>Не се допуска разделяне на обществена поръчка на части с цел прилагане на ред за възлагане за по-ниски стойности. 	</a:t>
            </a:r>
          </a:p>
        </p:txBody>
      </p:sp>
    </p:spTree>
    <p:extLst>
      <p:ext uri="{BB962C8B-B14F-4D97-AF65-F5344CB8AC3E}">
        <p14:creationId xmlns:p14="http://schemas.microsoft.com/office/powerpoint/2010/main" val="747734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dirty="0" smtClean="0"/>
              <a:t>Бенефициентите, които не са възложители по ЗОП провеждат процедури съгласно Глава четвърта от ЗУСЕСИФ </a:t>
            </a:r>
            <a:r>
              <a:rPr lang="bg-BG" dirty="0"/>
              <a:t>и ПМС № </a:t>
            </a:r>
            <a:r>
              <a:rPr lang="bg-BG" dirty="0" smtClean="0"/>
              <a:t>160.</a:t>
            </a:r>
          </a:p>
          <a:p>
            <a:r>
              <a:rPr lang="ru-RU" dirty="0"/>
              <a:t>П</a:t>
            </a:r>
            <a:r>
              <a:rPr lang="ru-RU" dirty="0" smtClean="0"/>
              <a:t>ри </a:t>
            </a:r>
            <a:r>
              <a:rPr lang="ru-RU" dirty="0"/>
              <a:t>прогнозни </a:t>
            </a:r>
            <a:r>
              <a:rPr lang="ru-RU" dirty="0" smtClean="0"/>
              <a:t>стойности:</a:t>
            </a:r>
          </a:p>
          <a:p>
            <a:pPr marL="342900" indent="-342900">
              <a:buFontTx/>
              <a:buChar char="-"/>
            </a:pPr>
            <a:r>
              <a:rPr lang="ru-RU" dirty="0" smtClean="0"/>
              <a:t>под </a:t>
            </a:r>
            <a:r>
              <a:rPr lang="ru-RU" dirty="0"/>
              <a:t>30 000 лв. без ДДС – за доставки и услуги; </a:t>
            </a:r>
            <a:endParaRPr lang="ru-RU" dirty="0" smtClean="0"/>
          </a:p>
          <a:p>
            <a:pPr marL="342900" indent="-342900">
              <a:buFontTx/>
              <a:buChar char="-"/>
            </a:pPr>
            <a:r>
              <a:rPr lang="ru-RU" dirty="0" smtClean="0"/>
              <a:t>под </a:t>
            </a:r>
            <a:r>
              <a:rPr lang="ru-RU" dirty="0"/>
              <a:t>50 000 лв. без ДДС – за </a:t>
            </a:r>
            <a:r>
              <a:rPr lang="ru-RU" dirty="0" smtClean="0"/>
              <a:t>строителство</a:t>
            </a:r>
          </a:p>
          <a:p>
            <a:pPr marL="0" indent="0"/>
            <a:r>
              <a:rPr lang="ru-RU" dirty="0"/>
              <a:t>н</a:t>
            </a:r>
            <a:r>
              <a:rPr lang="ru-RU" dirty="0" smtClean="0"/>
              <a:t>е се провежда процедура.</a:t>
            </a:r>
            <a:endParaRPr lang="en-US" dirty="0"/>
          </a:p>
        </p:txBody>
      </p:sp>
    </p:spTree>
    <p:extLst>
      <p:ext uri="{BB962C8B-B14F-4D97-AF65-F5344CB8AC3E}">
        <p14:creationId xmlns:p14="http://schemas.microsoft.com/office/powerpoint/2010/main" val="1626625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dirty="0"/>
              <a:t>А</a:t>
            </a:r>
            <a:r>
              <a:rPr lang="ru-RU" dirty="0" smtClean="0"/>
              <a:t>ко </a:t>
            </a:r>
            <a:r>
              <a:rPr lang="ru-RU" dirty="0"/>
              <a:t>прогнозната стойност е близка до прага за възлагане чрез процедура за избор с публична покана, може да се осигури публичност и прозрачност чрез публикуване на сайта на бенефициента на съобщение, което съдържа описание на услугата, доставката или строителството, прогнозна стойност и срок за подаване на ценовите предложения</a:t>
            </a:r>
            <a:r>
              <a:rPr lang="ru-RU" dirty="0" smtClean="0"/>
              <a:t>.</a:t>
            </a:r>
          </a:p>
          <a:p>
            <a:r>
              <a:rPr lang="ru-RU" dirty="0"/>
              <a:t>Принципът за добро финансово управление може да бъде спазен като се разгледат няколко оферти, свалени от интернет сайтове или получени след изпращане на запитване до потенциални изпълнители.</a:t>
            </a:r>
            <a:endParaRPr lang="en-US" dirty="0"/>
          </a:p>
        </p:txBody>
      </p:sp>
    </p:spTree>
    <p:extLst>
      <p:ext uri="{BB962C8B-B14F-4D97-AF65-F5344CB8AC3E}">
        <p14:creationId xmlns:p14="http://schemas.microsoft.com/office/powerpoint/2010/main" val="3194576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dirty="0"/>
              <a:t>При прогнозни стойности:</a:t>
            </a:r>
          </a:p>
          <a:p>
            <a:pPr marL="342900" indent="-342900">
              <a:buFontTx/>
              <a:buChar char="-"/>
            </a:pPr>
            <a:r>
              <a:rPr lang="ru-RU" dirty="0" smtClean="0"/>
              <a:t>Равни и над </a:t>
            </a:r>
            <a:r>
              <a:rPr lang="ru-RU" dirty="0"/>
              <a:t>30 000 лв. без ДДС – за доставки и услуги; </a:t>
            </a:r>
          </a:p>
          <a:p>
            <a:pPr marL="342900" indent="-342900">
              <a:buFontTx/>
              <a:buChar char="-"/>
            </a:pPr>
            <a:r>
              <a:rPr lang="ru-RU" dirty="0" smtClean="0"/>
              <a:t>Равни и над </a:t>
            </a:r>
            <a:r>
              <a:rPr lang="ru-RU" dirty="0"/>
              <a:t>50 000 лв. без ДДС – за строителство</a:t>
            </a:r>
          </a:p>
          <a:p>
            <a:pPr marL="0" indent="0"/>
            <a:r>
              <a:rPr lang="ru-RU" dirty="0" smtClean="0"/>
              <a:t>се провежда </a:t>
            </a:r>
            <a:r>
              <a:rPr lang="bg-BG" b="1" dirty="0" smtClean="0"/>
              <a:t>избор </a:t>
            </a:r>
            <a:r>
              <a:rPr lang="bg-BG" b="1" dirty="0"/>
              <a:t>с публична </a:t>
            </a:r>
            <a:r>
              <a:rPr lang="bg-BG" b="1" dirty="0" smtClean="0"/>
              <a:t>покана, </a:t>
            </a:r>
            <a:r>
              <a:rPr lang="bg-BG" dirty="0" smtClean="0"/>
              <a:t>и ако размерът на БФП е по-голям от 50% от общата стойност на проекта.</a:t>
            </a:r>
            <a:endParaRPr lang="en-US" dirty="0"/>
          </a:p>
        </p:txBody>
      </p:sp>
    </p:spTree>
    <p:extLst>
      <p:ext uri="{BB962C8B-B14F-4D97-AF65-F5344CB8AC3E}">
        <p14:creationId xmlns:p14="http://schemas.microsoft.com/office/powerpoint/2010/main" val="2896980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dirty="0"/>
              <a:t>Задължително е публикуването на обявление в Официален вестник на ЕС за процедури за доставки или услуги на стойност </a:t>
            </a:r>
            <a:r>
              <a:rPr lang="ru-RU" b="1" dirty="0"/>
              <a:t>над 264 033 лв. </a:t>
            </a:r>
            <a:r>
              <a:rPr lang="ru-RU" dirty="0"/>
              <a:t>без ДДС (</a:t>
            </a:r>
            <a:r>
              <a:rPr lang="ru-RU" b="1" dirty="0"/>
              <a:t>над 280 000 лв. </a:t>
            </a:r>
            <a:r>
              <a:rPr lang="ru-RU" dirty="0"/>
              <a:t>без ДДС, считано от 01.03.2019 г.). 	</a:t>
            </a:r>
          </a:p>
          <a:p>
            <a:r>
              <a:rPr lang="ru-RU" dirty="0"/>
              <a:t>Бенефициентите не провеждат процедура за избор с публична покана при придобиване или наемане на земя, съществуващи сгради или други недвижими имоти, както и при учредяване на ограничени вещни права, с изключение на свързаните с тези сделки финансови услуги. </a:t>
            </a:r>
            <a:endParaRPr lang="en-US" dirty="0"/>
          </a:p>
        </p:txBody>
      </p:sp>
    </p:spTree>
    <p:extLst>
      <p:ext uri="{BB962C8B-B14F-4D97-AF65-F5344CB8AC3E}">
        <p14:creationId xmlns:p14="http://schemas.microsoft.com/office/powerpoint/2010/main" val="585881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ru-RU" dirty="0"/>
              <a:t>Публичната покана съдържа най-малко следната информация: </a:t>
            </a:r>
          </a:p>
          <a:p>
            <a:r>
              <a:rPr lang="bg-BG" dirty="0"/>
              <a:t>1. данни за бенефициента; </a:t>
            </a:r>
          </a:p>
          <a:p>
            <a:r>
              <a:rPr lang="ru-RU" dirty="0"/>
              <a:t>2. обект и описание на предмета на процедурата, както и изискванията за изпълнение на строителството, услугата и/или доставката на стоки; </a:t>
            </a:r>
          </a:p>
          <a:p>
            <a:r>
              <a:rPr lang="ru-RU" dirty="0"/>
              <a:t>3. изисквания към офертите и критерии за тяхното оценяване; </a:t>
            </a:r>
          </a:p>
          <a:p>
            <a:r>
              <a:rPr lang="ru-RU" dirty="0"/>
              <a:t>4. място и краен срок за подаване на офертите, като крайният срок не може да бъде по-кратък от 7 дни от публикуването на поканата. Крайният срок за подаване на офертите в процедурата следва да е съобразен със сложността на подготовката на оферта от страна на кандидатите за </a:t>
            </a:r>
            <a:r>
              <a:rPr lang="ru-RU" dirty="0" smtClean="0"/>
              <a:t>изпълнител.</a:t>
            </a:r>
          </a:p>
          <a:p>
            <a:r>
              <a:rPr lang="ru-RU" dirty="0"/>
              <a:t>Техническата спецификация, ако има такава, и проектът на договор са неразделна част от публичната покана. </a:t>
            </a:r>
            <a:endParaRPr lang="en-US" dirty="0"/>
          </a:p>
        </p:txBody>
      </p:sp>
    </p:spTree>
    <p:extLst>
      <p:ext uri="{BB962C8B-B14F-4D97-AF65-F5344CB8AC3E}">
        <p14:creationId xmlns:p14="http://schemas.microsoft.com/office/powerpoint/2010/main" val="3320672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dirty="0" smtClean="0"/>
              <a:t>Основният </a:t>
            </a:r>
            <a:r>
              <a:rPr lang="ru-RU" dirty="0"/>
              <a:t>принцип, който трябва да спазват всички бенефициенти, е да изпълняват проекта така, както е описан и планиран във Формуляра за кандидатстване, който е и неразделна част от договора, при спазване на българското и европейско законодателство, както и </a:t>
            </a:r>
            <a:r>
              <a:rPr lang="ru-RU" dirty="0" smtClean="0"/>
              <a:t>указанията </a:t>
            </a:r>
            <a:r>
              <a:rPr lang="ru-RU" dirty="0"/>
              <a:t>на УО </a:t>
            </a:r>
            <a:r>
              <a:rPr lang="ru-RU" dirty="0" smtClean="0"/>
              <a:t>- Изпълнителна </a:t>
            </a:r>
            <a:r>
              <a:rPr lang="ru-RU" dirty="0"/>
              <a:t>агенция „Оперативна програма „Наука и образование за интелигентен растеж“ към министъра на образованието и науката. </a:t>
            </a:r>
          </a:p>
          <a:p>
            <a:endParaRPr lang="en-US" dirty="0"/>
          </a:p>
        </p:txBody>
      </p:sp>
    </p:spTree>
    <p:extLst>
      <p:ext uri="{BB962C8B-B14F-4D97-AF65-F5344CB8AC3E}">
        <p14:creationId xmlns:p14="http://schemas.microsoft.com/office/powerpoint/2010/main" val="3043420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a:t>Публичната покана се изготвя от бенефициентите и се публикува на Единния информационен портал. </a:t>
            </a:r>
            <a:endParaRPr lang="ru-RU" dirty="0" smtClean="0"/>
          </a:p>
          <a:p>
            <a:r>
              <a:rPr lang="ru-RU" dirty="0"/>
              <a:t>Всички разяснения по поканата, дадени по искане на кандидати за изпълнител, се публикуват в Единния </a:t>
            </a:r>
            <a:r>
              <a:rPr lang="ru-RU" dirty="0" smtClean="0"/>
              <a:t>информационен </a:t>
            </a:r>
            <a:r>
              <a:rPr lang="ru-RU" dirty="0"/>
              <a:t>портал. </a:t>
            </a:r>
            <a:endParaRPr lang="ru-RU" dirty="0" smtClean="0"/>
          </a:p>
          <a:p>
            <a:r>
              <a:rPr lang="ru-RU" dirty="0"/>
              <a:t>Определянето на изпълнител се осъществява при спазване на изискванията за ефективност, ефикасност и икономичност при разходването на средствата от ЕСИФ, като бенефициентите сключват договор с кандидата за изпълнител, представил икономически най-изгодната оферта. </a:t>
            </a:r>
            <a:endParaRPr lang="en-US" dirty="0"/>
          </a:p>
        </p:txBody>
      </p:sp>
    </p:spTree>
    <p:extLst>
      <p:ext uri="{BB962C8B-B14F-4D97-AF65-F5344CB8AC3E}">
        <p14:creationId xmlns:p14="http://schemas.microsoft.com/office/powerpoint/2010/main" val="864828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dirty="0"/>
              <a:t>Икономически най-изгодната оферта се определя съгласно критериите, посочени в публичната покана, които могат да бъдат: </a:t>
            </a:r>
            <a:endParaRPr lang="ru-RU" dirty="0" smtClean="0"/>
          </a:p>
          <a:p>
            <a:pPr marL="342900" indent="-342900">
              <a:buFont typeface="Arial" panose="020B0604020202020204" pitchFamily="34" charset="0"/>
              <a:buChar char="•"/>
            </a:pPr>
            <a:r>
              <a:rPr lang="ru-RU" dirty="0" smtClean="0"/>
              <a:t>най-ниска </a:t>
            </a:r>
            <a:r>
              <a:rPr lang="ru-RU" dirty="0"/>
              <a:t>цена; </a:t>
            </a:r>
            <a:endParaRPr lang="ru-RU" dirty="0" smtClean="0"/>
          </a:p>
          <a:p>
            <a:pPr marL="342900" indent="-342900">
              <a:buFont typeface="Arial" panose="020B0604020202020204" pitchFamily="34" charset="0"/>
              <a:buChar char="•"/>
            </a:pPr>
            <a:r>
              <a:rPr lang="ru-RU" dirty="0" smtClean="0"/>
              <a:t>ниво </a:t>
            </a:r>
            <a:r>
              <a:rPr lang="ru-RU" dirty="0"/>
              <a:t>на разходите, като се отчита разходната ефективност, включително разходите за целия жизнен цикъл; </a:t>
            </a:r>
            <a:endParaRPr lang="ru-RU" dirty="0" smtClean="0"/>
          </a:p>
          <a:p>
            <a:pPr marL="342900" indent="-342900">
              <a:buFont typeface="Arial" panose="020B0604020202020204" pitchFamily="34" charset="0"/>
              <a:buChar char="•"/>
            </a:pPr>
            <a:r>
              <a:rPr lang="ru-RU" dirty="0" smtClean="0"/>
              <a:t>оптимално </a:t>
            </a:r>
            <a:r>
              <a:rPr lang="ru-RU" dirty="0"/>
              <a:t>съотношение качество – цена. </a:t>
            </a:r>
            <a:endParaRPr lang="en-US" dirty="0"/>
          </a:p>
        </p:txBody>
      </p:sp>
    </p:spTree>
    <p:extLst>
      <p:ext uri="{BB962C8B-B14F-4D97-AF65-F5344CB8AC3E}">
        <p14:creationId xmlns:p14="http://schemas.microsoft.com/office/powerpoint/2010/main" val="3875503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b="1" u="sng" dirty="0" smtClean="0"/>
              <a:t>Промени в договора за БФП</a:t>
            </a:r>
          </a:p>
          <a:p>
            <a:r>
              <a:rPr lang="ru-RU" dirty="0"/>
              <a:t>Бенефициентът е длъжен да изпълни проекта съобразно одобреното проектно предложение, в обема и вида посочени в него, с оглед изпълнение на предвидените в него </a:t>
            </a:r>
            <a:r>
              <a:rPr lang="ru-RU" dirty="0" smtClean="0"/>
              <a:t>цели.</a:t>
            </a:r>
          </a:p>
          <a:p>
            <a:r>
              <a:rPr lang="ru-RU" dirty="0"/>
              <a:t>Промени/изменения по Договора се допускат само при обективна невъзможност Бенефициентът да изпълни в детайли описаното в проекта, след подаване на писмено мотивирано искане и подробна аргументация на исканата промяна. </a:t>
            </a:r>
            <a:endParaRPr lang="en-US" dirty="0"/>
          </a:p>
        </p:txBody>
      </p:sp>
    </p:spTree>
    <p:extLst>
      <p:ext uri="{BB962C8B-B14F-4D97-AF65-F5344CB8AC3E}">
        <p14:creationId xmlns:p14="http://schemas.microsoft.com/office/powerpoint/2010/main" val="3327847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dirty="0"/>
              <a:t>Изменения в срока на договора за безвъзмездна финансова помощ могат да бъдат извършвани само в рамките на одобрената от Комитета за наблюдение на ОП НОИР продължителност на конкретната процедура. </a:t>
            </a:r>
            <a:endParaRPr lang="ru-RU" dirty="0" smtClean="0"/>
          </a:p>
          <a:p>
            <a:r>
              <a:rPr lang="ru-RU" dirty="0"/>
              <a:t>Всякакви изменения и допълвания в текста на договора, вкл. на приложенията към него, се извършват по взаимно съгласие на страните при условията на чл. 39 от ЗУСЕСИФ в писмена форма чрез модул „Кореспонденция“ на ИСУН 2020. 	</a:t>
            </a:r>
          </a:p>
          <a:p>
            <a:endParaRPr lang="en-US" dirty="0"/>
          </a:p>
        </p:txBody>
      </p:sp>
    </p:spTree>
    <p:extLst>
      <p:ext uri="{BB962C8B-B14F-4D97-AF65-F5344CB8AC3E}">
        <p14:creationId xmlns:p14="http://schemas.microsoft.com/office/powerpoint/2010/main" val="35659220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dirty="0"/>
              <a:t>При изменение по инициатива на Бенефициента, той трябва да представи искането си до УО чрез ИСУН 2020 в едномесечен срок преди предвидената дата за влизане в сила на исканото изменение, освен ако са налице особени обстоятелства, надлежно обосновани от Бенефициента и приети от УО. </a:t>
            </a:r>
            <a:endParaRPr lang="ru-RU" dirty="0" smtClean="0"/>
          </a:p>
          <a:p>
            <a:r>
              <a:rPr lang="ru-RU" dirty="0"/>
              <a:t>Ако са подадени отчетни документи (искане за плащане, технически и финансов отчет), не могат да се извършват изменения и промени в договора, които са обект на съответното искане за плащане, докато отчетните документи не бъдат верифицирани или отхвърлени от УО! 	</a:t>
            </a:r>
          </a:p>
          <a:p>
            <a:endParaRPr lang="en-US" dirty="0"/>
          </a:p>
        </p:txBody>
      </p:sp>
    </p:spTree>
    <p:extLst>
      <p:ext uri="{BB962C8B-B14F-4D97-AF65-F5344CB8AC3E}">
        <p14:creationId xmlns:p14="http://schemas.microsoft.com/office/powerpoint/2010/main" val="3839269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bg-BG" dirty="0"/>
              <a:t>Недопустими са следните промени/изменения</a:t>
            </a:r>
            <a:r>
              <a:rPr lang="bg-BG" dirty="0" smtClean="0"/>
              <a:t>:</a:t>
            </a:r>
          </a:p>
          <a:p>
            <a:pPr marL="342900" indent="-342900">
              <a:buFontTx/>
              <a:buChar char="-"/>
            </a:pPr>
            <a:r>
              <a:rPr lang="ru-RU" dirty="0" smtClean="0"/>
              <a:t>Промени </a:t>
            </a:r>
            <a:r>
              <a:rPr lang="ru-RU" dirty="0"/>
              <a:t>в бюджета на проекта, водещи до увеличаване на първоначално заложения размер в </a:t>
            </a:r>
            <a:r>
              <a:rPr lang="ru-RU" dirty="0" smtClean="0"/>
              <a:t>договора;</a:t>
            </a:r>
          </a:p>
          <a:p>
            <a:pPr marL="342900" indent="-342900">
              <a:buFontTx/>
              <a:buChar char="-"/>
            </a:pPr>
            <a:r>
              <a:rPr lang="ru-RU" dirty="0"/>
              <a:t>Промени, които поставят под въпрос постигането на основната цел и планираните резултати на проекта; </a:t>
            </a:r>
            <a:endParaRPr lang="ru-RU" dirty="0" smtClean="0"/>
          </a:p>
          <a:p>
            <a:pPr marL="342900" indent="-342900">
              <a:buFontTx/>
              <a:buChar char="-"/>
            </a:pPr>
            <a:r>
              <a:rPr lang="ru-RU" dirty="0"/>
              <a:t>Изменения, които биха представлявали нарушение на принципа на равнопоставеност на кандидатите и нарушават конкурентните </a:t>
            </a:r>
            <a:r>
              <a:rPr lang="ru-RU" dirty="0" smtClean="0"/>
              <a:t>условия;</a:t>
            </a:r>
            <a:r>
              <a:rPr lang="bg-BG" dirty="0" smtClean="0"/>
              <a:t> </a:t>
            </a:r>
            <a:endParaRPr lang="en-US" dirty="0"/>
          </a:p>
        </p:txBody>
      </p:sp>
    </p:spTree>
    <p:extLst>
      <p:ext uri="{BB962C8B-B14F-4D97-AF65-F5344CB8AC3E}">
        <p14:creationId xmlns:p14="http://schemas.microsoft.com/office/powerpoint/2010/main" val="2770620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Century Gothic" panose="020B0502020202020204" pitchFamily="34" charset="0"/>
              <a:buChar char="-"/>
            </a:pPr>
            <a:r>
              <a:rPr lang="ru-RU" dirty="0"/>
              <a:t>Изменения, които биха довели до несъответствие на договора за безвъзмездна помощ със съответните правила за държавна помощ; </a:t>
            </a:r>
            <a:endParaRPr lang="ru-RU" dirty="0" smtClean="0"/>
          </a:p>
          <a:p>
            <a:pPr marL="342900" indent="-342900">
              <a:buFont typeface="Century Gothic" panose="020B0502020202020204" pitchFamily="34" charset="0"/>
              <a:buChar char="-"/>
            </a:pPr>
            <a:r>
              <a:rPr lang="ru-RU" dirty="0"/>
              <a:t>Намаляване/увеличаване на процента на </a:t>
            </a:r>
            <a:r>
              <a:rPr lang="ru-RU" dirty="0" smtClean="0"/>
              <a:t>единната ставка;</a:t>
            </a:r>
          </a:p>
          <a:p>
            <a:pPr marL="342900" indent="-342900">
              <a:buFont typeface="Century Gothic" panose="020B0502020202020204" pitchFamily="34" charset="0"/>
              <a:buChar char="-"/>
            </a:pPr>
            <a:r>
              <a:rPr lang="ru-RU" dirty="0"/>
              <a:t>Намаляване/увеличаване на единичните разходи, определени на база стандартна таблица на разходите за единица </a:t>
            </a:r>
            <a:r>
              <a:rPr lang="ru-RU" dirty="0" smtClean="0"/>
              <a:t>продукт.</a:t>
            </a:r>
            <a:endParaRPr lang="en-US" dirty="0"/>
          </a:p>
        </p:txBody>
      </p:sp>
    </p:spTree>
    <p:extLst>
      <p:ext uri="{BB962C8B-B14F-4D97-AF65-F5344CB8AC3E}">
        <p14:creationId xmlns:p14="http://schemas.microsoft.com/office/powerpoint/2010/main" val="37086953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bg-BG" dirty="0"/>
              <a:t>Недопустимо е: </a:t>
            </a:r>
          </a:p>
          <a:p>
            <a:r>
              <a:rPr lang="ru-RU" dirty="0"/>
              <a:t>- занижаване на предвидените в договора индикатори; </a:t>
            </a:r>
          </a:p>
          <a:p>
            <a:r>
              <a:rPr lang="ru-RU" dirty="0"/>
              <a:t>- цялостна промяна в дейностите и механизмите за изпълнението им, включително ако до такава промяна се достигне в резултат на единични случаи на промени, които сами по себе си са допустими; </a:t>
            </a:r>
          </a:p>
          <a:p>
            <a:r>
              <a:rPr lang="ru-RU" dirty="0"/>
              <a:t>- въвеждането на нови дейности и параметри извън тези, описани в Условията за кандидатстване; </a:t>
            </a:r>
          </a:p>
          <a:p>
            <a:r>
              <a:rPr lang="ru-RU" dirty="0"/>
              <a:t>- промяна в плана за изпълнение на дейностите или други промени, които водят до отпадане на част от описаните във Формуляра за кандидатстване дейности. </a:t>
            </a:r>
            <a:endParaRPr lang="en-US" dirty="0"/>
          </a:p>
        </p:txBody>
      </p:sp>
    </p:spTree>
    <p:extLst>
      <p:ext uri="{BB962C8B-B14F-4D97-AF65-F5344CB8AC3E}">
        <p14:creationId xmlns:p14="http://schemas.microsoft.com/office/powerpoint/2010/main" val="5244147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b="1" dirty="0"/>
              <a:t>Промени, които се извършват с уведомително писмо от </a:t>
            </a:r>
            <a:r>
              <a:rPr lang="ru-RU" b="1" dirty="0" smtClean="0"/>
              <a:t>Бенефициента:</a:t>
            </a:r>
          </a:p>
          <a:p>
            <a:r>
              <a:rPr lang="ru-RU" dirty="0"/>
              <a:t>При искане за промени във формуляра за кандидатстване, бенефициентът трябва да предложи конкретен текст, който да замени първоначално разписания текст (например, </a:t>
            </a:r>
            <a:r>
              <a:rPr lang="ru-RU" i="1" dirty="0"/>
              <a:t>стар текст…., нов текст …..</a:t>
            </a:r>
            <a:r>
              <a:rPr lang="ru-RU" dirty="0"/>
              <a:t>). Бенефициентът следва да опише и всички изменения в останалите раздели (например, бюджет, описание на дейности и т.н.) или приложения, засегнати от исканото изменение, когато е приложимо. </a:t>
            </a:r>
            <a:endParaRPr lang="en-US" dirty="0"/>
          </a:p>
        </p:txBody>
      </p:sp>
    </p:spTree>
    <p:extLst>
      <p:ext uri="{BB962C8B-B14F-4D97-AF65-F5344CB8AC3E}">
        <p14:creationId xmlns:p14="http://schemas.microsoft.com/office/powerpoint/2010/main" val="32517299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Tx/>
              <a:buChar char="-"/>
            </a:pPr>
            <a:r>
              <a:rPr lang="ru-RU" dirty="0" smtClean="0"/>
              <a:t>промяна </a:t>
            </a:r>
            <a:r>
              <a:rPr lang="ru-RU" dirty="0"/>
              <a:t>на обстоятелства по административната информация на Бенефициента и Партньорите (адрес, телефон, лице за контакт, електронна поща или подобни</a:t>
            </a:r>
            <a:r>
              <a:rPr lang="ru-RU" dirty="0" smtClean="0"/>
              <a:t>);</a:t>
            </a:r>
          </a:p>
          <a:p>
            <a:pPr marL="342900" indent="-342900">
              <a:buFontTx/>
              <a:buChar char="-"/>
            </a:pPr>
            <a:r>
              <a:rPr lang="bg-BG" dirty="0"/>
              <a:t>промяна на банковата </a:t>
            </a:r>
            <a:r>
              <a:rPr lang="bg-BG" dirty="0" smtClean="0"/>
              <a:t>сметка;</a:t>
            </a:r>
          </a:p>
          <a:p>
            <a:pPr marL="342900" indent="-342900">
              <a:buFontTx/>
              <a:buChar char="-"/>
            </a:pPr>
            <a:r>
              <a:rPr lang="ru-RU" dirty="0"/>
              <a:t>промени, подлежащи на вписване в Регистър БУЛСТАТ или Търговски регистър и регистър на ЮЛНЦ (наименование, седалище и адрес на управление, законно представляващ, правноорганизационна форма и др.) </a:t>
            </a:r>
            <a:endParaRPr lang="en-US" dirty="0"/>
          </a:p>
        </p:txBody>
      </p:sp>
    </p:spTree>
    <p:extLst>
      <p:ext uri="{BB962C8B-B14F-4D97-AF65-F5344CB8AC3E}">
        <p14:creationId xmlns:p14="http://schemas.microsoft.com/office/powerpoint/2010/main" val="1478868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7080" y="1197405"/>
            <a:ext cx="8246070" cy="3812745"/>
          </a:xfrm>
        </p:spPr>
        <p:txBody>
          <a:bodyPr>
            <a:noAutofit/>
          </a:bodyPr>
          <a:lstStyle/>
          <a:p>
            <a:r>
              <a:rPr lang="ru-RU" sz="1600" b="1" u="sng" dirty="0"/>
              <a:t>Наемане на екипа за организация и управление на проекта </a:t>
            </a:r>
            <a:endParaRPr lang="bg-BG" sz="1600" u="sng" dirty="0" smtClean="0"/>
          </a:p>
          <a:p>
            <a:r>
              <a:rPr lang="bg-BG" sz="1500" dirty="0" smtClean="0"/>
              <a:t>Организация и управление на проектите – извършва се от екип, назначен по един от следните начини:</a:t>
            </a:r>
          </a:p>
          <a:p>
            <a:pPr marL="457200" indent="-457200">
              <a:buFontTx/>
              <a:buChar char="-"/>
            </a:pPr>
            <a:r>
              <a:rPr lang="ru-RU" sz="1500" dirty="0" smtClean="0"/>
              <a:t>на </a:t>
            </a:r>
            <a:r>
              <a:rPr lang="ru-RU" sz="1500" b="1" dirty="0"/>
              <a:t>основен трудов договор </a:t>
            </a:r>
            <a:r>
              <a:rPr lang="ru-RU" sz="1500" dirty="0"/>
              <a:t>за работа само по проекта за пълно работно време (8 часа на ден) или за непълно работно </a:t>
            </a:r>
            <a:r>
              <a:rPr lang="ru-RU" sz="1500" dirty="0" smtClean="0"/>
              <a:t>време;</a:t>
            </a:r>
          </a:p>
          <a:p>
            <a:pPr marL="457200" indent="-457200">
              <a:buFontTx/>
              <a:buChar char="-"/>
            </a:pPr>
            <a:r>
              <a:rPr lang="ru-RU" sz="1500" dirty="0" smtClean="0"/>
              <a:t>на </a:t>
            </a:r>
            <a:r>
              <a:rPr lang="ru-RU" sz="1500" b="1" dirty="0"/>
              <a:t>допълнително споразумение към основен трудов договор</a:t>
            </a:r>
            <a:r>
              <a:rPr lang="ru-RU" sz="1500" dirty="0"/>
              <a:t>, с което се възлагат функции по управлението на проекта в рамките на длъжностната характеристика и установеното работно </a:t>
            </a:r>
            <a:r>
              <a:rPr lang="ru-RU" sz="1500" dirty="0" smtClean="0"/>
              <a:t>време;</a:t>
            </a:r>
          </a:p>
          <a:p>
            <a:pPr marL="457200" indent="-457200">
              <a:buFontTx/>
              <a:buChar char="-"/>
            </a:pPr>
            <a:r>
              <a:rPr lang="ru-RU" sz="1500" dirty="0" smtClean="0"/>
              <a:t>на </a:t>
            </a:r>
            <a:r>
              <a:rPr lang="ru-RU" sz="1500" b="1" dirty="0" smtClean="0"/>
              <a:t>договор за допълнителен труд при същия работодател</a:t>
            </a:r>
            <a:r>
              <a:rPr lang="ru-RU" sz="1500" dirty="0" smtClean="0"/>
              <a:t>, с който се възлагат функции по управлението на проекта извън установеното работно време и длъжностна характеристика по основния трудов договор;</a:t>
            </a:r>
          </a:p>
          <a:p>
            <a:pPr marL="457200" indent="-457200">
              <a:buFontTx/>
              <a:buChar char="-"/>
            </a:pPr>
            <a:r>
              <a:rPr lang="ru-RU" sz="1500" dirty="0"/>
              <a:t>на </a:t>
            </a:r>
            <a:r>
              <a:rPr lang="ru-RU" sz="1500" b="1" dirty="0"/>
              <a:t>договор за допълнителен труд при друг работодател</a:t>
            </a:r>
            <a:r>
              <a:rPr lang="ru-RU" sz="1500" dirty="0"/>
              <a:t>, с който се възлагат функции по управление на проекта извън установеното работно време и длъжностна характеристика по основния трудов договор. </a:t>
            </a:r>
          </a:p>
          <a:p>
            <a:pPr marL="457200" indent="-457200">
              <a:buFontTx/>
              <a:buChar char="-"/>
            </a:pPr>
            <a:endParaRPr lang="ru-RU" sz="1500" dirty="0"/>
          </a:p>
          <a:p>
            <a:endParaRPr lang="bg-BG" sz="1500" dirty="0" smtClean="0"/>
          </a:p>
          <a:p>
            <a:endParaRPr lang="en-US" sz="1500" dirty="0"/>
          </a:p>
        </p:txBody>
      </p:sp>
    </p:spTree>
    <p:extLst>
      <p:ext uri="{BB962C8B-B14F-4D97-AF65-F5344CB8AC3E}">
        <p14:creationId xmlns:p14="http://schemas.microsoft.com/office/powerpoint/2010/main" val="1947851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59785" y="1197405"/>
            <a:ext cx="7931817" cy="3812745"/>
          </a:xfrm>
        </p:spPr>
        <p:txBody>
          <a:bodyPr>
            <a:noAutofit/>
          </a:bodyPr>
          <a:lstStyle/>
          <a:p>
            <a:r>
              <a:rPr lang="bg-BG" sz="1600" dirty="0" smtClean="0"/>
              <a:t>Когато се променя </a:t>
            </a:r>
            <a:r>
              <a:rPr lang="bg-BG" sz="1600" dirty="0"/>
              <a:t>лицето, представляващо Бенефициента/партньора </a:t>
            </a:r>
            <a:r>
              <a:rPr lang="bg-BG" sz="1600" dirty="0" smtClean="0"/>
              <a:t>или </a:t>
            </a:r>
            <a:r>
              <a:rPr lang="bg-BG" sz="1600" dirty="0"/>
              <a:t>ръководител на проект Бенефициентът прилага </a:t>
            </a:r>
            <a:r>
              <a:rPr lang="bg-BG" sz="1600" dirty="0" smtClean="0"/>
              <a:t>сканирани:</a:t>
            </a:r>
          </a:p>
          <a:p>
            <a:pPr marL="342900" indent="-342900">
              <a:buFontTx/>
              <a:buChar char="-"/>
            </a:pPr>
            <a:r>
              <a:rPr lang="ru-RU" sz="1600" dirty="0" smtClean="0"/>
              <a:t>актът </a:t>
            </a:r>
            <a:r>
              <a:rPr lang="ru-RU" sz="1600" dirty="0"/>
              <a:t>за промяна, издаден от компетентен </a:t>
            </a:r>
            <a:r>
              <a:rPr lang="ru-RU" sz="1600" dirty="0" smtClean="0"/>
              <a:t>орган;</a:t>
            </a:r>
          </a:p>
          <a:p>
            <a:pPr marL="342900" indent="-342900">
              <a:buFontTx/>
              <a:buChar char="-"/>
            </a:pPr>
            <a:r>
              <a:rPr lang="bg-BG" sz="1600" dirty="0" smtClean="0"/>
              <a:t>Декларация </a:t>
            </a:r>
            <a:r>
              <a:rPr lang="bg-BG" sz="1600" dirty="0"/>
              <a:t>за </a:t>
            </a:r>
            <a:r>
              <a:rPr lang="bg-BG" sz="1600" dirty="0" smtClean="0"/>
              <a:t>нередности;</a:t>
            </a:r>
          </a:p>
          <a:p>
            <a:pPr marL="342900" indent="-342900">
              <a:buFontTx/>
              <a:buChar char="-"/>
            </a:pPr>
            <a:r>
              <a:rPr lang="ru-RU" sz="1600" dirty="0" smtClean="0"/>
              <a:t>Декларация </a:t>
            </a:r>
            <a:r>
              <a:rPr lang="ru-RU" sz="1600" dirty="0"/>
              <a:t>по чл. 25, ал. 2 от ЗУСЕСИФ;</a:t>
            </a:r>
          </a:p>
          <a:p>
            <a:pPr marL="342900" indent="-342900">
              <a:buFontTx/>
              <a:buChar char="-"/>
            </a:pPr>
            <a:r>
              <a:rPr lang="ru-RU" sz="1600" dirty="0" smtClean="0"/>
              <a:t>Декларация </a:t>
            </a:r>
            <a:r>
              <a:rPr lang="ru-RU" sz="1600" dirty="0"/>
              <a:t>за съгласие на Бенефициента/партньора за ползване и разпространение на обобщените данни по проекта от УО и от НСИ;</a:t>
            </a:r>
          </a:p>
          <a:p>
            <a:pPr marL="342900" indent="-342900">
              <a:buFontTx/>
              <a:buChar char="-"/>
            </a:pPr>
            <a:r>
              <a:rPr lang="ru-RU" sz="1600" dirty="0" smtClean="0"/>
              <a:t>Свидетелство </a:t>
            </a:r>
            <a:r>
              <a:rPr lang="ru-RU" sz="1600" dirty="0"/>
              <a:t>за съдимост на новото </a:t>
            </a:r>
            <a:r>
              <a:rPr lang="ru-RU" sz="1600" dirty="0" smtClean="0"/>
              <a:t>лице;</a:t>
            </a:r>
          </a:p>
          <a:p>
            <a:pPr marL="342900" indent="-342900">
              <a:buFontTx/>
              <a:buChar char="-"/>
            </a:pPr>
            <a:r>
              <a:rPr lang="ru-RU" sz="1600" dirty="0" smtClean="0"/>
              <a:t>Запис </a:t>
            </a:r>
            <a:r>
              <a:rPr lang="ru-RU" sz="1600" dirty="0"/>
              <a:t>на заповед/банкова гаранция– оригинал (ако е приложимо). </a:t>
            </a:r>
            <a:endParaRPr lang="ru-RU" sz="1600" dirty="0" smtClean="0"/>
          </a:p>
          <a:p>
            <a:pPr marL="342900" indent="-342900">
              <a:buFontTx/>
              <a:buChar char="-"/>
            </a:pPr>
            <a:r>
              <a:rPr lang="ru-RU" sz="1600" dirty="0" smtClean="0"/>
              <a:t>Финансова </a:t>
            </a:r>
            <a:r>
              <a:rPr lang="ru-RU" sz="1600" dirty="0"/>
              <a:t>идентификационна форма (ако е приложимо</a:t>
            </a:r>
            <a:r>
              <a:rPr lang="ru-RU" sz="1600" dirty="0" smtClean="0"/>
              <a:t>);</a:t>
            </a:r>
          </a:p>
          <a:p>
            <a:pPr marL="342900" indent="-342900">
              <a:buFontTx/>
              <a:buChar char="-"/>
            </a:pPr>
            <a:r>
              <a:rPr lang="ru-RU" sz="1600" dirty="0" smtClean="0"/>
              <a:t>Информация </a:t>
            </a:r>
            <a:r>
              <a:rPr lang="ru-RU" sz="1600" dirty="0"/>
              <a:t>за телефон, лице за контакт и електронна поща, в случай че се променят. </a:t>
            </a:r>
          </a:p>
          <a:p>
            <a:pPr marL="342900" indent="-342900">
              <a:buFontTx/>
              <a:buChar char="-"/>
            </a:pPr>
            <a:endParaRPr lang="ru-RU" sz="1600" dirty="0"/>
          </a:p>
          <a:p>
            <a:endParaRPr lang="ru-RU" sz="1600" dirty="0"/>
          </a:p>
          <a:p>
            <a:endParaRPr lang="ru-RU" sz="1600" dirty="0"/>
          </a:p>
          <a:p>
            <a:pPr marL="342900" indent="-342900">
              <a:buFontTx/>
              <a:buChar char="-"/>
            </a:pPr>
            <a:endParaRPr lang="bg-BG" sz="1600" dirty="0"/>
          </a:p>
          <a:p>
            <a:pPr marL="342900" indent="-342900">
              <a:buFontTx/>
              <a:buChar char="-"/>
            </a:pPr>
            <a:endParaRPr lang="ru-RU" sz="1600" dirty="0"/>
          </a:p>
          <a:p>
            <a:endParaRPr lang="en-US" sz="1600" dirty="0"/>
          </a:p>
        </p:txBody>
      </p:sp>
    </p:spTree>
    <p:extLst>
      <p:ext uri="{BB962C8B-B14F-4D97-AF65-F5344CB8AC3E}">
        <p14:creationId xmlns:p14="http://schemas.microsoft.com/office/powerpoint/2010/main" val="41610705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dirty="0" smtClean="0"/>
              <a:t>Когато се променят членове на екипа за организация и управление се прилагат:</a:t>
            </a:r>
          </a:p>
          <a:p>
            <a:pPr marL="342900" indent="-342900">
              <a:buFont typeface="Arial" panose="020B0604020202020204" pitchFamily="34" charset="0"/>
              <a:buChar char="•"/>
            </a:pPr>
            <a:r>
              <a:rPr lang="bg-BG" dirty="0"/>
              <a:t>автобиография (С</a:t>
            </a:r>
            <a:r>
              <a:rPr lang="en-US" dirty="0"/>
              <a:t>V</a:t>
            </a:r>
            <a:r>
              <a:rPr lang="en-US" dirty="0" smtClean="0"/>
              <a:t>)</a:t>
            </a:r>
            <a:r>
              <a:rPr lang="bg-BG" dirty="0" smtClean="0"/>
              <a:t>,</a:t>
            </a:r>
          </a:p>
          <a:p>
            <a:pPr marL="342900" indent="-342900">
              <a:buFont typeface="Arial" panose="020B0604020202020204" pitchFamily="34" charset="0"/>
              <a:buChar char="•"/>
            </a:pPr>
            <a:r>
              <a:rPr lang="ru-RU" dirty="0" smtClean="0"/>
              <a:t>дипломи,</a:t>
            </a:r>
          </a:p>
          <a:p>
            <a:pPr marL="342900" indent="-342900">
              <a:buFont typeface="Arial" panose="020B0604020202020204" pitchFamily="34" charset="0"/>
              <a:buChar char="•"/>
            </a:pPr>
            <a:r>
              <a:rPr lang="ru-RU" dirty="0" smtClean="0"/>
              <a:t>сертификати</a:t>
            </a:r>
            <a:r>
              <a:rPr lang="ru-RU" dirty="0"/>
              <a:t>, </a:t>
            </a:r>
            <a:endParaRPr lang="ru-RU" dirty="0" smtClean="0"/>
          </a:p>
          <a:p>
            <a:pPr marL="342900" indent="-342900">
              <a:buFont typeface="Arial" panose="020B0604020202020204" pitchFamily="34" charset="0"/>
              <a:buChar char="•"/>
            </a:pPr>
            <a:r>
              <a:rPr lang="ru-RU" dirty="0" smtClean="0"/>
              <a:t>удостоверения (в </a:t>
            </a:r>
            <a:r>
              <a:rPr lang="ru-RU" dirty="0"/>
              <a:t>случай, че е приложимо), </a:t>
            </a:r>
            <a:endParaRPr lang="ru-RU" dirty="0" smtClean="0"/>
          </a:p>
          <a:p>
            <a:pPr marL="342900" indent="-342900">
              <a:buFont typeface="Arial" panose="020B0604020202020204" pitchFamily="34" charset="0"/>
              <a:buChar char="•"/>
            </a:pPr>
            <a:r>
              <a:rPr lang="ru-RU" dirty="0" smtClean="0"/>
              <a:t>както </a:t>
            </a:r>
            <a:r>
              <a:rPr lang="ru-RU" dirty="0"/>
              <a:t>и подробна и изчерпателна обосновка за исканата промяна </a:t>
            </a:r>
            <a:endParaRPr lang="en-US" dirty="0"/>
          </a:p>
        </p:txBody>
      </p:sp>
    </p:spTree>
    <p:extLst>
      <p:ext uri="{BB962C8B-B14F-4D97-AF65-F5344CB8AC3E}">
        <p14:creationId xmlns:p14="http://schemas.microsoft.com/office/powerpoint/2010/main" val="1973007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При промяна на </a:t>
            </a:r>
            <a:r>
              <a:rPr lang="ru-RU" b="1" dirty="0"/>
              <a:t>плана за изпълнение (в случаите, когато не се променя заложеният срок и продължителност на изпълнението на проекта) </a:t>
            </a:r>
            <a:r>
              <a:rPr lang="ru-RU" dirty="0"/>
              <a:t>е необходимо Бенефициентът предварително да уведоми УО за налагащите се промени и да ги удостовери с необходимите документи </a:t>
            </a:r>
            <a:endParaRPr lang="en-US" dirty="0"/>
          </a:p>
        </p:txBody>
      </p:sp>
    </p:spTree>
    <p:extLst>
      <p:ext uri="{BB962C8B-B14F-4D97-AF65-F5344CB8AC3E}">
        <p14:creationId xmlns:p14="http://schemas.microsoft.com/office/powerpoint/2010/main" val="4126110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bg-BG" dirty="0" smtClean="0"/>
              <a:t>Разрешава се </a:t>
            </a:r>
            <a:r>
              <a:rPr lang="ru-RU" dirty="0" smtClean="0"/>
              <a:t>промяна </a:t>
            </a:r>
            <a:r>
              <a:rPr lang="ru-RU" dirty="0"/>
              <a:t>в </a:t>
            </a:r>
            <a:r>
              <a:rPr lang="ru-RU" dirty="0" smtClean="0"/>
              <a:t>бюджета, която </a:t>
            </a:r>
            <a:r>
              <a:rPr lang="ru-RU" dirty="0"/>
              <a:t>не засяга основната цел на проекта, а финансовият ефект от нея се ограничава до прехвърляне на средства в рамките на един тип разходи или промяна до </a:t>
            </a:r>
            <a:r>
              <a:rPr lang="ru-RU" dirty="0" smtClean="0"/>
              <a:t>15% </a:t>
            </a:r>
            <a:r>
              <a:rPr lang="ru-RU" dirty="0"/>
              <a:t>на договорения размер в рамките на два и повече типа разходи (при прехвърляне на средства между тях), като тази промяна няма да попречи за постигане на планираните </a:t>
            </a:r>
            <a:r>
              <a:rPr lang="ru-RU" dirty="0" smtClean="0"/>
              <a:t>резултати.</a:t>
            </a:r>
          </a:p>
          <a:p>
            <a:r>
              <a:rPr lang="ru-RU" dirty="0"/>
              <a:t>Бенефициентът трябва да представи на УО </a:t>
            </a:r>
            <a:r>
              <a:rPr lang="ru-RU" b="1" dirty="0"/>
              <a:t>уведомление за изменението на бюджета най-късно преди изпращане на съответния междинен/окончателен отчет </a:t>
            </a:r>
            <a:r>
              <a:rPr lang="ru-RU" dirty="0"/>
              <a:t>и искане за плащане, в които са посочени разходите, за които се отнася изменението. Заедно с уведомлението се изпраща и </a:t>
            </a:r>
            <a:r>
              <a:rPr lang="ru-RU" b="1" dirty="0"/>
              <a:t>попълнена форма за „Изменение на бюджет“ </a:t>
            </a:r>
            <a:endParaRPr lang="en-US" dirty="0"/>
          </a:p>
        </p:txBody>
      </p:sp>
    </p:spTree>
    <p:extLst>
      <p:ext uri="{BB962C8B-B14F-4D97-AF65-F5344CB8AC3E}">
        <p14:creationId xmlns:p14="http://schemas.microsoft.com/office/powerpoint/2010/main" val="5143880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b="1" dirty="0"/>
              <a:t>Изменение на договора чрез сключване на допълнително споразумение </a:t>
            </a:r>
            <a:endParaRPr lang="ru-RU" b="1" dirty="0" smtClean="0"/>
          </a:p>
          <a:p>
            <a:r>
              <a:rPr lang="ru-RU" dirty="0"/>
              <a:t>При искане за изменение във формуляра за кандидатстване бенефициентът трябва да предложи конкретен текст, който да замени първоначално разписания текст (например, </a:t>
            </a:r>
            <a:r>
              <a:rPr lang="ru-RU" i="1" dirty="0"/>
              <a:t>стар текст…., нов текст …..</a:t>
            </a:r>
            <a:r>
              <a:rPr lang="ru-RU" dirty="0"/>
              <a:t>) в съответните раздели. Бенефициентът следва да опише и всички изменения в приложенията, засегнати от исканото изменение, когато е приложимо. </a:t>
            </a:r>
            <a:endParaRPr lang="en-US" dirty="0"/>
          </a:p>
        </p:txBody>
      </p:sp>
    </p:spTree>
    <p:extLst>
      <p:ext uri="{BB962C8B-B14F-4D97-AF65-F5344CB8AC3E}">
        <p14:creationId xmlns:p14="http://schemas.microsoft.com/office/powerpoint/2010/main" val="7317873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dirty="0"/>
              <a:t>В срок до 30 дни след датата на писменото искане за изменение, бенефициентът получава подписано от Ръководителя на УО Допълнително споразумение към договора или аргументиран отказ за подписването на такова. </a:t>
            </a:r>
            <a:endParaRPr lang="ru-RU" dirty="0" smtClean="0"/>
          </a:p>
          <a:p>
            <a:r>
              <a:rPr lang="ru-RU" dirty="0" smtClean="0"/>
              <a:t>Когата се променя срока/продължителността </a:t>
            </a:r>
            <a:r>
              <a:rPr lang="ru-RU" dirty="0"/>
              <a:t>за изпълнение на договора Бенефициентът изготвя и изпраща до УО заявление за исканото </a:t>
            </a:r>
            <a:r>
              <a:rPr lang="ru-RU" dirty="0" smtClean="0"/>
              <a:t>изменение, като </a:t>
            </a:r>
            <a:r>
              <a:rPr lang="ru-RU" dirty="0"/>
              <a:t>посочва точно и ясно новия срок</a:t>
            </a:r>
            <a:r>
              <a:rPr lang="ru-RU" dirty="0" smtClean="0"/>
              <a:t>/ продължителност </a:t>
            </a:r>
            <a:r>
              <a:rPr lang="ru-RU" dirty="0"/>
              <a:t>за изпълнението на проекта (в месеци и дни</a:t>
            </a:r>
            <a:r>
              <a:rPr lang="ru-RU" dirty="0" smtClean="0"/>
              <a:t>) и </a:t>
            </a:r>
            <a:r>
              <a:rPr lang="ru-RU" dirty="0"/>
              <a:t>прилага </a:t>
            </a:r>
            <a:r>
              <a:rPr lang="ru-RU" dirty="0" smtClean="0"/>
              <a:t>актуализиран </a:t>
            </a:r>
            <a:r>
              <a:rPr lang="ru-RU" dirty="0"/>
              <a:t>план за </a:t>
            </a:r>
            <a:r>
              <a:rPr lang="ru-RU" dirty="0" smtClean="0"/>
              <a:t>изпълнение.</a:t>
            </a:r>
            <a:endParaRPr lang="en-US" dirty="0"/>
          </a:p>
        </p:txBody>
      </p:sp>
    </p:spTree>
    <p:extLst>
      <p:ext uri="{BB962C8B-B14F-4D97-AF65-F5344CB8AC3E}">
        <p14:creationId xmlns:p14="http://schemas.microsoft.com/office/powerpoint/2010/main" val="2499218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dirty="0"/>
              <a:t>Всички изменения в Договорите, одобрени чрез сключване на Допълнително споразумение, влизат в сила от датата на подписване на споразумението от страна на Ръководителя на Управляващия </a:t>
            </a:r>
            <a:r>
              <a:rPr lang="ru-RU" dirty="0" smtClean="0"/>
              <a:t>орган.</a:t>
            </a:r>
          </a:p>
          <a:p>
            <a:r>
              <a:rPr lang="ru-RU" dirty="0"/>
              <a:t>В случаите, когато от Бенефициента са изискани допълнителни документи, изясняващи обстоятелствата по поисканите промени/изменения, искането за изменение не се разглежда до представянето на изисканите пояснения. </a:t>
            </a:r>
          </a:p>
          <a:p>
            <a:endParaRPr lang="en-US" dirty="0"/>
          </a:p>
        </p:txBody>
      </p:sp>
    </p:spTree>
    <p:extLst>
      <p:ext uri="{BB962C8B-B14F-4D97-AF65-F5344CB8AC3E}">
        <p14:creationId xmlns:p14="http://schemas.microsoft.com/office/powerpoint/2010/main" val="21799730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b="1" u="sng" dirty="0" smtClean="0"/>
              <a:t>Проверки:</a:t>
            </a:r>
          </a:p>
          <a:p>
            <a:pPr marL="342900" indent="-342900">
              <a:buFontTx/>
              <a:buChar char="-"/>
            </a:pPr>
            <a:r>
              <a:rPr lang="bg-BG" dirty="0"/>
              <a:t>н</a:t>
            </a:r>
            <a:r>
              <a:rPr lang="bg-BG" dirty="0" smtClean="0"/>
              <a:t>а място – по време на изпълнение на проекта</a:t>
            </a:r>
          </a:p>
          <a:p>
            <a:pPr marL="342900" indent="-342900">
              <a:buFontTx/>
              <a:buChar char="-"/>
            </a:pPr>
            <a:r>
              <a:rPr lang="ru-RU" dirty="0"/>
              <a:t>за проследяване на устойчивост на резултатите (след периода на изпълнение на проектните </a:t>
            </a:r>
            <a:r>
              <a:rPr lang="ru-RU" dirty="0" smtClean="0"/>
              <a:t>дейности</a:t>
            </a:r>
            <a:r>
              <a:rPr lang="ru-RU" dirty="0"/>
              <a:t>). </a:t>
            </a:r>
            <a:endParaRPr lang="ru-RU" dirty="0" smtClean="0"/>
          </a:p>
          <a:p>
            <a:pPr marL="342900" indent="-342900">
              <a:buFontTx/>
              <a:buChar char="-"/>
            </a:pPr>
            <a:r>
              <a:rPr lang="ru-RU" dirty="0"/>
              <a:t>Работни срещи с представители на </a:t>
            </a:r>
            <a:r>
              <a:rPr lang="ru-RU" dirty="0" smtClean="0"/>
              <a:t>бенефициента.</a:t>
            </a:r>
            <a:endParaRPr lang="en-US" dirty="0"/>
          </a:p>
        </p:txBody>
      </p:sp>
    </p:spTree>
    <p:extLst>
      <p:ext uri="{BB962C8B-B14F-4D97-AF65-F5344CB8AC3E}">
        <p14:creationId xmlns:p14="http://schemas.microsoft.com/office/powerpoint/2010/main" val="493412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bg-BG" b="1" u="sng" dirty="0" smtClean="0"/>
              <a:t>Отчитане</a:t>
            </a:r>
          </a:p>
          <a:p>
            <a:r>
              <a:rPr lang="ru-RU" dirty="0"/>
              <a:t>Отчитането се извършва чрез модула за </a:t>
            </a:r>
            <a:r>
              <a:rPr lang="ru-RU" dirty="0" smtClean="0"/>
              <a:t>управление </a:t>
            </a:r>
            <a:r>
              <a:rPr lang="ru-RU" dirty="0"/>
              <a:t>на проекти и отчитане на ИСУН </a:t>
            </a:r>
            <a:r>
              <a:rPr lang="ru-RU" dirty="0" smtClean="0"/>
              <a:t>2020:</a:t>
            </a:r>
          </a:p>
          <a:p>
            <a:pPr marL="342900" indent="-342900">
              <a:buFont typeface="Arial" panose="020B0604020202020204" pitchFamily="34" charset="0"/>
              <a:buChar char="•"/>
            </a:pPr>
            <a:r>
              <a:rPr lang="ru-RU" dirty="0" smtClean="0"/>
              <a:t>чрез </a:t>
            </a:r>
            <a:r>
              <a:rPr lang="ru-RU" dirty="0"/>
              <a:t>Междинни отчети – заедно с всяко искане за междинно плащане, представяно на интервали не по-дълги от 6 месеца; </a:t>
            </a:r>
          </a:p>
          <a:p>
            <a:pPr marL="342900" indent="-342900">
              <a:buFont typeface="Arial" panose="020B0604020202020204" pitchFamily="34" charset="0"/>
              <a:buChar char="•"/>
            </a:pPr>
            <a:r>
              <a:rPr lang="ru-RU" dirty="0" smtClean="0"/>
              <a:t>чрез </a:t>
            </a:r>
            <a:r>
              <a:rPr lang="ru-RU" dirty="0"/>
              <a:t>Окончателни отчети – при искане за окончателно плащане в срок до един месец след приключване на дейностите по </a:t>
            </a:r>
            <a:r>
              <a:rPr lang="ru-RU" dirty="0" smtClean="0"/>
              <a:t>проекта. </a:t>
            </a:r>
            <a:endParaRPr lang="ru-RU" dirty="0"/>
          </a:p>
          <a:p>
            <a:endParaRPr lang="en-US" dirty="0"/>
          </a:p>
        </p:txBody>
      </p:sp>
    </p:spTree>
    <p:extLst>
      <p:ext uri="{BB962C8B-B14F-4D97-AF65-F5344CB8AC3E}">
        <p14:creationId xmlns:p14="http://schemas.microsoft.com/office/powerpoint/2010/main" val="5920001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a:t>Отчетните доклади се състоят от техническа и финансова част и се съставят чрез попълване на </a:t>
            </a:r>
            <a:r>
              <a:rPr lang="ru-RU" dirty="0" smtClean="0"/>
              <a:t>съответните </a:t>
            </a:r>
            <a:r>
              <a:rPr lang="ru-RU" dirty="0"/>
              <a:t>актуални форми в ИСУН 2020. </a:t>
            </a:r>
            <a:endParaRPr lang="ru-RU" dirty="0" smtClean="0"/>
          </a:p>
          <a:p>
            <a:r>
              <a:rPr lang="ru-RU" dirty="0" smtClean="0"/>
              <a:t>Процедурите </a:t>
            </a:r>
            <a:r>
              <a:rPr lang="ru-RU" dirty="0"/>
              <a:t>за избор на изпълнител и </a:t>
            </a:r>
            <a:r>
              <a:rPr lang="ru-RU" dirty="0" smtClean="0"/>
              <a:t>сключените </a:t>
            </a:r>
            <a:r>
              <a:rPr lang="ru-RU" dirty="0"/>
              <a:t>договори </a:t>
            </a:r>
            <a:r>
              <a:rPr lang="ru-RU" dirty="0" smtClean="0"/>
              <a:t>се въвеждат в т.</a:t>
            </a:r>
            <a:r>
              <a:rPr lang="ru-RU" b="1" dirty="0" smtClean="0"/>
              <a:t>2</a:t>
            </a:r>
            <a:r>
              <a:rPr lang="ru-RU" b="1" dirty="0"/>
              <a:t>. Версии на процедури за избор на изпълнител и сключени </a:t>
            </a:r>
            <a:r>
              <a:rPr lang="ru-RU" b="1" dirty="0" smtClean="0"/>
              <a:t>договори.</a:t>
            </a:r>
          </a:p>
          <a:p>
            <a:r>
              <a:rPr lang="ru-RU" dirty="0"/>
              <a:t>В секция </a:t>
            </a:r>
            <a:r>
              <a:rPr lang="ru-RU" b="1" dirty="0"/>
              <a:t>1. Юридически/физически лица </a:t>
            </a:r>
            <a:r>
              <a:rPr lang="ru-RU" dirty="0"/>
              <a:t>се въвеждат данните на всички външни лица, свързани с изпълнението на проекта, които ще издават разходооправдателни документи или които са участници в обединение/консорциум – изпълнители по проекта. </a:t>
            </a:r>
            <a:endParaRPr lang="ru-RU" dirty="0" smtClean="0"/>
          </a:p>
          <a:p>
            <a:r>
              <a:rPr lang="ru-RU" dirty="0"/>
              <a:t>УО препоръчва сключените договори с изпълнители да бъдат въвеждани в </a:t>
            </a:r>
            <a:r>
              <a:rPr lang="ru-RU" dirty="0" smtClean="0"/>
              <a:t>ИСУН </a:t>
            </a:r>
            <a:r>
              <a:rPr lang="ru-RU" dirty="0"/>
              <a:t>2020 не по-късно от 14 дни след сключването им!</a:t>
            </a:r>
          </a:p>
          <a:p>
            <a:endParaRPr lang="en-US" dirty="0"/>
          </a:p>
        </p:txBody>
      </p:sp>
    </p:spTree>
    <p:extLst>
      <p:ext uri="{BB962C8B-B14F-4D97-AF65-F5344CB8AC3E}">
        <p14:creationId xmlns:p14="http://schemas.microsoft.com/office/powerpoint/2010/main" val="508844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b="1" dirty="0" smtClean="0"/>
              <a:t>В </a:t>
            </a:r>
            <a:r>
              <a:rPr lang="ru-RU" b="1" dirty="0"/>
              <a:t>съответствие с чл. 113 от Кодекса на труда максималната продължителност на работното време по трудов договор за допълнителен труд заедно с продължителността на работното време по основното трудово правоотношение при подневно изчисляване не може да бъде повече от 48 часа седмично! </a:t>
            </a:r>
            <a:r>
              <a:rPr lang="ru-RU" dirty="0"/>
              <a:t>	</a:t>
            </a:r>
          </a:p>
        </p:txBody>
      </p:sp>
    </p:spTree>
    <p:extLst>
      <p:ext uri="{BB962C8B-B14F-4D97-AF65-F5344CB8AC3E}">
        <p14:creationId xmlns:p14="http://schemas.microsoft.com/office/powerpoint/2010/main" val="101722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b="1" dirty="0" smtClean="0"/>
              <a:t>Създаване </a:t>
            </a:r>
            <a:r>
              <a:rPr lang="ru-RU" b="1" dirty="0"/>
              <a:t>на пакет отчетни документи </a:t>
            </a:r>
            <a:r>
              <a:rPr lang="ru-RU" dirty="0"/>
              <a:t>	</a:t>
            </a:r>
          </a:p>
          <a:p>
            <a:r>
              <a:rPr lang="ru-RU" dirty="0" smtClean="0"/>
              <a:t> </a:t>
            </a:r>
            <a:r>
              <a:rPr lang="ru-RU" dirty="0"/>
              <a:t>Авансово искане за плащане; или </a:t>
            </a:r>
          </a:p>
          <a:p>
            <a:r>
              <a:rPr lang="ru-RU" dirty="0"/>
              <a:t> Искане за плащане, технически отчет, финансов отчет. </a:t>
            </a:r>
          </a:p>
          <a:p>
            <a:r>
              <a:rPr lang="ru-RU" dirty="0"/>
              <a:t>След създаването на пакета за междинно отчитане към него се добавят: </a:t>
            </a:r>
          </a:p>
          <a:p>
            <a:r>
              <a:rPr lang="bg-BG" dirty="0"/>
              <a:t> Технически отчет </a:t>
            </a:r>
          </a:p>
          <a:p>
            <a:r>
              <a:rPr lang="bg-BG" dirty="0"/>
              <a:t> Финансов отчет </a:t>
            </a:r>
          </a:p>
          <a:p>
            <a:r>
              <a:rPr lang="bg-BG" dirty="0"/>
              <a:t> Искане за плащане </a:t>
            </a:r>
          </a:p>
          <a:p>
            <a:r>
              <a:rPr lang="bg-BG" dirty="0"/>
              <a:t> Микроданни участници (ЕСФ) </a:t>
            </a:r>
          </a:p>
        </p:txBody>
      </p:sp>
    </p:spTree>
    <p:extLst>
      <p:ext uri="{BB962C8B-B14F-4D97-AF65-F5344CB8AC3E}">
        <p14:creationId xmlns:p14="http://schemas.microsoft.com/office/powerpoint/2010/main" val="1892535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bg-BG" dirty="0"/>
              <a:t>Междинните </a:t>
            </a:r>
            <a:r>
              <a:rPr lang="bg-BG" dirty="0" smtClean="0"/>
              <a:t>технически отчети съдържат:</a:t>
            </a:r>
            <a:endParaRPr lang="en-US" dirty="0"/>
          </a:p>
          <a:p>
            <a:r>
              <a:rPr lang="ru-RU" dirty="0" smtClean="0"/>
              <a:t>- </a:t>
            </a:r>
            <a:r>
              <a:rPr lang="ru-RU" dirty="0"/>
              <a:t>описание и оценка на изпълнението на проектните дейности; </a:t>
            </a:r>
          </a:p>
          <a:p>
            <a:r>
              <a:rPr lang="bg-BG" dirty="0" smtClean="0"/>
              <a:t>- </a:t>
            </a:r>
            <a:r>
              <a:rPr lang="bg-BG" dirty="0"/>
              <a:t>изпълнение на проектните индикатори; </a:t>
            </a:r>
          </a:p>
          <a:p>
            <a:r>
              <a:rPr lang="ru-RU" dirty="0" smtClean="0"/>
              <a:t>- </a:t>
            </a:r>
            <a:r>
              <a:rPr lang="ru-RU" dirty="0"/>
              <a:t>отношения с партньорите и описание на други форми на сътрудничество; </a:t>
            </a:r>
            <a:endParaRPr lang="en-US" dirty="0"/>
          </a:p>
          <a:p>
            <a:r>
              <a:rPr lang="ru-RU" dirty="0" smtClean="0"/>
              <a:t>- </a:t>
            </a:r>
            <a:r>
              <a:rPr lang="ru-RU" dirty="0"/>
              <a:t>мерки за информиране и комуникация. </a:t>
            </a:r>
          </a:p>
          <a:p>
            <a:r>
              <a:rPr lang="ru-RU" dirty="0"/>
              <a:t>В секция </a:t>
            </a:r>
            <a:r>
              <a:rPr lang="ru-RU" b="1" dirty="0"/>
              <a:t>7. „Екип“ </a:t>
            </a:r>
            <a:r>
              <a:rPr lang="ru-RU" dirty="0"/>
              <a:t>се въвеждат данните за членовете на екипа на проекта (всички физически лица, които получават възнаграждение от бюджета на проекта).</a:t>
            </a:r>
            <a:endParaRPr lang="en-US" dirty="0"/>
          </a:p>
        </p:txBody>
      </p:sp>
    </p:spTree>
    <p:extLst>
      <p:ext uri="{BB962C8B-B14F-4D97-AF65-F5344CB8AC3E}">
        <p14:creationId xmlns:p14="http://schemas.microsoft.com/office/powerpoint/2010/main" val="13526993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За дейности, при които се прилага опростено отчитане под формата на финансиране с единна ставка, не се попълва секция 7. Екип. 	</a:t>
            </a:r>
          </a:p>
          <a:p>
            <a:r>
              <a:rPr lang="ru-RU" dirty="0"/>
              <a:t>Приложенията с доказателствен материал се зареждат в т. 8 „Опис на документи“ от техническия отчет в ИСУН – </a:t>
            </a:r>
            <a:r>
              <a:rPr lang="ru-RU" b="1" dirty="0"/>
              <a:t>наименованието на файловете задължително трябва да съдържа номера на </a:t>
            </a:r>
            <a:r>
              <a:rPr lang="ru-RU" b="1" dirty="0" smtClean="0"/>
              <a:t>отчитаната дейност.</a:t>
            </a:r>
            <a:endParaRPr lang="en-US" dirty="0"/>
          </a:p>
        </p:txBody>
      </p:sp>
    </p:spTree>
    <p:extLst>
      <p:ext uri="{BB962C8B-B14F-4D97-AF65-F5344CB8AC3E}">
        <p14:creationId xmlns:p14="http://schemas.microsoft.com/office/powerpoint/2010/main" val="16609415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5" y="1350110"/>
            <a:ext cx="7626406" cy="3660040"/>
          </a:xfrm>
        </p:spPr>
        <p:txBody>
          <a:bodyPr/>
          <a:lstStyle/>
          <a:p>
            <a:r>
              <a:rPr lang="bg-BG" dirty="0"/>
              <a:t>Микроданни участници (ЕСФ</a:t>
            </a:r>
            <a:r>
              <a:rPr lang="bg-BG" dirty="0" smtClean="0"/>
              <a:t>)</a:t>
            </a:r>
          </a:p>
          <a:p>
            <a:r>
              <a:rPr lang="ru-RU" dirty="0"/>
              <a:t>Бенефициентът е длъжен да въведе в ИСУН 2020 и надлежно попълнен </a:t>
            </a:r>
            <a:r>
              <a:rPr lang="ru-RU" b="1" dirty="0"/>
              <a:t>Обобщен списък на участниците </a:t>
            </a:r>
            <a:r>
              <a:rPr lang="ru-RU" dirty="0"/>
              <a:t>в </a:t>
            </a:r>
            <a:r>
              <a:rPr lang="ru-RU" dirty="0" smtClean="0"/>
              <a:t>проекта.</a:t>
            </a:r>
          </a:p>
          <a:p>
            <a:r>
              <a:rPr lang="ru-RU" dirty="0"/>
              <a:t>Преди подаване на техническия отчет попълненият файл с участниците се зарежда в ИСУН 2020. В </a:t>
            </a:r>
            <a:r>
              <a:rPr lang="ru-RU" dirty="0" smtClean="0"/>
              <a:t>случай, </a:t>
            </a:r>
            <a:r>
              <a:rPr lang="ru-RU" dirty="0"/>
              <a:t>че са допуснати грешки при попълването на таблицата, след зареждането й, системата ще изведе съобщение за </a:t>
            </a:r>
            <a:r>
              <a:rPr lang="ru-RU" dirty="0" smtClean="0"/>
              <a:t>грешка.</a:t>
            </a:r>
            <a:endParaRPr lang="en-US" dirty="0"/>
          </a:p>
        </p:txBody>
      </p:sp>
    </p:spTree>
    <p:extLst>
      <p:ext uri="{BB962C8B-B14F-4D97-AF65-F5344CB8AC3E}">
        <p14:creationId xmlns:p14="http://schemas.microsoft.com/office/powerpoint/2010/main" val="94325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375" y="1197405"/>
            <a:ext cx="8389625" cy="3946095"/>
          </a:xfrm>
        </p:spPr>
        <p:txBody>
          <a:bodyPr>
            <a:noAutofit/>
          </a:bodyPr>
          <a:lstStyle/>
          <a:p>
            <a:r>
              <a:rPr lang="ru-RU" sz="1350" b="1" i="1" dirty="0"/>
              <a:t>Документация при наемане на лица по трудово/служебно правоотношение</a:t>
            </a:r>
            <a:r>
              <a:rPr lang="ru-RU" sz="1350" dirty="0"/>
              <a:t>: </a:t>
            </a:r>
          </a:p>
          <a:p>
            <a:r>
              <a:rPr lang="ru-RU" sz="1350" dirty="0"/>
              <a:t> Сканиран </a:t>
            </a:r>
            <a:r>
              <a:rPr lang="ru-RU" sz="1350" b="1" dirty="0"/>
              <a:t>трудов договор</a:t>
            </a:r>
            <a:r>
              <a:rPr lang="ru-RU" sz="1350" dirty="0"/>
              <a:t>/заповед, в който изрично се посочва, че плащането ще се извършва за сметка на проекта; </a:t>
            </a:r>
          </a:p>
          <a:p>
            <a:r>
              <a:rPr lang="ru-RU" sz="1350" dirty="0"/>
              <a:t> </a:t>
            </a:r>
            <a:r>
              <a:rPr lang="ru-RU" sz="1350" b="1" dirty="0"/>
              <a:t>Длъжностна характеристика</a:t>
            </a:r>
            <a:r>
              <a:rPr lang="ru-RU" sz="1350" dirty="0"/>
              <a:t>, в която са описани конкретни задължения, пряко свързани с дейностите по изпълнение или управление на проекта; </a:t>
            </a:r>
          </a:p>
          <a:p>
            <a:r>
              <a:rPr lang="ru-RU" sz="1350" dirty="0"/>
              <a:t> </a:t>
            </a:r>
            <a:r>
              <a:rPr lang="ru-RU" sz="1350" b="1" dirty="0"/>
              <a:t>Документ за определяне на часовата ставка </a:t>
            </a:r>
            <a:r>
              <a:rPr lang="ru-RU" sz="1350" dirty="0"/>
              <a:t>– доклад, справка, заявление за назначаване, протоколно решение или друг документ, в който са описани конкретните основания за определяне на съответното почасово възнаграждение (месечна заплата); </a:t>
            </a:r>
          </a:p>
          <a:p>
            <a:r>
              <a:rPr lang="ru-RU" sz="1350" dirty="0"/>
              <a:t> Документи за извършен подбор, които доказват, че изборът е извършен при спазване на принципите за прозрачност, равнопоставеност и недопускане на дискриминация – ако се наема лице, което не е служител на бенефициента или не е било обект на оценка при подаване на проектното предложение; </a:t>
            </a:r>
          </a:p>
          <a:p>
            <a:r>
              <a:rPr lang="ru-RU" sz="1350" dirty="0"/>
              <a:t> Отчетни доклади на наетото лице (</a:t>
            </a:r>
            <a:r>
              <a:rPr lang="ru-RU" sz="1350" i="1" dirty="0"/>
              <a:t>Приложение № 10</a:t>
            </a:r>
            <a:r>
              <a:rPr lang="ru-RU" sz="1350" dirty="0"/>
              <a:t>), в които се описва извършената работа и отработените часове; </a:t>
            </a:r>
          </a:p>
          <a:p>
            <a:r>
              <a:rPr lang="ru-RU" sz="1350" dirty="0"/>
              <a:t> Сканирани материали, разработени от наетото лице – ако е приложимо. </a:t>
            </a:r>
          </a:p>
        </p:txBody>
      </p:sp>
    </p:spTree>
    <p:extLst>
      <p:ext uri="{BB962C8B-B14F-4D97-AF65-F5344CB8AC3E}">
        <p14:creationId xmlns:p14="http://schemas.microsoft.com/office/powerpoint/2010/main" val="5093162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bg-BG" b="1" i="1" dirty="0"/>
              <a:t>Документация за командировки </a:t>
            </a:r>
            <a:endParaRPr lang="bg-BG" dirty="0"/>
          </a:p>
          <a:p>
            <a:r>
              <a:rPr lang="ru-RU" dirty="0"/>
              <a:t> Покани за участие в събитието; </a:t>
            </a:r>
          </a:p>
          <a:p>
            <a:r>
              <a:rPr lang="bg-BG" dirty="0"/>
              <a:t> Дневен ред на събитието; </a:t>
            </a:r>
            <a:endParaRPr lang="en-US" dirty="0"/>
          </a:p>
          <a:p>
            <a:r>
              <a:rPr lang="ru-RU" dirty="0"/>
              <a:t> Заповед за командировка, в която изрично се посочва, че плащането ще се извършва за сметка на проекта; </a:t>
            </a:r>
          </a:p>
          <a:p>
            <a:r>
              <a:rPr lang="ru-RU" dirty="0"/>
              <a:t> Пътна книжка/пътен лист (при пътуване със служебен автомобил); </a:t>
            </a:r>
          </a:p>
          <a:p>
            <a:r>
              <a:rPr lang="bg-BG" dirty="0"/>
              <a:t> Билети и бордни карти; </a:t>
            </a:r>
          </a:p>
          <a:p>
            <a:r>
              <a:rPr lang="ru-RU" dirty="0"/>
              <a:t> Одобрен доклад/отчет за извършената работа. </a:t>
            </a:r>
          </a:p>
        </p:txBody>
      </p:sp>
    </p:spTree>
    <p:extLst>
      <p:ext uri="{BB962C8B-B14F-4D97-AF65-F5344CB8AC3E}">
        <p14:creationId xmlns:p14="http://schemas.microsoft.com/office/powerpoint/2010/main" val="24727347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b="1" i="1" dirty="0"/>
              <a:t>Документация при наемане на външни изпълнители (юридически и физически лица)</a:t>
            </a:r>
            <a:r>
              <a:rPr lang="ru-RU" dirty="0"/>
              <a:t>: </a:t>
            </a:r>
          </a:p>
          <a:p>
            <a:r>
              <a:rPr lang="bg-BG" dirty="0"/>
              <a:t> Заданието за експертна работа; </a:t>
            </a:r>
          </a:p>
          <a:p>
            <a:r>
              <a:rPr lang="ru-RU" dirty="0"/>
              <a:t> Документи за извършен подбор, които доказват, че изборът е извършен при спазване на принципите за прозрачност, равнопоставеност и недопускане на дискриминация; </a:t>
            </a:r>
          </a:p>
          <a:p>
            <a:r>
              <a:rPr lang="bg-BG" dirty="0"/>
              <a:t> Договор с външния изпълнител; </a:t>
            </a:r>
          </a:p>
          <a:p>
            <a:r>
              <a:rPr lang="bg-BG" dirty="0"/>
              <a:t> Доклад за извършената услуга; </a:t>
            </a:r>
          </a:p>
          <a:p>
            <a:r>
              <a:rPr lang="ru-RU" dirty="0"/>
              <a:t> Материали, разработени от външния изпълнител; </a:t>
            </a:r>
          </a:p>
          <a:p>
            <a:r>
              <a:rPr lang="ru-RU" dirty="0"/>
              <a:t> Доклад за приемане на работата на изпълнителя или подписан приемателно-предавателен протокол. </a:t>
            </a:r>
          </a:p>
          <a:p>
            <a:endParaRPr lang="en-US" dirty="0"/>
          </a:p>
        </p:txBody>
      </p:sp>
    </p:spTree>
    <p:extLst>
      <p:ext uri="{BB962C8B-B14F-4D97-AF65-F5344CB8AC3E}">
        <p14:creationId xmlns:p14="http://schemas.microsoft.com/office/powerpoint/2010/main" val="6684104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b="1" i="1" dirty="0"/>
              <a:t>Документация при закупуване на материали и консумативи: </a:t>
            </a:r>
            <a:endParaRPr lang="ru-RU" dirty="0"/>
          </a:p>
          <a:p>
            <a:r>
              <a:rPr lang="ru-RU" dirty="0"/>
              <a:t> Заявки за закупуване на материали и консумативи, подписани от ръководителите на съответните дейности и ръководителя на проекта. </a:t>
            </a:r>
          </a:p>
          <a:p>
            <a:r>
              <a:rPr lang="ru-RU" dirty="0"/>
              <a:t> Договор за доставка с приложена оферта (ако е приложимо); </a:t>
            </a:r>
          </a:p>
          <a:p>
            <a:r>
              <a:rPr lang="ru-RU" dirty="0"/>
              <a:t> Приемателно-предавателния протокол (ако е приложимо). </a:t>
            </a:r>
          </a:p>
        </p:txBody>
      </p:sp>
    </p:spTree>
    <p:extLst>
      <p:ext uri="{BB962C8B-B14F-4D97-AF65-F5344CB8AC3E}">
        <p14:creationId xmlns:p14="http://schemas.microsoft.com/office/powerpoint/2010/main" val="30649935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ru-RU" b="1" i="1" dirty="0"/>
              <a:t>Документация при закупуване на материали и консумативи: </a:t>
            </a:r>
            <a:endParaRPr lang="ru-RU" dirty="0"/>
          </a:p>
          <a:p>
            <a:r>
              <a:rPr lang="ru-RU" dirty="0"/>
              <a:t> Заявки за закупуване на материали и консумативи, подписани от ръководителите на съответните дейности и ръководителя на проекта. </a:t>
            </a:r>
          </a:p>
          <a:p>
            <a:r>
              <a:rPr lang="ru-RU" dirty="0"/>
              <a:t> Договор за доставка с приложена оферта (ако е приложимо); </a:t>
            </a:r>
          </a:p>
          <a:p>
            <a:r>
              <a:rPr lang="ru-RU" dirty="0"/>
              <a:t> Приемателно-предавателния протокол (ако е приложимо). </a:t>
            </a:r>
            <a:endParaRPr lang="en-US" dirty="0"/>
          </a:p>
          <a:p>
            <a:r>
              <a:rPr lang="ru-RU" dirty="0"/>
              <a:t> Снимков/видео материал от отчетените дейности, от който ясно да се вижда спазването на изискванията за информация и комуникация; </a:t>
            </a:r>
            <a:endParaRPr lang="en-US" dirty="0"/>
          </a:p>
          <a:p>
            <a:r>
              <a:rPr lang="ru-RU" dirty="0"/>
              <a:t> </a:t>
            </a:r>
            <a:r>
              <a:rPr lang="ru-RU" dirty="0" smtClean="0"/>
              <a:t>Файлове </a:t>
            </a:r>
            <a:r>
              <a:rPr lang="ru-RU" dirty="0"/>
              <a:t>от презентации, материали, лекции, доклади и др., използвани в рамките на дейността, с логото на финансиращата организация – Европейски съюз, Европейски социален фонд чрез ОП НОИР. </a:t>
            </a:r>
          </a:p>
          <a:p>
            <a:endParaRPr lang="en-US" dirty="0"/>
          </a:p>
        </p:txBody>
      </p:sp>
    </p:spTree>
    <p:extLst>
      <p:ext uri="{BB962C8B-B14F-4D97-AF65-F5344CB8AC3E}">
        <p14:creationId xmlns:p14="http://schemas.microsoft.com/office/powerpoint/2010/main" val="1588441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ru-RU" dirty="0" smtClean="0"/>
              <a:t> </a:t>
            </a:r>
            <a:r>
              <a:rPr lang="ru-RU" dirty="0"/>
              <a:t>Копие от пакета материали за участниците; </a:t>
            </a:r>
          </a:p>
          <a:p>
            <a:r>
              <a:rPr lang="ru-RU" dirty="0"/>
              <a:t> Учебна програма, учебни планове, графици, протоколи за дейността и обобщение на формулярите за обратна връзка; </a:t>
            </a:r>
          </a:p>
          <a:p>
            <a:r>
              <a:rPr lang="ru-RU" dirty="0"/>
              <a:t> Доклад за дейността (обучението) и обобщение на анкетните карти (ако е приложимо); </a:t>
            </a:r>
          </a:p>
          <a:p>
            <a:r>
              <a:rPr lang="bg-BG" dirty="0"/>
              <a:t> Сканирани протоколи; </a:t>
            </a:r>
          </a:p>
          <a:p>
            <a:r>
              <a:rPr lang="bg-BG" dirty="0"/>
              <a:t> Сканирани сертификати; </a:t>
            </a:r>
          </a:p>
          <a:p>
            <a:r>
              <a:rPr lang="ru-RU" dirty="0"/>
              <a:t> Сканирани копия на материали за информиране и комуникация – плакати, брошури, дипляни, публикациите в медиите и др. </a:t>
            </a:r>
          </a:p>
          <a:p>
            <a:r>
              <a:rPr lang="ru-RU" dirty="0"/>
              <a:t> Сканирани договори с външни изпълнители заедно с офертата им, приемо-предавателни протоколи с изпълнителите – ако е приложимо; </a:t>
            </a:r>
          </a:p>
          <a:p>
            <a:r>
              <a:rPr lang="ru-RU" dirty="0"/>
              <a:t> Отчети на лекторите или ръководители на дейности; </a:t>
            </a:r>
          </a:p>
          <a:p>
            <a:r>
              <a:rPr lang="ru-RU" dirty="0"/>
              <a:t> Документи за проведени пътувания на ученици съгласно Наредбата за детските и ученическите туристически пътувания с обща цена, инициирани от институциите в системата на предучилищното и училищното образование. </a:t>
            </a:r>
          </a:p>
        </p:txBody>
      </p:sp>
    </p:spTree>
    <p:extLst>
      <p:ext uri="{BB962C8B-B14F-4D97-AF65-F5344CB8AC3E}">
        <p14:creationId xmlns:p14="http://schemas.microsoft.com/office/powerpoint/2010/main" val="3242568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350110"/>
            <a:ext cx="7626406" cy="3660040"/>
          </a:xfrm>
        </p:spPr>
        <p:txBody>
          <a:bodyPr>
            <a:normAutofit fontScale="92500" lnSpcReduction="20000"/>
          </a:bodyPr>
          <a:lstStyle/>
          <a:p>
            <a:r>
              <a:rPr lang="ru-RU" dirty="0" smtClean="0"/>
              <a:t>Разходите </a:t>
            </a:r>
            <a:r>
              <a:rPr lang="ru-RU" dirty="0"/>
              <a:t>за </a:t>
            </a:r>
            <a:r>
              <a:rPr lang="ru-RU" b="1" dirty="0"/>
              <a:t>възнаграждения за ползван платен годишен отпуск </a:t>
            </a:r>
            <a:r>
              <a:rPr lang="ru-RU" dirty="0"/>
              <a:t>по проекта са допустими в размер, пропорционален на времето, през което лицата са били ангажирани с функции по проекта. </a:t>
            </a:r>
          </a:p>
          <a:p>
            <a:r>
              <a:rPr lang="ru-RU" dirty="0"/>
              <a:t>В случаите, когато се прилага </a:t>
            </a:r>
            <a:r>
              <a:rPr lang="ru-RU" b="1" dirty="0"/>
              <a:t>Стандартна таблица </a:t>
            </a:r>
            <a:r>
              <a:rPr lang="ru-RU" dirty="0"/>
              <a:t>на допустимите почасови възнаграждения, следва да се има предвид, че в нея са посочени </a:t>
            </a:r>
            <a:r>
              <a:rPr lang="ru-RU" b="1" dirty="0"/>
              <a:t>максимално допустимите разходи за 1 реално отработен час по проекта</a:t>
            </a:r>
            <a:r>
              <a:rPr lang="ru-RU" dirty="0"/>
              <a:t>. Следователно, ако се предвижда от бюджета на проекта да бъдат изплащани дължимите възнаграждения за ползван платен годишен отпуск, то часовата ставка, посочена в трудовия договор, трябва да бъде по-ниска от часовата ставка, посочена в Стандартната таблица. 	</a:t>
            </a:r>
          </a:p>
          <a:p>
            <a:endParaRPr lang="en-US" dirty="0"/>
          </a:p>
        </p:txBody>
      </p:sp>
    </p:spTree>
    <p:extLst>
      <p:ext uri="{BB962C8B-B14F-4D97-AF65-F5344CB8AC3E}">
        <p14:creationId xmlns:p14="http://schemas.microsoft.com/office/powerpoint/2010/main" val="17048109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946095"/>
          </a:xfrm>
        </p:spPr>
        <p:txBody>
          <a:bodyPr>
            <a:noAutofit/>
          </a:bodyPr>
          <a:lstStyle/>
          <a:p>
            <a:r>
              <a:rPr lang="ru-RU" sz="1500" b="1" i="1" dirty="0"/>
              <a:t>Документация при закупуване на ДМА (машини, съоръжения, оборудване): </a:t>
            </a:r>
            <a:endParaRPr lang="ru-RU" sz="1500" dirty="0"/>
          </a:p>
          <a:p>
            <a:r>
              <a:rPr lang="ru-RU" sz="1500" dirty="0"/>
              <a:t> </a:t>
            </a:r>
            <a:r>
              <a:rPr lang="ru-RU" sz="1500" dirty="0" smtClean="0"/>
              <a:t>Договор </a:t>
            </a:r>
            <a:r>
              <a:rPr lang="ru-RU" sz="1500" dirty="0"/>
              <a:t>за доставка с техническо описание на оборудването, модел, тип, брой и др. (ако е приложимо); </a:t>
            </a:r>
          </a:p>
          <a:p>
            <a:r>
              <a:rPr lang="ru-RU" sz="1500" dirty="0"/>
              <a:t> </a:t>
            </a:r>
            <a:r>
              <a:rPr lang="ru-RU" sz="1500" dirty="0" smtClean="0"/>
              <a:t>Приемателно-предавателен </a:t>
            </a:r>
            <a:r>
              <a:rPr lang="ru-RU" sz="1500" dirty="0"/>
              <a:t>протокол с описани модели и серийни номера на оборудването, машините, </a:t>
            </a:r>
            <a:r>
              <a:rPr lang="ru-RU" sz="1500" dirty="0" smtClean="0"/>
              <a:t>съоръженията;</a:t>
            </a:r>
            <a:endParaRPr lang="ru-RU" sz="1500" dirty="0"/>
          </a:p>
          <a:p>
            <a:r>
              <a:rPr lang="bg-BG" sz="1500" dirty="0"/>
              <a:t> </a:t>
            </a:r>
            <a:r>
              <a:rPr lang="bg-BG" sz="1500" dirty="0" smtClean="0"/>
              <a:t>Гаранционни </a:t>
            </a:r>
            <a:r>
              <a:rPr lang="bg-BG" sz="1500" dirty="0"/>
              <a:t>карти; </a:t>
            </a:r>
            <a:endParaRPr lang="en-US" sz="1500" dirty="0"/>
          </a:p>
          <a:p>
            <a:r>
              <a:rPr lang="ru-RU" sz="1500" dirty="0"/>
              <a:t> Снимки на табелите със серийните номера и моделите на оборудването/ машините/съоръженията; </a:t>
            </a:r>
          </a:p>
          <a:p>
            <a:r>
              <a:rPr lang="ru-RU" sz="1500" dirty="0"/>
              <a:t> Снимки на оборудването с поставени стикери за </a:t>
            </a:r>
            <a:r>
              <a:rPr lang="ru-RU" sz="1500" dirty="0" smtClean="0"/>
              <a:t>визуализация; </a:t>
            </a:r>
            <a:endParaRPr lang="ru-RU" sz="1500" dirty="0"/>
          </a:p>
          <a:p>
            <a:r>
              <a:rPr lang="ru-RU" sz="1500" dirty="0"/>
              <a:t> Потвърждение за заприходяването на актива (копие на Инвентарна книга и/или Амортизационен план, съдържащи име, фамилия, подпис и длъжност на лицето, съставило документа, както и на ръководителя на бенефициента). </a:t>
            </a:r>
            <a:endParaRPr lang="bg-BG" sz="1500" dirty="0"/>
          </a:p>
        </p:txBody>
      </p:sp>
    </p:spTree>
    <p:extLst>
      <p:ext uri="{BB962C8B-B14F-4D97-AF65-F5344CB8AC3E}">
        <p14:creationId xmlns:p14="http://schemas.microsoft.com/office/powerpoint/2010/main" val="33213190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2745"/>
          </a:xfrm>
        </p:spPr>
        <p:txBody>
          <a:bodyPr>
            <a:noAutofit/>
          </a:bodyPr>
          <a:lstStyle/>
          <a:p>
            <a:r>
              <a:rPr lang="ru-RU" sz="1500" b="1" i="1" dirty="0"/>
              <a:t>Документация при доставка на ДНА (софтуерни приложения и/или специализирани компютърни приложения): </a:t>
            </a:r>
            <a:endParaRPr lang="ru-RU" sz="1500" dirty="0"/>
          </a:p>
          <a:p>
            <a:r>
              <a:rPr lang="ru-RU" sz="1500" dirty="0"/>
              <a:t> </a:t>
            </a:r>
            <a:r>
              <a:rPr lang="ru-RU" sz="1500" dirty="0" smtClean="0"/>
              <a:t>Договор </a:t>
            </a:r>
            <a:r>
              <a:rPr lang="ru-RU" sz="1500" dirty="0"/>
              <a:t>за доставка с подробно описание (ако е приложимо); </a:t>
            </a:r>
          </a:p>
          <a:p>
            <a:r>
              <a:rPr lang="bg-BG" sz="1500" dirty="0"/>
              <a:t> </a:t>
            </a:r>
            <a:r>
              <a:rPr lang="bg-BG" sz="1500" dirty="0" smtClean="0"/>
              <a:t>Приемателно-предавателен </a:t>
            </a:r>
            <a:r>
              <a:rPr lang="bg-BG" sz="1500" dirty="0"/>
              <a:t>протокол; </a:t>
            </a:r>
          </a:p>
          <a:p>
            <a:r>
              <a:rPr lang="ru-RU" sz="1500" dirty="0"/>
              <a:t> Копия на лиценза и разпечатки на снимки на екран (скрийншотове). </a:t>
            </a:r>
            <a:endParaRPr lang="ru-RU" sz="1500" dirty="0" smtClean="0"/>
          </a:p>
          <a:p>
            <a:r>
              <a:rPr lang="ru-RU" sz="1500" dirty="0" smtClean="0"/>
              <a:t> </a:t>
            </a:r>
            <a:r>
              <a:rPr lang="ru-RU" sz="1500" dirty="0"/>
              <a:t>Лиценз/протокол/ръководство за функциониране на софтуерната система от съответния доставчик/производител (При изпълнението на проекти/дейности, свързани с въвеждането на софтуерни системи за управление на ресурсите, на работата с клиенти, на производствените ресурси или друг вид системи за управление на организациите); </a:t>
            </a:r>
            <a:endParaRPr lang="en-US" sz="1500" dirty="0"/>
          </a:p>
          <a:p>
            <a:r>
              <a:rPr lang="ru-RU" sz="1500" dirty="0"/>
              <a:t> Потвърждение за заприходяването на актива (копие на Инвентарна книга и/или Амортизационен план, съдържащи име, фамилия, подпис и длъжност на лицето, съставило документа, както и на ръководителя на бенефициента). </a:t>
            </a:r>
          </a:p>
        </p:txBody>
      </p:sp>
    </p:spTree>
    <p:extLst>
      <p:ext uri="{BB962C8B-B14F-4D97-AF65-F5344CB8AC3E}">
        <p14:creationId xmlns:p14="http://schemas.microsoft.com/office/powerpoint/2010/main" val="6722733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bg-BG" b="1" i="1" dirty="0"/>
              <a:t>Информация и комуникация </a:t>
            </a:r>
            <a:endParaRPr lang="bg-BG" dirty="0"/>
          </a:p>
          <a:p>
            <a:r>
              <a:rPr lang="ru-RU" dirty="0"/>
              <a:t> Договори с изпълнители (ако е приложимо); </a:t>
            </a:r>
          </a:p>
          <a:p>
            <a:r>
              <a:rPr lang="bg-BG" dirty="0"/>
              <a:t> Копия от публикации; </a:t>
            </a:r>
          </a:p>
          <a:p>
            <a:r>
              <a:rPr lang="ru-RU" dirty="0"/>
              <a:t> Копия от рекламни материали (брошури, дипляни, стикери, плакати, листовки); </a:t>
            </a:r>
          </a:p>
          <a:p>
            <a:r>
              <a:rPr lang="ru-RU" dirty="0"/>
              <a:t> Снимков материал на рекламни табели и рекламни бордове; </a:t>
            </a:r>
          </a:p>
          <a:p>
            <a:r>
              <a:rPr lang="ru-RU" dirty="0"/>
              <a:t> Електронен вариант на рекламните материали, излъчвания, аудио и видео записи (ако е приложимо); </a:t>
            </a:r>
            <a:endParaRPr lang="en-US" dirty="0"/>
          </a:p>
          <a:p>
            <a:r>
              <a:rPr lang="ru-RU" dirty="0"/>
              <a:t> Разпечатки от интернет страници и други електронни публикации; </a:t>
            </a:r>
          </a:p>
          <a:p>
            <a:r>
              <a:rPr lang="ru-RU" dirty="0"/>
              <a:t> Доказателства за проведени пресконференции и публични </a:t>
            </a:r>
            <a:r>
              <a:rPr lang="ru-RU" dirty="0" smtClean="0"/>
              <a:t>събития.</a:t>
            </a:r>
            <a:endParaRPr lang="ru-RU" dirty="0"/>
          </a:p>
        </p:txBody>
      </p:sp>
    </p:spTree>
    <p:extLst>
      <p:ext uri="{BB962C8B-B14F-4D97-AF65-F5344CB8AC3E}">
        <p14:creationId xmlns:p14="http://schemas.microsoft.com/office/powerpoint/2010/main" val="10174115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b="1" i="1" dirty="0"/>
              <a:t>Документация при извършването на строително-монтажни работи (СМР) </a:t>
            </a:r>
            <a:endParaRPr lang="ru-RU" dirty="0"/>
          </a:p>
          <a:p>
            <a:r>
              <a:rPr lang="ru-RU" dirty="0"/>
              <a:t> Договор за СМР със съответната количествено-стойностна сметка; </a:t>
            </a:r>
          </a:p>
          <a:p>
            <a:r>
              <a:rPr lang="bg-BG" dirty="0"/>
              <a:t> Приемателно-предавателен протокол; </a:t>
            </a:r>
          </a:p>
          <a:p>
            <a:r>
              <a:rPr lang="ru-RU" dirty="0"/>
              <a:t> Снимки на помещението преди и след извършването на СМР. </a:t>
            </a:r>
          </a:p>
          <a:p>
            <a:r>
              <a:rPr lang="ru-RU" dirty="0"/>
              <a:t>За всеки документ трябва ясно да бъде посочена дейността, към която се отнася. </a:t>
            </a:r>
            <a:r>
              <a:rPr lang="ru-RU" b="1" dirty="0"/>
              <a:t>Наименованието на файловете задължително трябва да съдържа номера на отчитаната дейност.</a:t>
            </a:r>
            <a:endParaRPr lang="en-US" dirty="0"/>
          </a:p>
        </p:txBody>
      </p:sp>
    </p:spTree>
    <p:extLst>
      <p:ext uri="{BB962C8B-B14F-4D97-AF65-F5344CB8AC3E}">
        <p14:creationId xmlns:p14="http://schemas.microsoft.com/office/powerpoint/2010/main" val="12943677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b="1" i="1" dirty="0"/>
              <a:t>Документация при опростено отчитане под формата на стандартна таблица за единица продукт, еднократни суми или проект на бюджет </a:t>
            </a:r>
            <a:endParaRPr lang="ru-RU" dirty="0"/>
          </a:p>
          <a:p>
            <a:r>
              <a:rPr lang="ru-RU" dirty="0"/>
              <a:t> Документи, които доказват изпълнението на определен етап или постигането на краен продукт или резултат, както е посочено в Условията за кандидатстване; </a:t>
            </a:r>
          </a:p>
          <a:p>
            <a:r>
              <a:rPr lang="ru-RU" dirty="0"/>
              <a:t> Снимки, видеофилми, публикации, присъствени списъци, документи, които доказват изпълнението на дейността – </a:t>
            </a:r>
            <a:r>
              <a:rPr lang="ru-RU" i="1" dirty="0"/>
              <a:t>ако е приложимо</a:t>
            </a:r>
            <a:r>
              <a:rPr lang="ru-RU" dirty="0"/>
              <a:t>. </a:t>
            </a:r>
          </a:p>
          <a:p>
            <a:endParaRPr lang="en-US" dirty="0"/>
          </a:p>
        </p:txBody>
      </p:sp>
    </p:spTree>
    <p:extLst>
      <p:ext uri="{BB962C8B-B14F-4D97-AF65-F5344CB8AC3E}">
        <p14:creationId xmlns:p14="http://schemas.microsoft.com/office/powerpoint/2010/main" val="13144642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ru-RU" b="1" i="1" dirty="0"/>
              <a:t>Документация при опростено отчитане под формата на финансиране с единна ставка </a:t>
            </a:r>
            <a:r>
              <a:rPr lang="ru-RU" dirty="0"/>
              <a:t>определена чрез прилагане на процент към една или няколко определени категории разходи </a:t>
            </a:r>
          </a:p>
          <a:p>
            <a:r>
              <a:rPr lang="ru-RU" dirty="0"/>
              <a:t> Документи, снимки и др., които доказват изпълнението на индикатори (резултати, продукти), посочени в описанието на съответната дейност; </a:t>
            </a:r>
          </a:p>
          <a:p>
            <a:r>
              <a:rPr lang="ru-RU" dirty="0"/>
              <a:t> Декларации, документи, снимки и др., които доказват изпълнението на мерки – част от отчитаната дейност, които са задължителни за бенефициента съгласно нормативни изисквания или подписания договор (например, задължителните мерки за информация и комуникация; назначаването на екипа </a:t>
            </a:r>
            <a:endParaRPr lang="en-US" dirty="0"/>
          </a:p>
          <a:p>
            <a:r>
              <a:rPr lang="ru-RU" dirty="0"/>
              <a:t>в съответствие с националното законодателство; поддържането на аналитично отчитане на разходите в счетоводната система на бенефициента и др.). </a:t>
            </a:r>
          </a:p>
          <a:p>
            <a:endParaRPr lang="en-US" dirty="0"/>
          </a:p>
        </p:txBody>
      </p:sp>
    </p:spTree>
    <p:extLst>
      <p:ext uri="{BB962C8B-B14F-4D97-AF65-F5344CB8AC3E}">
        <p14:creationId xmlns:p14="http://schemas.microsoft.com/office/powerpoint/2010/main" val="696792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Финансовият отчет представя всички разходи по проекта за отчетния </a:t>
            </a:r>
            <a:r>
              <a:rPr lang="ru-RU" dirty="0" smtClean="0"/>
              <a:t>период и </a:t>
            </a:r>
            <a:r>
              <a:rPr lang="bg-BG" dirty="0" smtClean="0"/>
              <a:t>се </a:t>
            </a:r>
            <a:r>
              <a:rPr lang="bg-BG" dirty="0"/>
              <a:t>съставя </a:t>
            </a:r>
            <a:r>
              <a:rPr lang="bg-BG" dirty="0" smtClean="0"/>
              <a:t>в</a:t>
            </a:r>
            <a:r>
              <a:rPr lang="ru-RU" dirty="0" smtClean="0"/>
              <a:t> </a:t>
            </a:r>
            <a:r>
              <a:rPr lang="ru-RU" dirty="0"/>
              <a:t>секция 2. „Опис – документи</a:t>
            </a:r>
            <a:r>
              <a:rPr lang="ru-RU" dirty="0" smtClean="0"/>
              <a:t>“.</a:t>
            </a:r>
          </a:p>
          <a:p>
            <a:r>
              <a:rPr lang="ru-RU" dirty="0" smtClean="0"/>
              <a:t>Сканират се оригиналите на разходните документи, в които задължително се вписва номера на договора за БФП.</a:t>
            </a:r>
          </a:p>
          <a:p>
            <a:r>
              <a:rPr lang="ru-RU" dirty="0"/>
              <a:t>Разходооправдателните документи трябва да бъдат подредени в последователност, следваща структурата на конкретния проектен бюджет. </a:t>
            </a:r>
            <a:endParaRPr lang="en-US" dirty="0"/>
          </a:p>
        </p:txBody>
      </p:sp>
    </p:spTree>
    <p:extLst>
      <p:ext uri="{BB962C8B-B14F-4D97-AF65-F5344CB8AC3E}">
        <p14:creationId xmlns:p14="http://schemas.microsoft.com/office/powerpoint/2010/main" val="23727590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ru-RU" dirty="0"/>
              <a:t>Всеки един първичен счетоводен документ трябва да бъде придружен и от документи, доказващи извършените плащания – фискален бон или платежно нареждане, заверено от банката-наредител (или банково извлечение от сметката на бенефициента). </a:t>
            </a:r>
          </a:p>
          <a:p>
            <a:r>
              <a:rPr lang="ru-RU" dirty="0"/>
              <a:t>Разходооправдателните документи трябва да са издадени на името на бенефициента и/или на неговите партньори по проекта (в случай, че е приложимо) и да съдържат необходимите реквизити, съгласно националното законодателство. </a:t>
            </a:r>
            <a:endParaRPr lang="en-US" dirty="0"/>
          </a:p>
        </p:txBody>
      </p:sp>
    </p:spTree>
    <p:extLst>
      <p:ext uri="{BB962C8B-B14F-4D97-AF65-F5344CB8AC3E}">
        <p14:creationId xmlns:p14="http://schemas.microsoft.com/office/powerpoint/2010/main" val="14034906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a:t>В рамките на изпълнение на проекта, всеки бенефициент е длъжен да води точна и редовна документация и счетоводна отчетност, отразяващи изпълнението на договора за безвъзмездна финансова помощ, използвайки подходяща и адекватна счетоводна система. Задължително е да се води отделна счетоводна аналитичност за разходите по проекта, като данните, посочени в искането за плащане, финансовите отчети и техническите отчети трябва да отговарят на данните в счетоводната система и да са налични до изтичане на сроковете за съхранение на документацията. Междинните, окончателните отчети и разходите, свързани с договора, следва да подлежат на ясна идентификация и проверка. </a:t>
            </a:r>
            <a:endParaRPr lang="en-US" dirty="0"/>
          </a:p>
        </p:txBody>
      </p:sp>
    </p:spTree>
    <p:extLst>
      <p:ext uri="{BB962C8B-B14F-4D97-AF65-F5344CB8AC3E}">
        <p14:creationId xmlns:p14="http://schemas.microsoft.com/office/powerpoint/2010/main" val="36882098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dirty="0"/>
              <a:t>При изпълнение на договори с участието на партньори, за допустими се признават разходите на партньорите, когато: </a:t>
            </a:r>
          </a:p>
          <a:p>
            <a:r>
              <a:rPr lang="bg-BG" dirty="0"/>
              <a:t>- има подписано партньорско споразумение; </a:t>
            </a:r>
          </a:p>
          <a:p>
            <a:r>
              <a:rPr lang="ru-RU" dirty="0"/>
              <a:t>- разходите на партньорите са подкрепени с разходооправдателни документи, вписани в счетоводните регистри на партньора в отделна счетоводна аналитичност; </a:t>
            </a:r>
          </a:p>
          <a:p>
            <a:r>
              <a:rPr lang="ru-RU" dirty="0"/>
              <a:t>- партньорите са извършили дейности, заложени в проектното предложение и условията за кандидатстване; </a:t>
            </a:r>
          </a:p>
          <a:p>
            <a:r>
              <a:rPr lang="ru-RU" dirty="0"/>
              <a:t>- разходите са включени в искането за плащане. </a:t>
            </a:r>
            <a:endParaRPr lang="en-US" dirty="0"/>
          </a:p>
        </p:txBody>
      </p:sp>
    </p:spTree>
    <p:extLst>
      <p:ext uri="{BB962C8B-B14F-4D97-AF65-F5344CB8AC3E}">
        <p14:creationId xmlns:p14="http://schemas.microsoft.com/office/powerpoint/2010/main" val="279890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dirty="0"/>
              <a:t>Е</a:t>
            </a:r>
            <a:r>
              <a:rPr lang="ru-RU" dirty="0" smtClean="0"/>
              <a:t>кипът </a:t>
            </a:r>
            <a:r>
              <a:rPr lang="ru-RU" dirty="0"/>
              <a:t>за организация и управление може да бъде подпомогнат чрез сключване на </a:t>
            </a:r>
            <a:r>
              <a:rPr lang="ru-RU" b="1" dirty="0"/>
              <a:t>договори за услуга </a:t>
            </a:r>
            <a:r>
              <a:rPr lang="ru-RU" dirty="0" smtClean="0"/>
              <a:t>- например</a:t>
            </a:r>
            <a:r>
              <a:rPr lang="ru-RU" dirty="0"/>
              <a:t>, наемане на юрист за конкретна задача; наемане на експерт за подготовка на документация по ЗОП; наемане на счетоводител/счетоводна фирма за извършване на конкретни </a:t>
            </a:r>
            <a:r>
              <a:rPr lang="ru-RU" dirty="0" smtClean="0"/>
              <a:t>задачи, при спазване разпоредбите на ЗОП или </a:t>
            </a:r>
            <a:r>
              <a:rPr lang="bg-BG" dirty="0" smtClean="0"/>
              <a:t>глава </a:t>
            </a:r>
            <a:r>
              <a:rPr lang="bg-BG" dirty="0"/>
              <a:t>четвърта от </a:t>
            </a:r>
            <a:r>
              <a:rPr lang="bg-BG" dirty="0" smtClean="0"/>
              <a:t>ЗУСЕСИФ</a:t>
            </a:r>
            <a:r>
              <a:rPr lang="bg-BG" dirty="0"/>
              <a:t>.</a:t>
            </a:r>
            <a:endParaRPr lang="en-US" dirty="0"/>
          </a:p>
        </p:txBody>
      </p:sp>
    </p:spTree>
    <p:extLst>
      <p:ext uri="{BB962C8B-B14F-4D97-AF65-F5344CB8AC3E}">
        <p14:creationId xmlns:p14="http://schemas.microsoft.com/office/powerpoint/2010/main" val="38420887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7625"/>
          </a:xfrm>
        </p:spPr>
        <p:txBody>
          <a:bodyPr>
            <a:normAutofit fontScale="77500" lnSpcReduction="20000"/>
          </a:bodyPr>
          <a:lstStyle/>
          <a:p>
            <a:r>
              <a:rPr lang="bg-BG" b="1" u="sng" dirty="0" smtClean="0"/>
              <a:t>Отчитане на видовете разходи</a:t>
            </a:r>
            <a:r>
              <a:rPr lang="bg-BG" dirty="0" smtClean="0"/>
              <a:t>:</a:t>
            </a:r>
          </a:p>
          <a:p>
            <a:r>
              <a:rPr lang="bg-BG" b="1" dirty="0" smtClean="0"/>
              <a:t>1. Разходи </a:t>
            </a:r>
            <a:r>
              <a:rPr lang="bg-BG" b="1" dirty="0"/>
              <a:t>за възнаграждения </a:t>
            </a:r>
            <a:r>
              <a:rPr lang="bg-BG" dirty="0"/>
              <a:t>	</a:t>
            </a:r>
          </a:p>
          <a:p>
            <a:r>
              <a:rPr lang="ru-RU" dirty="0" smtClean="0"/>
              <a:t>- </a:t>
            </a:r>
            <a:r>
              <a:rPr lang="ru-RU" dirty="0"/>
              <a:t>Трудови договори или заповеди по Закона за държавния служител; </a:t>
            </a:r>
            <a:endParaRPr lang="en-US" dirty="0"/>
          </a:p>
          <a:p>
            <a:r>
              <a:rPr lang="ru-RU" dirty="0"/>
              <a:t>- Справка за подадените уведомления по чл. 62, ал.5 от Кодекса на труда; </a:t>
            </a:r>
          </a:p>
          <a:p>
            <a:r>
              <a:rPr lang="bg-BG" dirty="0"/>
              <a:t>- Длъжностна характеристика; </a:t>
            </a:r>
          </a:p>
          <a:p>
            <a:r>
              <a:rPr lang="ru-RU" dirty="0"/>
              <a:t>- Попълнен отчетен доклад (</a:t>
            </a:r>
            <a:r>
              <a:rPr lang="ru-RU" i="1" dirty="0"/>
              <a:t>Приложение № 10</a:t>
            </a:r>
            <a:r>
              <a:rPr lang="ru-RU" dirty="0"/>
              <a:t>), зареден в ИСУН 2020. Одитната следа се осигурява чрез попълване на Отчет за всяка проектна дейност (</a:t>
            </a:r>
            <a:r>
              <a:rPr lang="ru-RU" i="1" dirty="0"/>
              <a:t>Приложение № 10.1</a:t>
            </a:r>
            <a:r>
              <a:rPr lang="ru-RU" dirty="0"/>
              <a:t>), която се прикача към Финансовия отчет във формат Excel; </a:t>
            </a:r>
          </a:p>
          <a:p>
            <a:r>
              <a:rPr lang="ru-RU" dirty="0"/>
              <a:t>- Разчетно-платежни ведомости за изплатени суми за възнаграждения, включващи и начислените осигурителни и здравноосигурителни вноски за сметка на осигурителя (подписани и подпечатани от ръководителя и счетоводителя на проекта) и във формат Excel; </a:t>
            </a:r>
            <a:endParaRPr lang="en-US" dirty="0"/>
          </a:p>
          <a:p>
            <a:endParaRPr lang="en-US" dirty="0"/>
          </a:p>
        </p:txBody>
      </p:sp>
    </p:spTree>
    <p:extLst>
      <p:ext uri="{BB962C8B-B14F-4D97-AF65-F5344CB8AC3E}">
        <p14:creationId xmlns:p14="http://schemas.microsoft.com/office/powerpoint/2010/main" val="33332801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2745"/>
          </a:xfrm>
        </p:spPr>
        <p:txBody>
          <a:bodyPr>
            <a:normAutofit fontScale="70000" lnSpcReduction="20000"/>
          </a:bodyPr>
          <a:lstStyle/>
          <a:p>
            <a:r>
              <a:rPr lang="ru-RU" dirty="0" smtClean="0"/>
              <a:t>- </a:t>
            </a:r>
            <a:r>
              <a:rPr lang="ru-RU" dirty="0"/>
              <a:t>Фиш за заплата с ясно обособено разграничение на възнаграждението по конкретния проект (идентифицирано разплащателно перо) за служителите, за които е предвидено да работят в рамките на установеното работно време с длъжностна характеристика; </a:t>
            </a:r>
          </a:p>
          <a:p>
            <a:r>
              <a:rPr lang="bg-BG" dirty="0"/>
              <a:t>- Декларация за осигурителен доход; </a:t>
            </a:r>
          </a:p>
          <a:p>
            <a:r>
              <a:rPr lang="ru-RU" dirty="0"/>
              <a:t>- Платежни нареждания, заверени от банката/банкови извлечения за трансфер на изплатените данъци и осигуровки; </a:t>
            </a:r>
          </a:p>
          <a:p>
            <a:r>
              <a:rPr lang="ru-RU" dirty="0"/>
              <a:t>- Висшите училища, които нямат платежни за осигуровки, защото същите са трансфер, следва да представят обяснителна записка и попълнена справка за начислените осигуровки; </a:t>
            </a:r>
          </a:p>
          <a:p>
            <a:r>
              <a:rPr lang="ru-RU" dirty="0"/>
              <a:t>- Банкови извлечения за преводи по дебитни карти/банкови сметки или разходни касови ордери. При превод с масово плащане, следва да се добави поименен списък на лицата; </a:t>
            </a:r>
          </a:p>
          <a:p>
            <a:r>
              <a:rPr lang="ru-RU" dirty="0"/>
              <a:t>- Копия на заповеди за отпуск, болнични листа и други приложими документи, съгласно трудовото законодателство</a:t>
            </a:r>
            <a:r>
              <a:rPr lang="ru-RU" dirty="0" smtClean="0"/>
              <a:t>.</a:t>
            </a:r>
            <a:endParaRPr lang="ru-RU" dirty="0"/>
          </a:p>
        </p:txBody>
      </p:sp>
    </p:spTree>
    <p:extLst>
      <p:ext uri="{BB962C8B-B14F-4D97-AF65-F5344CB8AC3E}">
        <p14:creationId xmlns:p14="http://schemas.microsoft.com/office/powerpoint/2010/main" val="13389163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b="1" dirty="0" smtClean="0"/>
              <a:t>2. </a:t>
            </a:r>
            <a:r>
              <a:rPr lang="ru-RU" b="1" dirty="0"/>
              <a:t>Разходи за възнаграждения на външни експерти (сключени договори по ЗЗД) </a:t>
            </a:r>
            <a:r>
              <a:rPr lang="ru-RU" dirty="0"/>
              <a:t>	</a:t>
            </a:r>
          </a:p>
          <a:p>
            <a:r>
              <a:rPr lang="bg-BG" dirty="0" smtClean="0"/>
              <a:t>- </a:t>
            </a:r>
            <a:r>
              <a:rPr lang="bg-BG" dirty="0"/>
              <a:t>Сключен договор; </a:t>
            </a:r>
          </a:p>
          <a:p>
            <a:r>
              <a:rPr lang="ru-RU" dirty="0"/>
              <a:t>- Сметки за изплатени суми, разходни ордери, банкови извлечения/платежни нареждания, заверени от банката за изплатените </a:t>
            </a:r>
            <a:r>
              <a:rPr lang="ru-RU" dirty="0" smtClean="0"/>
              <a:t>възнаграждения </a:t>
            </a:r>
            <a:r>
              <a:rPr lang="ru-RU" dirty="0"/>
              <a:t>и внесени данъци и осигуровки; </a:t>
            </a:r>
          </a:p>
          <a:p>
            <a:r>
              <a:rPr lang="bg-BG" dirty="0"/>
              <a:t>- Отчет на извършената дейност. </a:t>
            </a:r>
            <a:endParaRPr lang="en-US" dirty="0"/>
          </a:p>
          <a:p>
            <a:endParaRPr lang="ru-RU" dirty="0"/>
          </a:p>
          <a:p>
            <a:r>
              <a:rPr lang="en-US" dirty="0"/>
              <a:t>	</a:t>
            </a:r>
          </a:p>
          <a:p>
            <a:endParaRPr lang="en-US" dirty="0"/>
          </a:p>
        </p:txBody>
      </p:sp>
    </p:spTree>
    <p:extLst>
      <p:ext uri="{BB962C8B-B14F-4D97-AF65-F5344CB8AC3E}">
        <p14:creationId xmlns:p14="http://schemas.microsoft.com/office/powerpoint/2010/main" val="28733477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bg-BG" b="1" dirty="0" smtClean="0"/>
              <a:t>3.</a:t>
            </a:r>
            <a:r>
              <a:rPr lang="bg-BG" dirty="0" smtClean="0"/>
              <a:t> </a:t>
            </a:r>
            <a:r>
              <a:rPr lang="ru-RU" b="1" dirty="0"/>
              <a:t>Разходи за командировки в страната (пътни, дневни и квартирни) </a:t>
            </a:r>
            <a:r>
              <a:rPr lang="ru-RU" dirty="0"/>
              <a:t>	</a:t>
            </a:r>
          </a:p>
          <a:p>
            <a:r>
              <a:rPr lang="ru-RU" dirty="0" smtClean="0"/>
              <a:t>- </a:t>
            </a:r>
            <a:r>
              <a:rPr lang="ru-RU" dirty="0"/>
              <a:t>Заповед за командировка, вкл. доклад за извършената работа (вкл. информация за изминатите километри, разходната норма и извършените разходи за гориво, съобразно разходната норма на съответното МПС при пътуване с автомобил); </a:t>
            </a:r>
          </a:p>
          <a:p>
            <a:r>
              <a:rPr lang="ru-RU" dirty="0"/>
              <a:t>- Разходни касови ордери за изплатените суми или авансов отчет, ако преди заминаването е получен служебен аванс; </a:t>
            </a:r>
          </a:p>
          <a:p>
            <a:r>
              <a:rPr lang="ru-RU" dirty="0"/>
              <a:t>- Заповед за използване на МПС за целите на проекта и/или пълномощно за използване на МПС; </a:t>
            </a:r>
          </a:p>
          <a:p>
            <a:r>
              <a:rPr lang="ru-RU" dirty="0"/>
              <a:t>- Заповед за определяне на разходна норма и вид на използваното гориво</a:t>
            </a:r>
            <a:r>
              <a:rPr lang="ru-RU" dirty="0" smtClean="0"/>
              <a:t>;</a:t>
            </a:r>
            <a:endParaRPr lang="en-US" dirty="0"/>
          </a:p>
        </p:txBody>
      </p:sp>
    </p:spTree>
    <p:extLst>
      <p:ext uri="{BB962C8B-B14F-4D97-AF65-F5344CB8AC3E}">
        <p14:creationId xmlns:p14="http://schemas.microsoft.com/office/powerpoint/2010/main" val="16505771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dirty="0" smtClean="0"/>
              <a:t>- </a:t>
            </a:r>
            <a:r>
              <a:rPr lang="ru-RU" dirty="0"/>
              <a:t>Пътна книжка/пътен лист (при пътуване със служебен автомобил); </a:t>
            </a:r>
          </a:p>
          <a:p>
            <a:r>
              <a:rPr lang="ru-RU" dirty="0"/>
              <a:t>- Фактури за гориво (при пътуване с лично МПС или служебен автомобил), издадени в периода на командировката; </a:t>
            </a:r>
          </a:p>
          <a:p>
            <a:r>
              <a:rPr lang="ru-RU" dirty="0"/>
              <a:t>- Билети, бордни карти или други документи с еквивалентна доказателствена стойност, свързани с пътни разходи на командированото лице; </a:t>
            </a:r>
          </a:p>
          <a:p>
            <a:r>
              <a:rPr lang="ru-RU" dirty="0"/>
              <a:t>- Фактури, удостоверяващи разходи за нощувките и ваучери за нощувки с посочен период и име на командированото лице; </a:t>
            </a:r>
          </a:p>
          <a:p>
            <a:pPr marL="0" indent="0"/>
            <a:r>
              <a:rPr lang="ru-RU" dirty="0" smtClean="0"/>
              <a:t>- Платежно </a:t>
            </a:r>
            <a:r>
              <a:rPr lang="ru-RU" dirty="0"/>
              <a:t>нареждане, заверено от банка/ банково извлечение или фискален бон/ вносна бележка, доказващи плащането</a:t>
            </a:r>
            <a:r>
              <a:rPr lang="ru-RU" dirty="0" smtClean="0"/>
              <a:t>;</a:t>
            </a:r>
            <a:endParaRPr lang="bg-BG" dirty="0"/>
          </a:p>
          <a:p>
            <a:pPr marL="0" indent="0"/>
            <a:r>
              <a:rPr lang="ru-RU" dirty="0"/>
              <a:t>При пътуване с автомобил в страната, за допустими ще се признават разходите за изминати километри съгласно най-краткия маршрут по първокласни пътища или автомагистрали (следва да се посочи интернет сайта, по който е определен най-краткият маршрут). </a:t>
            </a:r>
            <a:endParaRPr lang="en-US" dirty="0"/>
          </a:p>
        </p:txBody>
      </p:sp>
    </p:spTree>
    <p:extLst>
      <p:ext uri="{BB962C8B-B14F-4D97-AF65-F5344CB8AC3E}">
        <p14:creationId xmlns:p14="http://schemas.microsoft.com/office/powerpoint/2010/main" val="5075027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bg-BG" b="1" dirty="0" smtClean="0"/>
              <a:t>4. </a:t>
            </a:r>
            <a:r>
              <a:rPr lang="ru-RU" b="1" dirty="0"/>
              <a:t>Разходи за командировки в чужбина (пътни, дневни и квартирни) </a:t>
            </a:r>
            <a:r>
              <a:rPr lang="ru-RU" dirty="0"/>
              <a:t>	</a:t>
            </a:r>
          </a:p>
          <a:p>
            <a:r>
              <a:rPr lang="ru-RU" dirty="0" smtClean="0"/>
              <a:t>- </a:t>
            </a:r>
            <a:r>
              <a:rPr lang="ru-RU" dirty="0"/>
              <a:t>Заповед за командировка, отчет за извършената работа; </a:t>
            </a:r>
          </a:p>
          <a:p>
            <a:r>
              <a:rPr lang="ru-RU" dirty="0"/>
              <a:t>- Авансов отчет за предоставената валута, ако преди заминаването е получен служебен аванс; </a:t>
            </a:r>
          </a:p>
          <a:p>
            <a:r>
              <a:rPr lang="bg-BG" dirty="0"/>
              <a:t>- Разходни касови ордери; </a:t>
            </a:r>
          </a:p>
          <a:p>
            <a:r>
              <a:rPr lang="ru-RU" dirty="0"/>
              <a:t>- Билети и/или бордни карти, свързани с пътни разходи на командированото лице; </a:t>
            </a:r>
          </a:p>
          <a:p>
            <a:r>
              <a:rPr lang="ru-RU" dirty="0"/>
              <a:t>- Фактури, удостоверяващи разходи за нощувките и ваучери за нощувки с посочен период и име на командированото лице; </a:t>
            </a:r>
          </a:p>
          <a:p>
            <a:r>
              <a:rPr lang="ru-RU" dirty="0"/>
              <a:t>- Платежно нареждане, заверено от банка/ банково извлечение или фискален бон/ вносна бележка, доказващи плащането; </a:t>
            </a:r>
            <a:endParaRPr lang="en-US" dirty="0"/>
          </a:p>
          <a:p>
            <a:endParaRPr lang="en-US" dirty="0"/>
          </a:p>
        </p:txBody>
      </p:sp>
    </p:spTree>
    <p:extLst>
      <p:ext uri="{BB962C8B-B14F-4D97-AF65-F5344CB8AC3E}">
        <p14:creationId xmlns:p14="http://schemas.microsoft.com/office/powerpoint/2010/main" val="21995699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b="1" dirty="0" smtClean="0"/>
              <a:t>5. </a:t>
            </a:r>
            <a:r>
              <a:rPr lang="bg-BG" b="1" dirty="0"/>
              <a:t>Стипендии </a:t>
            </a:r>
            <a:r>
              <a:rPr lang="bg-BG" dirty="0"/>
              <a:t>	</a:t>
            </a:r>
          </a:p>
          <a:p>
            <a:r>
              <a:rPr lang="ru-RU" dirty="0" smtClean="0"/>
              <a:t>- </a:t>
            </a:r>
            <a:r>
              <a:rPr lang="ru-RU" dirty="0"/>
              <a:t>Заповед или утвърден от съответния ръководител списък на класираните за стипендии; </a:t>
            </a:r>
          </a:p>
          <a:p>
            <a:r>
              <a:rPr lang="ru-RU" dirty="0"/>
              <a:t>- Платежно нареждане за масово плащане със заверен списък на класиралите се от обслужващата банка, ако изплащането им е безкасово; </a:t>
            </a:r>
          </a:p>
          <a:p>
            <a:r>
              <a:rPr lang="ru-RU" dirty="0"/>
              <a:t>- При касово плащане - ведомост за изплатените стипендии и разходния касов ордер; </a:t>
            </a:r>
          </a:p>
          <a:p>
            <a:r>
              <a:rPr lang="bg-BG" dirty="0"/>
              <a:t>- Банкови извлечения. </a:t>
            </a:r>
            <a:endParaRPr lang="en-US" dirty="0"/>
          </a:p>
        </p:txBody>
      </p:sp>
    </p:spTree>
    <p:extLst>
      <p:ext uri="{BB962C8B-B14F-4D97-AF65-F5344CB8AC3E}">
        <p14:creationId xmlns:p14="http://schemas.microsoft.com/office/powerpoint/2010/main" val="1975478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bg-BG" b="1" dirty="0" smtClean="0"/>
              <a:t>6.</a:t>
            </a:r>
            <a:r>
              <a:rPr lang="bg-BG" dirty="0" smtClean="0"/>
              <a:t> </a:t>
            </a:r>
            <a:r>
              <a:rPr lang="ru-RU" b="1" dirty="0"/>
              <a:t>Разходи за външни услуги свързани с изпълнението на проекта, включително при строително-монтажни работи или в случаите на разработване на ДНА </a:t>
            </a:r>
            <a:r>
              <a:rPr lang="ru-RU" dirty="0"/>
              <a:t>	</a:t>
            </a:r>
          </a:p>
          <a:p>
            <a:endParaRPr lang="ru-RU" b="1" dirty="0" smtClean="0"/>
          </a:p>
          <a:p>
            <a:r>
              <a:rPr lang="ru-RU" b="1" dirty="0" smtClean="0"/>
              <a:t>I</a:t>
            </a:r>
            <a:r>
              <a:rPr lang="ru-RU" b="1" dirty="0"/>
              <a:t>. В случай, че услугите се извършват от юридически лица</a:t>
            </a:r>
            <a:r>
              <a:rPr lang="ru-RU" dirty="0"/>
              <a:t>: </a:t>
            </a:r>
          </a:p>
          <a:p>
            <a:r>
              <a:rPr lang="bg-BG" dirty="0"/>
              <a:t>- Договор с изпълнител; </a:t>
            </a:r>
          </a:p>
          <a:p>
            <a:r>
              <a:rPr lang="bg-BG" dirty="0"/>
              <a:t>- Първичен разходооправдателен документ (фактура); </a:t>
            </a:r>
          </a:p>
          <a:p>
            <a:r>
              <a:rPr lang="ru-RU" dirty="0"/>
              <a:t>- Платежно нареждане, заверено от банката/банково извлечение или фискален бон/вносна бележка, доказващи плащането</a:t>
            </a:r>
            <a:r>
              <a:rPr lang="ru-RU" dirty="0" smtClean="0"/>
              <a:t>.</a:t>
            </a:r>
            <a:r>
              <a:rPr lang="en-US" dirty="0"/>
              <a:t>	</a:t>
            </a:r>
          </a:p>
          <a:p>
            <a:endParaRPr lang="en-US" dirty="0"/>
          </a:p>
        </p:txBody>
      </p:sp>
    </p:spTree>
    <p:extLst>
      <p:ext uri="{BB962C8B-B14F-4D97-AF65-F5344CB8AC3E}">
        <p14:creationId xmlns:p14="http://schemas.microsoft.com/office/powerpoint/2010/main" val="6271583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b="1" dirty="0"/>
              <a:t>II. В случай, че услугите се извършват от физически лица</a:t>
            </a:r>
            <a:r>
              <a:rPr lang="ru-RU" dirty="0"/>
              <a:t>: </a:t>
            </a:r>
          </a:p>
          <a:p>
            <a:r>
              <a:rPr lang="ru-RU" dirty="0"/>
              <a:t>- Договор с изпълнител – физическо лице; </a:t>
            </a:r>
          </a:p>
          <a:p>
            <a:r>
              <a:rPr lang="bg-BG" dirty="0" smtClean="0"/>
              <a:t>- </a:t>
            </a:r>
            <a:r>
              <a:rPr lang="bg-BG" dirty="0"/>
              <a:t>Сметка за изплатени суми; </a:t>
            </a:r>
          </a:p>
          <a:p>
            <a:r>
              <a:rPr lang="ru-RU" dirty="0"/>
              <a:t>- Разходни касови ордери за изплатените суми (ако са платени в брой) или платежни нареждания, придружени от банкови извлечения за преведените възнаграждения; </a:t>
            </a:r>
          </a:p>
          <a:p>
            <a:r>
              <a:rPr lang="ru-RU" dirty="0"/>
              <a:t>- Платежни нареждания, заверени от банката/банкови извлечения за трансфер на изплатени данъци и осигуровки. </a:t>
            </a:r>
            <a:endParaRPr lang="en-US" dirty="0"/>
          </a:p>
          <a:p>
            <a:endParaRPr lang="en-US" dirty="0"/>
          </a:p>
        </p:txBody>
      </p:sp>
    </p:spTree>
    <p:extLst>
      <p:ext uri="{BB962C8B-B14F-4D97-AF65-F5344CB8AC3E}">
        <p14:creationId xmlns:p14="http://schemas.microsoft.com/office/powerpoint/2010/main" val="31286193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bg-BG" b="1" dirty="0" smtClean="0"/>
              <a:t>7.</a:t>
            </a:r>
            <a:r>
              <a:rPr lang="bg-BG" dirty="0" smtClean="0"/>
              <a:t> </a:t>
            </a:r>
            <a:r>
              <a:rPr lang="ru-RU" b="1" dirty="0"/>
              <a:t>Разходи за материали и консумативи </a:t>
            </a:r>
            <a:r>
              <a:rPr lang="ru-RU" dirty="0"/>
              <a:t>	</a:t>
            </a:r>
          </a:p>
          <a:p>
            <a:endParaRPr lang="en-US" dirty="0"/>
          </a:p>
          <a:p>
            <a:r>
              <a:rPr lang="ru-RU" dirty="0"/>
              <a:t>- Договори с доставчици (ако е приложимо); </a:t>
            </a:r>
          </a:p>
          <a:p>
            <a:r>
              <a:rPr lang="bg-BG" dirty="0"/>
              <a:t>- Първичен разходооправдателен документ (фактура); </a:t>
            </a:r>
          </a:p>
          <a:p>
            <a:r>
              <a:rPr lang="ru-RU" dirty="0"/>
              <a:t>- Платежно нареждане, заверено от банката/банково извлечение или фискален бон/вносна бележка или разходен касов ордер, доказващи плащането. </a:t>
            </a:r>
          </a:p>
          <a:p>
            <a:r>
              <a:rPr lang="ru-RU" dirty="0"/>
              <a:t>- Приемо-предавателен протокол или складови разписки. </a:t>
            </a:r>
          </a:p>
          <a:p>
            <a:r>
              <a:rPr lang="ru-RU" dirty="0"/>
              <a:t>- Когато е закупено работно облекло –поименен списък на получилите работното облекло. </a:t>
            </a:r>
          </a:p>
        </p:txBody>
      </p:sp>
    </p:spTree>
    <p:extLst>
      <p:ext uri="{BB962C8B-B14F-4D97-AF65-F5344CB8AC3E}">
        <p14:creationId xmlns:p14="http://schemas.microsoft.com/office/powerpoint/2010/main" val="370471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490" y="1350110"/>
            <a:ext cx="7779111" cy="3660040"/>
          </a:xfrm>
        </p:spPr>
        <p:txBody>
          <a:bodyPr>
            <a:noAutofit/>
          </a:bodyPr>
          <a:lstStyle/>
          <a:p>
            <a:r>
              <a:rPr lang="ru-RU" sz="2000" dirty="0" smtClean="0"/>
              <a:t>Лице</a:t>
            </a:r>
            <a:r>
              <a:rPr lang="ru-RU" sz="2000" dirty="0"/>
              <a:t>, което получава възнаграждение като член на екипа за организация и управление на проекта, не може в рамките на проекта да получава и възнаграждение за участие в изпълнението на преките дейности! 	</a:t>
            </a:r>
          </a:p>
          <a:p>
            <a:endParaRPr lang="en-US" sz="800" dirty="0"/>
          </a:p>
          <a:p>
            <a:r>
              <a:rPr lang="ru-RU" sz="2000" dirty="0"/>
              <a:t>При изпълнението на проекта Бенефициентът се задължава да предприеме всички необходими мерки за избягване на конфликт на интереси, както и да уведоми незабавно УО относно обстоятелство, което предизвиква или може да предизвика подобен конфликт. </a:t>
            </a:r>
            <a:endParaRPr lang="en-US" sz="2000" dirty="0"/>
          </a:p>
        </p:txBody>
      </p:sp>
    </p:spTree>
    <p:extLst>
      <p:ext uri="{BB962C8B-B14F-4D97-AF65-F5344CB8AC3E}">
        <p14:creationId xmlns:p14="http://schemas.microsoft.com/office/powerpoint/2010/main" val="32026442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bg-BG" b="1" dirty="0" smtClean="0"/>
              <a:t>8. </a:t>
            </a:r>
            <a:r>
              <a:rPr lang="ru-RU" b="1" dirty="0"/>
              <a:t>Разходи за провеждане и участие в конференции, семинари, обучения </a:t>
            </a:r>
            <a:r>
              <a:rPr lang="ru-RU" dirty="0"/>
              <a:t>	</a:t>
            </a:r>
          </a:p>
          <a:p>
            <a:r>
              <a:rPr lang="ru-RU" dirty="0" smtClean="0"/>
              <a:t>- </a:t>
            </a:r>
            <a:r>
              <a:rPr lang="ru-RU" dirty="0"/>
              <a:t>Договори с доставчици (ако е приложимо); </a:t>
            </a:r>
          </a:p>
          <a:p>
            <a:r>
              <a:rPr lang="bg-BG" dirty="0"/>
              <a:t>- Първичен разходооправдателен документ (фактура); </a:t>
            </a:r>
          </a:p>
          <a:p>
            <a:r>
              <a:rPr lang="ru-RU" dirty="0"/>
              <a:t>- Платежно нареждане, заверено от банката/банково извлечение или фискален бон/вносна бележка или разходен касов ордер, доказващи плащането; </a:t>
            </a:r>
          </a:p>
          <a:p>
            <a:r>
              <a:rPr lang="bg-BG" dirty="0"/>
              <a:t>- Утвърдени план сметки; </a:t>
            </a:r>
          </a:p>
          <a:p>
            <a:r>
              <a:rPr lang="bg-BG" dirty="0"/>
              <a:t>- Присъствени списъци на участниците. </a:t>
            </a:r>
            <a:endParaRPr lang="en-US" dirty="0"/>
          </a:p>
          <a:p>
            <a:endParaRPr lang="en-US" dirty="0"/>
          </a:p>
        </p:txBody>
      </p:sp>
    </p:spTree>
    <p:extLst>
      <p:ext uri="{BB962C8B-B14F-4D97-AF65-F5344CB8AC3E}">
        <p14:creationId xmlns:p14="http://schemas.microsoft.com/office/powerpoint/2010/main" val="12815440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b="1" dirty="0" smtClean="0"/>
              <a:t>9. Разходи </a:t>
            </a:r>
            <a:r>
              <a:rPr lang="bg-BG" b="1" dirty="0"/>
              <a:t>за застраховки </a:t>
            </a:r>
            <a:r>
              <a:rPr lang="bg-BG" dirty="0"/>
              <a:t>	</a:t>
            </a:r>
          </a:p>
          <a:p>
            <a:endParaRPr lang="en-US" dirty="0"/>
          </a:p>
          <a:p>
            <a:r>
              <a:rPr lang="bg-BG" dirty="0"/>
              <a:t>- Застрахователна полица; </a:t>
            </a:r>
          </a:p>
          <a:p>
            <a:r>
              <a:rPr lang="bg-BG" dirty="0"/>
              <a:t>- Квитанция за платената сума; </a:t>
            </a:r>
          </a:p>
          <a:p>
            <a:r>
              <a:rPr lang="ru-RU" dirty="0"/>
              <a:t>- Разходен касов ордер (РКО) или банково бордеро; </a:t>
            </a:r>
          </a:p>
          <a:p>
            <a:r>
              <a:rPr lang="bg-BG" dirty="0"/>
              <a:t>- Списък на застрахованите лица. </a:t>
            </a:r>
          </a:p>
        </p:txBody>
      </p:sp>
    </p:spTree>
    <p:extLst>
      <p:ext uri="{BB962C8B-B14F-4D97-AF65-F5344CB8AC3E}">
        <p14:creationId xmlns:p14="http://schemas.microsoft.com/office/powerpoint/2010/main" val="37037532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bg-BG" b="1" dirty="0" smtClean="0"/>
              <a:t>10. </a:t>
            </a:r>
            <a:r>
              <a:rPr lang="ru-RU" b="1" dirty="0"/>
              <a:t>Разходи за придобиване на дълготрайни материални активи (ДМА) </a:t>
            </a:r>
            <a:r>
              <a:rPr lang="ru-RU" dirty="0"/>
              <a:t>	</a:t>
            </a:r>
          </a:p>
          <a:p>
            <a:r>
              <a:rPr lang="ru-RU" dirty="0" smtClean="0"/>
              <a:t>- </a:t>
            </a:r>
            <a:r>
              <a:rPr lang="ru-RU" dirty="0"/>
              <a:t>Договори с доставчици (ако е приложимо); </a:t>
            </a:r>
          </a:p>
          <a:p>
            <a:r>
              <a:rPr lang="bg-BG" dirty="0"/>
              <a:t>- Първичен разходооправдателен документ (фактура); </a:t>
            </a:r>
          </a:p>
          <a:p>
            <a:r>
              <a:rPr lang="ru-RU" dirty="0"/>
              <a:t>- Платежно нареждане, заверено от банката/банково извлечение или фискален бон/вносна бележка, доказващи плащането; </a:t>
            </a:r>
          </a:p>
          <a:p>
            <a:r>
              <a:rPr lang="bg-BG" dirty="0"/>
              <a:t>- Гаранционна карта; </a:t>
            </a:r>
          </a:p>
          <a:p>
            <a:r>
              <a:rPr lang="en-US" dirty="0"/>
              <a:t>	</a:t>
            </a:r>
          </a:p>
          <a:p>
            <a:endParaRPr lang="en-US" dirty="0"/>
          </a:p>
        </p:txBody>
      </p:sp>
    </p:spTree>
    <p:extLst>
      <p:ext uri="{BB962C8B-B14F-4D97-AF65-F5344CB8AC3E}">
        <p14:creationId xmlns:p14="http://schemas.microsoft.com/office/powerpoint/2010/main" val="135680252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b="1" dirty="0" smtClean="0"/>
              <a:t>11. </a:t>
            </a:r>
            <a:r>
              <a:rPr lang="ru-RU" b="1" dirty="0"/>
              <a:t>Разходи за придобиване на дълготрайни нематериални активи (ДНА) </a:t>
            </a:r>
            <a:r>
              <a:rPr lang="ru-RU" dirty="0"/>
              <a:t>	</a:t>
            </a:r>
          </a:p>
          <a:p>
            <a:endParaRPr lang="en-US" dirty="0"/>
          </a:p>
          <a:p>
            <a:r>
              <a:rPr lang="ru-RU" dirty="0"/>
              <a:t>- Приемо-предавателен протокол или складови разписки; </a:t>
            </a:r>
          </a:p>
          <a:p>
            <a:r>
              <a:rPr lang="ru-RU" dirty="0"/>
              <a:t>- Документи, свързани със защитата и поддържането на интелектуална собственост. </a:t>
            </a:r>
          </a:p>
        </p:txBody>
      </p:sp>
    </p:spTree>
    <p:extLst>
      <p:ext uri="{BB962C8B-B14F-4D97-AF65-F5344CB8AC3E}">
        <p14:creationId xmlns:p14="http://schemas.microsoft.com/office/powerpoint/2010/main" val="15785357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b="1" dirty="0" smtClean="0"/>
              <a:t>12. </a:t>
            </a:r>
            <a:r>
              <a:rPr lang="ru-RU" b="1" dirty="0"/>
              <a:t>Разходи за информация и комуникация </a:t>
            </a:r>
            <a:r>
              <a:rPr lang="ru-RU" dirty="0"/>
              <a:t>	</a:t>
            </a:r>
          </a:p>
          <a:p>
            <a:r>
              <a:rPr lang="bg-BG" dirty="0" smtClean="0"/>
              <a:t>- </a:t>
            </a:r>
            <a:r>
              <a:rPr lang="bg-BG" dirty="0"/>
              <a:t>Сключени договори; </a:t>
            </a:r>
          </a:p>
          <a:p>
            <a:r>
              <a:rPr lang="ru-RU" dirty="0"/>
              <a:t>- Фактура с фискален бон при плащане в брой, РКО или платежно нареждане и извлечение от банката за извършеното плащане по договора; </a:t>
            </a:r>
          </a:p>
          <a:p>
            <a:r>
              <a:rPr lang="ru-RU" dirty="0"/>
              <a:t>- Приемателно-предавателен протокол (ако е приложимо). </a:t>
            </a:r>
          </a:p>
        </p:txBody>
      </p:sp>
    </p:spTree>
    <p:extLst>
      <p:ext uri="{BB962C8B-B14F-4D97-AF65-F5344CB8AC3E}">
        <p14:creationId xmlns:p14="http://schemas.microsoft.com/office/powerpoint/2010/main" val="35775044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bg-BG" b="1" dirty="0" smtClean="0"/>
              <a:t>13. </a:t>
            </a:r>
            <a:r>
              <a:rPr lang="ru-RU" b="1" dirty="0"/>
              <a:t>Разходи за строително-монтажни работи (СМР) </a:t>
            </a:r>
            <a:r>
              <a:rPr lang="ru-RU" dirty="0"/>
              <a:t>	</a:t>
            </a:r>
          </a:p>
          <a:p>
            <a:r>
              <a:rPr lang="bg-BG" dirty="0" smtClean="0"/>
              <a:t>- </a:t>
            </a:r>
            <a:r>
              <a:rPr lang="bg-BG" dirty="0"/>
              <a:t>Първичен разходооправдателен документ (фактура); </a:t>
            </a:r>
          </a:p>
          <a:p>
            <a:r>
              <a:rPr lang="ru-RU" dirty="0"/>
              <a:t>- Платежно нареждане, заверено от банката/банково извлечение или фискален бон/вносна бележка, доказващи плащането; </a:t>
            </a:r>
          </a:p>
          <a:p>
            <a:r>
              <a:rPr lang="bg-BG" dirty="0"/>
              <a:t>- КСС; </a:t>
            </a:r>
          </a:p>
          <a:p>
            <a:r>
              <a:rPr lang="bg-BG" dirty="0"/>
              <a:t>- Приемо-предавателен протокол. </a:t>
            </a:r>
          </a:p>
          <a:p>
            <a:endParaRPr lang="en-US" dirty="0"/>
          </a:p>
        </p:txBody>
      </p:sp>
    </p:spTree>
    <p:extLst>
      <p:ext uri="{BB962C8B-B14F-4D97-AF65-F5344CB8AC3E}">
        <p14:creationId xmlns:p14="http://schemas.microsoft.com/office/powerpoint/2010/main" val="4081893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bg-BG" b="1" dirty="0" smtClean="0"/>
              <a:t>14. </a:t>
            </a:r>
            <a:r>
              <a:rPr lang="ru-RU" b="1" dirty="0"/>
              <a:t>Режийни разходи (ток, телефон, отопление, вода) и разходи за наем. </a:t>
            </a:r>
            <a:r>
              <a:rPr lang="ru-RU" dirty="0"/>
              <a:t>	</a:t>
            </a:r>
          </a:p>
          <a:p>
            <a:r>
              <a:rPr lang="ru-RU" dirty="0" smtClean="0"/>
              <a:t>- </a:t>
            </a:r>
            <a:r>
              <a:rPr lang="ru-RU" dirty="0"/>
              <a:t>Договор за наем за недвижим имот между бенефициент и наемодател-юридическо лице; </a:t>
            </a:r>
          </a:p>
          <a:p>
            <a:r>
              <a:rPr lang="ru-RU" dirty="0"/>
              <a:t>- Фактура с фискален бон при плащане в брой или платежно нареждане и извлечение от банката за извършеното плащане по договора за наем; </a:t>
            </a:r>
          </a:p>
          <a:p>
            <a:r>
              <a:rPr lang="ru-RU" dirty="0"/>
              <a:t>- Фактура за режийни, издадена от наемодателя на наемателя, в която изрично се посочва за какъв вид разход се отнася – ел. енергия за м. Х в размер на ……….лв. или топлофикация за м. Х в размер на ….лв. и т.н.; </a:t>
            </a:r>
          </a:p>
          <a:p>
            <a:r>
              <a:rPr lang="ru-RU" dirty="0"/>
              <a:t>- Фактури за режийни разходи, издадени от съответните дружества на титуляра на сметката – наемодателя. </a:t>
            </a:r>
            <a:endParaRPr lang="en-US" dirty="0"/>
          </a:p>
        </p:txBody>
      </p:sp>
    </p:spTree>
    <p:extLst>
      <p:ext uri="{BB962C8B-B14F-4D97-AF65-F5344CB8AC3E}">
        <p14:creationId xmlns:p14="http://schemas.microsoft.com/office/powerpoint/2010/main" val="30451969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bg-BG" b="1" dirty="0" smtClean="0"/>
              <a:t>15. </a:t>
            </a:r>
            <a:r>
              <a:rPr lang="ru-RU" b="1" dirty="0"/>
              <a:t>Стандартна таблица за единица продукт </a:t>
            </a:r>
            <a:endParaRPr lang="ru-RU" dirty="0"/>
          </a:p>
          <a:p>
            <a:r>
              <a:rPr lang="ru-RU" b="1" dirty="0"/>
              <a:t>Еднократни суми или проект на бюджет </a:t>
            </a:r>
            <a:r>
              <a:rPr lang="ru-RU" dirty="0"/>
              <a:t>	</a:t>
            </a:r>
          </a:p>
          <a:p>
            <a:endParaRPr lang="en-US" dirty="0"/>
          </a:p>
          <a:p>
            <a:r>
              <a:rPr lang="ru-RU" dirty="0"/>
              <a:t>- Декларация по образец на УО за конкретната процедура, в която се посочват постигнатите резултати (етапи), за които се прилагат опростени варианти на разходите; </a:t>
            </a:r>
          </a:p>
          <a:p>
            <a:r>
              <a:rPr lang="ru-RU" dirty="0"/>
              <a:t>- Извлечение от счетоводната система на бенефициента, което доказва, че се поддържа отделна аналитичност и исканата сума е изплатена (или начислена и предстои плащане) и осчетоводена като разход по проекта. </a:t>
            </a:r>
          </a:p>
        </p:txBody>
      </p:sp>
    </p:spTree>
    <p:extLst>
      <p:ext uri="{BB962C8B-B14F-4D97-AF65-F5344CB8AC3E}">
        <p14:creationId xmlns:p14="http://schemas.microsoft.com/office/powerpoint/2010/main" val="30542642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bg-BG" b="1" dirty="0" smtClean="0"/>
              <a:t>16. Финансиране </a:t>
            </a:r>
            <a:r>
              <a:rPr lang="bg-BG" b="1" dirty="0"/>
              <a:t>с единна ставка </a:t>
            </a:r>
            <a:r>
              <a:rPr lang="bg-BG" dirty="0"/>
              <a:t>	</a:t>
            </a:r>
          </a:p>
          <a:p>
            <a:endParaRPr lang="en-US" dirty="0"/>
          </a:p>
          <a:p>
            <a:r>
              <a:rPr lang="ru-RU" dirty="0"/>
              <a:t>- Декларация по образец на УО за конкретната процедура, в която се посочват общата сума и </a:t>
            </a:r>
            <a:r>
              <a:rPr lang="ru-RU" dirty="0" smtClean="0"/>
              <a:t>конкретните </a:t>
            </a:r>
            <a:r>
              <a:rPr lang="ru-RU" dirty="0"/>
              <a:t>дейности, за които са извършени разходите, които се отчитат чрез единна ставка; </a:t>
            </a:r>
          </a:p>
          <a:p>
            <a:r>
              <a:rPr lang="ru-RU" dirty="0"/>
              <a:t>- Извлечение от счетоводната система на бенефициента, което доказва, че се поддържа отделна аналитичност и исканата сума е изплатена и осчетоводена като разход по проекта. </a:t>
            </a:r>
          </a:p>
        </p:txBody>
      </p:sp>
    </p:spTree>
    <p:extLst>
      <p:ext uri="{BB962C8B-B14F-4D97-AF65-F5344CB8AC3E}">
        <p14:creationId xmlns:p14="http://schemas.microsoft.com/office/powerpoint/2010/main" val="32255477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dirty="0"/>
              <a:t>Разходите за невъзстановим ДДС във връзка с изпълнението на проекта са допустими, ако са включени към съответните типове разходи в секция 5 „Бюджет“ от Формуляра за кандидатстване. </a:t>
            </a:r>
            <a:endParaRPr lang="ru-RU" dirty="0" smtClean="0"/>
          </a:p>
          <a:p>
            <a:r>
              <a:rPr lang="ru-RU" dirty="0" smtClean="0"/>
              <a:t>Правилата </a:t>
            </a:r>
            <a:r>
              <a:rPr lang="ru-RU" dirty="0"/>
              <a:t>за третиране на Данък върху добавената стойност са разписани в Указания на министъра на финансите ДНФ № 3/23.12.2016 г. за третиране на данък върху добавената стойност като допустим разход при изпълнение на проекти по оперативните програми, съфинансирани от Европейския фонд за регионално развитие (ЕФРР), Европейския социален фонд (ЕСФ), Кохезионния фонд (КФ) и Европейския фонд за морско дело и рибарство (ЕФМДР) на Европейския съюз, за програмен период 2014-2020 г. </a:t>
            </a:r>
            <a:endParaRPr lang="en-US" dirty="0"/>
          </a:p>
        </p:txBody>
      </p:sp>
    </p:spTree>
    <p:extLst>
      <p:ext uri="{BB962C8B-B14F-4D97-AF65-F5344CB8AC3E}">
        <p14:creationId xmlns:p14="http://schemas.microsoft.com/office/powerpoint/2010/main" val="340700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490" y="1350110"/>
            <a:ext cx="7779111" cy="3664920"/>
          </a:xfrm>
        </p:spPr>
        <p:txBody>
          <a:bodyPr>
            <a:normAutofit fontScale="92500"/>
          </a:bodyPr>
          <a:lstStyle/>
          <a:p>
            <a:r>
              <a:rPr lang="ru-RU" dirty="0" smtClean="0"/>
              <a:t>Всички </a:t>
            </a:r>
            <a:r>
              <a:rPr lang="ru-RU" dirty="0"/>
              <a:t>лица, участващи в екипа за управление на проекта, попълват Декларация за липса на конфликт на интереси по смисъла на чл. 61, параграф 3 от Регламент № </a:t>
            </a:r>
            <a:r>
              <a:rPr lang="ru-RU" dirty="0" smtClean="0"/>
              <a:t>2018/1046 в </a:t>
            </a:r>
            <a:r>
              <a:rPr lang="ru-RU" dirty="0"/>
              <a:t>началото – при възлагане на функции по управление, и при всяка промяна на декларираните обстоятелства в хода на изпълнението. </a:t>
            </a:r>
            <a:r>
              <a:rPr lang="ru-RU" dirty="0" smtClean="0"/>
              <a:t> </a:t>
            </a:r>
          </a:p>
          <a:p>
            <a:endParaRPr lang="ru-RU" dirty="0" smtClean="0"/>
          </a:p>
          <a:p>
            <a:r>
              <a:rPr lang="ru-RU" dirty="0" smtClean="0"/>
              <a:t>При </a:t>
            </a:r>
            <a:r>
              <a:rPr lang="ru-RU" dirty="0"/>
              <a:t>възлагане на обществени поръчки Декларация за липса на конфликт на интереси се попълва от възложителя или упълномощените от него лица по смисъла на чл. 7 от ЗОП. </a:t>
            </a:r>
            <a:endParaRPr lang="en-US" dirty="0"/>
          </a:p>
        </p:txBody>
      </p:sp>
    </p:spTree>
    <p:extLst>
      <p:ext uri="{BB962C8B-B14F-4D97-AF65-F5344CB8AC3E}">
        <p14:creationId xmlns:p14="http://schemas.microsoft.com/office/powerpoint/2010/main" val="40005577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490" y="1350110"/>
            <a:ext cx="7779111" cy="3660040"/>
          </a:xfrm>
        </p:spPr>
        <p:txBody>
          <a:bodyPr>
            <a:normAutofit/>
          </a:bodyPr>
          <a:lstStyle/>
          <a:p>
            <a:pPr algn="ctr"/>
            <a:r>
              <a:rPr lang="bg-BG" sz="1600" b="1" dirty="0" smtClean="0"/>
              <a:t>Авансово плащане</a:t>
            </a:r>
          </a:p>
          <a:p>
            <a:pPr algn="just"/>
            <a:r>
              <a:rPr lang="bg-BG" sz="1600" dirty="0" smtClean="0"/>
              <a:t>Максимум 20% от договорената сума</a:t>
            </a:r>
            <a:endParaRPr lang="en-US" sz="1600" dirty="0"/>
          </a:p>
          <a:p>
            <a:r>
              <a:rPr lang="bg-BG" sz="1600" dirty="0"/>
              <a:t>Изплаща се в двуседмичен срок </a:t>
            </a:r>
            <a:r>
              <a:rPr lang="bg-BG" sz="1600" dirty="0" smtClean="0"/>
              <a:t>след </a:t>
            </a:r>
            <a:r>
              <a:rPr lang="bg-BG" sz="1600" dirty="0"/>
              <a:t>представяне на</a:t>
            </a:r>
            <a:r>
              <a:rPr lang="bg-BG" sz="1600" dirty="0" smtClean="0"/>
              <a:t>:</a:t>
            </a:r>
          </a:p>
          <a:p>
            <a:r>
              <a:rPr lang="bg-BG" sz="1600" dirty="0"/>
              <a:t>а) искане за плащане, подадено чрез ИСУН 2020</a:t>
            </a:r>
            <a:r>
              <a:rPr lang="bg-BG" sz="1600" dirty="0" smtClean="0"/>
              <a:t>;</a:t>
            </a:r>
          </a:p>
          <a:p>
            <a:r>
              <a:rPr lang="bg-BG" sz="1600" dirty="0" smtClean="0"/>
              <a:t>б</a:t>
            </a:r>
            <a:r>
              <a:rPr lang="bg-BG" sz="1600" dirty="0"/>
              <a:t>) </a:t>
            </a:r>
            <a:r>
              <a:rPr lang="bg-BG" sz="1600" dirty="0" smtClean="0"/>
              <a:t>фомуляр </a:t>
            </a:r>
            <a:r>
              <a:rPr lang="bg-BG" sz="1600" dirty="0"/>
              <a:t>за финансова </a:t>
            </a:r>
            <a:r>
              <a:rPr lang="bg-BG" sz="1600" dirty="0" smtClean="0"/>
              <a:t>идентификация;</a:t>
            </a:r>
          </a:p>
          <a:p>
            <a:r>
              <a:rPr lang="bg-BG" sz="1600" dirty="0"/>
              <a:t>в) запис на </a:t>
            </a:r>
            <a:r>
              <a:rPr lang="bg-BG" sz="1600" dirty="0" smtClean="0"/>
              <a:t>заповед </a:t>
            </a:r>
            <a:r>
              <a:rPr lang="bg-BG" sz="1600" dirty="0"/>
              <a:t>за стойността на аванса </a:t>
            </a:r>
            <a:r>
              <a:rPr lang="bg-BG" sz="1600" dirty="0" smtClean="0"/>
              <a:t>или банкова гаранция</a:t>
            </a:r>
          </a:p>
          <a:p>
            <a:r>
              <a:rPr lang="bg-BG" sz="1600" dirty="0"/>
              <a:t>А</a:t>
            </a:r>
            <a:r>
              <a:rPr lang="bg-BG" sz="1600" dirty="0" smtClean="0"/>
              <a:t>ко бенефициентите са разпоредители с бюджет – не се изисква обезпечение, а ако не са – 100% обезпечение по аванса.</a:t>
            </a:r>
          </a:p>
          <a:p>
            <a:r>
              <a:rPr lang="bg-BG" sz="1600" dirty="0"/>
              <a:t>Срокът на валидност на обезпечението за авансово плащане не може да бъде по-кратък от 150 дни след края на проектните дейности. </a:t>
            </a:r>
          </a:p>
          <a:p>
            <a:endParaRPr lang="en-US" sz="1600" dirty="0"/>
          </a:p>
        </p:txBody>
      </p:sp>
    </p:spTree>
    <p:extLst>
      <p:ext uri="{BB962C8B-B14F-4D97-AF65-F5344CB8AC3E}">
        <p14:creationId xmlns:p14="http://schemas.microsoft.com/office/powerpoint/2010/main" val="35507901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2745"/>
          </a:xfrm>
        </p:spPr>
        <p:txBody>
          <a:bodyPr>
            <a:normAutofit lnSpcReduction="10000"/>
          </a:bodyPr>
          <a:lstStyle/>
          <a:p>
            <a:r>
              <a:rPr lang="bg-BG" sz="2000" dirty="0"/>
              <a:t>Искания за междинни/окончателно плащания се представят на Управляващия орган регулярно на интервали не по-дълги от шест месеца и се придружават с представяне на междинни и окончателни </a:t>
            </a:r>
            <a:r>
              <a:rPr lang="bg-BG" sz="2000" dirty="0" smtClean="0"/>
              <a:t>отчети.</a:t>
            </a:r>
          </a:p>
          <a:p>
            <a:r>
              <a:rPr lang="bg-BG" sz="2000" dirty="0"/>
              <a:t>Междинни и окончателни плащания се </a:t>
            </a:r>
            <a:r>
              <a:rPr lang="bg-BG" sz="2000" dirty="0" smtClean="0"/>
              <a:t>извършват </a:t>
            </a:r>
            <a:r>
              <a:rPr lang="bg-BG" sz="2000" dirty="0"/>
              <a:t>при наличие на физически и финансов напредък на </a:t>
            </a:r>
            <a:r>
              <a:rPr lang="bg-BG" sz="2000" dirty="0" smtClean="0"/>
              <a:t>проекта.</a:t>
            </a:r>
          </a:p>
          <a:p>
            <a:r>
              <a:rPr lang="bg-BG" sz="2000" dirty="0"/>
              <a:t>Възстановяват се само действително направени и платени допустими разходи</a:t>
            </a:r>
            <a:r>
              <a:rPr lang="bg-BG" sz="2000" dirty="0" smtClean="0"/>
              <a:t>.</a:t>
            </a:r>
          </a:p>
          <a:p>
            <a:r>
              <a:rPr lang="ru-RU" dirty="0"/>
              <a:t>Окончателният отчет се представя </a:t>
            </a:r>
            <a:r>
              <a:rPr lang="ru-RU" dirty="0" smtClean="0"/>
              <a:t>до </a:t>
            </a:r>
            <a:r>
              <a:rPr lang="ru-RU" dirty="0"/>
              <a:t>1 месец след приключване на дейностите по проекта</a:t>
            </a:r>
            <a:r>
              <a:rPr lang="ru-RU" dirty="0" smtClean="0"/>
              <a:t>.</a:t>
            </a:r>
            <a:endParaRPr lang="en-US" sz="2000" dirty="0"/>
          </a:p>
        </p:txBody>
      </p:sp>
    </p:spTree>
    <p:extLst>
      <p:ext uri="{BB962C8B-B14F-4D97-AF65-F5344CB8AC3E}">
        <p14:creationId xmlns:p14="http://schemas.microsoft.com/office/powerpoint/2010/main" val="14695727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2745"/>
          </a:xfrm>
        </p:spPr>
        <p:txBody>
          <a:bodyPr>
            <a:normAutofit fontScale="77500" lnSpcReduction="20000"/>
          </a:bodyPr>
          <a:lstStyle/>
          <a:p>
            <a:r>
              <a:rPr lang="ru-RU" dirty="0"/>
              <a:t>Необходимите документи, които се изискват, за да бъде извършено междинно/окончателно плащане, са следните: </a:t>
            </a:r>
          </a:p>
          <a:p>
            <a:r>
              <a:rPr lang="ru-RU" dirty="0"/>
              <a:t> Попълнено Искане за междинно/окончателно плащане в ИСУН 2020; </a:t>
            </a:r>
          </a:p>
          <a:p>
            <a:r>
              <a:rPr lang="ru-RU" dirty="0"/>
              <a:t> Декларация за допустимост на разходите на бенефициента, подписана от лицето, което е подписало договора за </a:t>
            </a:r>
            <a:r>
              <a:rPr lang="ru-RU" dirty="0" smtClean="0"/>
              <a:t>БФП – </a:t>
            </a:r>
            <a:r>
              <a:rPr lang="ru-RU" dirty="0"/>
              <a:t>сканираният оригинал се прикачва в ИСУН; </a:t>
            </a:r>
          </a:p>
          <a:p>
            <a:r>
              <a:rPr lang="ru-RU" dirty="0"/>
              <a:t> Финансова идентификационна форма, посочена в Искането за плащане, заверена от съответната банка и подписана от представляващия бенефициента по </a:t>
            </a:r>
            <a:r>
              <a:rPr lang="ru-RU" dirty="0" smtClean="0"/>
              <a:t>образец – </a:t>
            </a:r>
            <a:r>
              <a:rPr lang="ru-RU" dirty="0"/>
              <a:t>сканиран оригинал. В случай, че такъв документ е представен при предишно искане за плащане и не е настъпила промяна, това се отразява </a:t>
            </a:r>
            <a:r>
              <a:rPr lang="ru-RU" dirty="0" smtClean="0"/>
              <a:t>при попълването на Искането за плащане; </a:t>
            </a:r>
            <a:endParaRPr lang="en-US" dirty="0"/>
          </a:p>
          <a:p>
            <a:r>
              <a:rPr lang="ru-RU" dirty="0"/>
              <a:t> Въведен в ИСУН 2020 Междинен/окончателен технически отчет; </a:t>
            </a:r>
          </a:p>
          <a:p>
            <a:r>
              <a:rPr lang="ru-RU" dirty="0"/>
              <a:t> Въведени в ИСУН 2020 Микроданни участници (ЕСФ</a:t>
            </a:r>
            <a:r>
              <a:rPr lang="ru-RU" dirty="0" smtClean="0"/>
              <a:t>)</a:t>
            </a:r>
            <a:endParaRPr lang="en-US" dirty="0"/>
          </a:p>
        </p:txBody>
      </p:sp>
    </p:spTree>
    <p:extLst>
      <p:ext uri="{BB962C8B-B14F-4D97-AF65-F5344CB8AC3E}">
        <p14:creationId xmlns:p14="http://schemas.microsoft.com/office/powerpoint/2010/main" val="33931266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65196" y="1197405"/>
            <a:ext cx="7626406" cy="3817625"/>
          </a:xfrm>
        </p:spPr>
        <p:txBody>
          <a:bodyPr>
            <a:noAutofit/>
          </a:bodyPr>
          <a:lstStyle/>
          <a:p>
            <a:r>
              <a:rPr lang="ru-RU" sz="1500" dirty="0" smtClean="0"/>
              <a:t> </a:t>
            </a:r>
            <a:r>
              <a:rPr lang="ru-RU" sz="1500" dirty="0"/>
              <a:t>Опис на разходооправдателните документи към отчета – директно попълнен и генериран в ИСУН 2020 след прикачването на сканирани оригинали на всички разходооправдателни документи; </a:t>
            </a:r>
          </a:p>
          <a:p>
            <a:r>
              <a:rPr lang="ru-RU" sz="1500" dirty="0"/>
              <a:t> Сканирани оригинали на платежни документи (фискални бонове, платежни нареждания заверени от банка/банкови извлечения, разходни касови ордери и други), доказващи извършените плащания; </a:t>
            </a:r>
          </a:p>
          <a:p>
            <a:r>
              <a:rPr lang="ru-RU" sz="1500" dirty="0"/>
              <a:t> Декларация за липса/наличие на регистрация по ЗДДС. Регистрираните лица представят при първо междинно искане за плащане и сканиран оригинал на удостоверение за регистрация по </a:t>
            </a:r>
            <a:r>
              <a:rPr lang="ru-RU" sz="1500" dirty="0" smtClean="0"/>
              <a:t>ЗДДС; </a:t>
            </a:r>
            <a:endParaRPr lang="ru-RU" sz="1500" dirty="0"/>
          </a:p>
          <a:p>
            <a:r>
              <a:rPr lang="ru-RU" sz="1500" dirty="0"/>
              <a:t> Декларация за неупражняване правото на данъчен кредит по чл. 74 или чл. 76 от ЗДДС за налични активи и получени услуги, финансирани по ОП НОИР преди датата на регистрация по </a:t>
            </a:r>
            <a:r>
              <a:rPr lang="ru-RU" sz="1500" dirty="0" smtClean="0"/>
              <a:t>ЗДДС; </a:t>
            </a:r>
            <a:endParaRPr lang="ru-RU" sz="1500" dirty="0"/>
          </a:p>
          <a:p>
            <a:r>
              <a:rPr lang="ru-RU" sz="1500" dirty="0"/>
              <a:t> Опис на разходите за ДДС, включен в допустимите разходи по </a:t>
            </a:r>
            <a:r>
              <a:rPr lang="ru-RU" sz="1500" dirty="0" smtClean="0"/>
              <a:t>проекта;</a:t>
            </a:r>
            <a:endParaRPr lang="ru-RU" sz="1500" dirty="0"/>
          </a:p>
        </p:txBody>
      </p:sp>
    </p:spTree>
    <p:extLst>
      <p:ext uri="{BB962C8B-B14F-4D97-AF65-F5344CB8AC3E}">
        <p14:creationId xmlns:p14="http://schemas.microsoft.com/office/powerpoint/2010/main" val="35485999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dirty="0" smtClean="0"/>
              <a:t> </a:t>
            </a:r>
            <a:r>
              <a:rPr lang="ru-RU" dirty="0"/>
              <a:t>Сканиран оригинал на дневника за покупките, съгласно Указания на ДНФ № 3/23.12.2016 г. (в случай, че е приложимо); </a:t>
            </a:r>
          </a:p>
          <a:p>
            <a:r>
              <a:rPr lang="ru-RU" dirty="0"/>
              <a:t> Счетоводна политика, действаща към момента на извършване на разходите – при подаване на първия междинен отчет и след това – при промяна; </a:t>
            </a:r>
          </a:p>
          <a:p>
            <a:r>
              <a:rPr lang="ru-RU" dirty="0"/>
              <a:t> Утвърден индивидуален сметкоплан, с включени в него обособени счетоводни сметки, специално открити за проекта (ако е приложимо); </a:t>
            </a:r>
          </a:p>
          <a:p>
            <a:r>
              <a:rPr lang="ru-RU" dirty="0"/>
              <a:t> Удостоверение за начислените лихви по банковата сметка, открита за целите на проекта, по която е постъпило авансовото плащане (ако е приложимо) – само при окончателно плащане – сканиран оригинал; </a:t>
            </a:r>
          </a:p>
          <a:p>
            <a:r>
              <a:rPr lang="ru-RU" dirty="0"/>
              <a:t> Справка за закупени дълготрайни материални активи и дълготрайни нематериални активи – само при окончателно плащане </a:t>
            </a:r>
            <a:r>
              <a:rPr lang="ru-RU" dirty="0" smtClean="0"/>
              <a:t>– </a:t>
            </a:r>
            <a:r>
              <a:rPr lang="ru-RU" dirty="0"/>
              <a:t>сканиран оригинал; </a:t>
            </a:r>
          </a:p>
          <a:p>
            <a:r>
              <a:rPr lang="ru-RU" dirty="0"/>
              <a:t> Оборотна ведомост, главна книга, аналитична ведомост – сканирани оригинали. </a:t>
            </a:r>
          </a:p>
        </p:txBody>
      </p:sp>
    </p:spTree>
    <p:extLst>
      <p:ext uri="{BB962C8B-B14F-4D97-AF65-F5344CB8AC3E}">
        <p14:creationId xmlns:p14="http://schemas.microsoft.com/office/powerpoint/2010/main" val="274486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Общата сума на авансовото и междинните плащания не може да надвишава 80/95% от стойността на безвъзмездната финансова помощ. В случаите, когато авансът е покрит изцяло с допустими разходи съгласно чл. 131, параграф 2 от Регламент (ЕС) № 1303/2013, ограничението не се прилага. </a:t>
            </a:r>
            <a:endParaRPr lang="en-US" dirty="0"/>
          </a:p>
        </p:txBody>
      </p:sp>
    </p:spTree>
    <p:extLst>
      <p:ext uri="{BB962C8B-B14F-4D97-AF65-F5344CB8AC3E}">
        <p14:creationId xmlns:p14="http://schemas.microsoft.com/office/powerpoint/2010/main" val="39942880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1365250" y="2057251"/>
            <a:ext cx="7626350" cy="2245022"/>
          </a:xfrm>
          <a:prstGeom prst="rect">
            <a:avLst/>
          </a:prstGeom>
        </p:spPr>
      </p:pic>
    </p:spTree>
    <p:extLst>
      <p:ext uri="{BB962C8B-B14F-4D97-AF65-F5344CB8AC3E}">
        <p14:creationId xmlns:p14="http://schemas.microsoft.com/office/powerpoint/2010/main" val="65748601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dirty="0"/>
              <a:t>Бенефициентът трябва да води точна и редовна документация и счетоводни отчети, отразяващи изпълнението на проекта, използвайки подходяща електронна система за документация и двустранно счетоводство. Тези системи могат да са неразделна част от текущата счетоводна система на бенефициента или допълнение към тази система, така че да бъде осигурена отделна счетоводна аналитичност само за дейностите по проекта. Тази система следва да се прилага в съответствие със националното законодателство. Счетоводните отчети и разходите, свързани с проекта, трябва да подлежат на ясно идентифициране и проверка. </a:t>
            </a:r>
            <a:endParaRPr lang="en-US" dirty="0"/>
          </a:p>
        </p:txBody>
      </p:sp>
    </p:spTree>
    <p:extLst>
      <p:ext uri="{BB962C8B-B14F-4D97-AF65-F5344CB8AC3E}">
        <p14:creationId xmlns:p14="http://schemas.microsoft.com/office/powerpoint/2010/main" val="35284609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t>Всички документи относно разходите и одитите, необходими за адекватно проследяване на документите, се съхраняват в съответствие с изискванията на чл. 140 от Регламент (ЕО) № 1303/2013 за период от </a:t>
            </a:r>
            <a:r>
              <a:rPr lang="ru-RU" b="1" dirty="0"/>
              <a:t>три години</a:t>
            </a:r>
            <a:r>
              <a:rPr lang="ru-RU" dirty="0"/>
              <a:t>, считано от 31 декември на годината на предаването на Европейската комисия на годишните счетоводни отчети, в които са включени разходите по проекта в съответствие с чл. 140, пар. 1 Регламент (ЕС) № 1303/2013 г. </a:t>
            </a:r>
            <a:endParaRPr lang="en-US" dirty="0"/>
          </a:p>
        </p:txBody>
      </p:sp>
    </p:spTree>
    <p:extLst>
      <p:ext uri="{BB962C8B-B14F-4D97-AF65-F5344CB8AC3E}">
        <p14:creationId xmlns:p14="http://schemas.microsoft.com/office/powerpoint/2010/main" val="12128592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dirty="0"/>
              <a:t>Документацията по проекта най-общо се състои от три обособени части, отразяващи техническото изпълнение, финансовото изпълнение и възлагането на обществени поръчки/определяне на изпълнители. Подкрепящите документи се класират, както следва: </a:t>
            </a:r>
          </a:p>
          <a:p>
            <a:r>
              <a:rPr lang="ru-RU" b="1" dirty="0"/>
              <a:t>Техническо изпълнение </a:t>
            </a:r>
            <a:r>
              <a:rPr lang="ru-RU" dirty="0"/>
              <a:t>– хронологично по дейности съгласно описаното в проектното предложение; </a:t>
            </a:r>
          </a:p>
          <a:p>
            <a:r>
              <a:rPr lang="ru-RU" b="1" dirty="0"/>
              <a:t>Финансово изпълнение </a:t>
            </a:r>
            <a:r>
              <a:rPr lang="ru-RU" dirty="0"/>
              <a:t>– съгласно структурата на проектния бюджет, документите се подреждат по типове разходи и бюджетни редове; </a:t>
            </a:r>
          </a:p>
          <a:p>
            <a:r>
              <a:rPr lang="ru-RU" b="1" dirty="0"/>
              <a:t>Документация по ЗОП или глава четвърта от ЗУСЕСИФ </a:t>
            </a:r>
            <a:r>
              <a:rPr lang="ru-RU" dirty="0"/>
              <a:t>– за всяко проведено възлагане съгласно Плана за външни възлагания (ако е приложимо). </a:t>
            </a:r>
            <a:endParaRPr lang="en-US" dirty="0"/>
          </a:p>
        </p:txBody>
      </p:sp>
    </p:spTree>
    <p:extLst>
      <p:ext uri="{BB962C8B-B14F-4D97-AF65-F5344CB8AC3E}">
        <p14:creationId xmlns:p14="http://schemas.microsoft.com/office/powerpoint/2010/main" val="41959026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15915</TotalTime>
  <Words>6934</Words>
  <Application>Microsoft Office PowerPoint</Application>
  <PresentationFormat>Презентация на цял екран (16:9)</PresentationFormat>
  <Paragraphs>452</Paragraphs>
  <Slides>103</Slides>
  <Notes>2</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103</vt:i4>
      </vt:variant>
    </vt:vector>
  </HeadingPairs>
  <TitlesOfParts>
    <vt:vector size="104" baseType="lpstr">
      <vt:lpstr>Wisp</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278</cp:revision>
  <cp:lastPrinted>2020-06-10T10:28:21Z</cp:lastPrinted>
  <dcterms:created xsi:type="dcterms:W3CDTF">2013-08-21T19:17:07Z</dcterms:created>
  <dcterms:modified xsi:type="dcterms:W3CDTF">2020-06-23T06:26:23Z</dcterms:modified>
</cp:coreProperties>
</file>