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2" r:id="rId3"/>
    <p:sldId id="257" r:id="rId4"/>
    <p:sldId id="287" r:id="rId5"/>
    <p:sldId id="258" r:id="rId6"/>
    <p:sldId id="270" r:id="rId7"/>
    <p:sldId id="280" r:id="rId8"/>
    <p:sldId id="281" r:id="rId9"/>
    <p:sldId id="283" r:id="rId10"/>
    <p:sldId id="284" r:id="rId11"/>
    <p:sldId id="285" r:id="rId12"/>
    <p:sldId id="286" r:id="rId13"/>
    <p:sldId id="273" r:id="rId14"/>
    <p:sldId id="282" r:id="rId15"/>
    <p:sldId id="274" r:id="rId16"/>
    <p:sldId id="277" r:id="rId17"/>
    <p:sldId id="279" r:id="rId18"/>
    <p:sldId id="264" r:id="rId19"/>
    <p:sldId id="278" r:id="rId2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еозаглавена секция" id="{E76C8571-936E-4686-B7CB-31BC60667AAA}">
          <p14:sldIdLst>
            <p14:sldId id="256"/>
            <p14:sldId id="272"/>
            <p14:sldId id="257"/>
            <p14:sldId id="287"/>
            <p14:sldId id="258"/>
            <p14:sldId id="270"/>
            <p14:sldId id="280"/>
            <p14:sldId id="281"/>
            <p14:sldId id="283"/>
            <p14:sldId id="284"/>
            <p14:sldId id="285"/>
            <p14:sldId id="286"/>
            <p14:sldId id="273"/>
            <p14:sldId id="282"/>
            <p14:sldId id="274"/>
            <p14:sldId id="277"/>
            <p14:sldId id="279"/>
            <p14:sldId id="26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000099"/>
    <a:srgbClr val="000066"/>
    <a:srgbClr val="003399"/>
    <a:srgbClr val="333399"/>
    <a:srgbClr val="0033CC"/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115" d="100"/>
          <a:sy n="115" d="100"/>
        </p:scale>
        <p:origin x="22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4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5BC2A-B0EC-4935-9204-F5ABCBE64431}" type="datetimeFigureOut">
              <a:rPr lang="bg-BG" smtClean="0"/>
              <a:t>7.5.2026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A6A8-D0C9-4388-B7FC-DEAC6027435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69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9328-8F89-4DBC-BE57-91DB7A1A3BD6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677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BDA-8B3B-498E-8D91-F1EDF2A573BF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84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CF14-839F-4A6B-9F94-68C35646EFF0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72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9A1C-5AD7-4C56-9B06-95ED84024CC7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76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F2F-D401-410F-B835-F681B2B2C71E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46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65D9-DCCD-4F38-87F8-0E0318216316}" type="datetime1">
              <a:rPr lang="bg-BG" smtClean="0"/>
              <a:t>7.5.2026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19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990A-EDFE-436A-A2E2-EC4443AE9B09}" type="datetime1">
              <a:rPr lang="bg-BG" smtClean="0"/>
              <a:t>7.5.2026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624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87BD-935C-4ED2-8A28-9E57F44876EF}" type="datetime1">
              <a:rPr lang="bg-BG" smtClean="0"/>
              <a:t>7.5.2026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0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047C-868C-4B75-9403-EFD263E5CE41}" type="datetime1">
              <a:rPr lang="bg-BG" smtClean="0"/>
              <a:t>7.5.2026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15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BC19-8E83-4E4F-899D-0299A0C118DC}" type="datetime1">
              <a:rPr lang="bg-BG" smtClean="0"/>
              <a:t>7.5.2026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88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0709-8A2C-47B2-8821-88CE3618DC88}" type="datetime1">
              <a:rPr lang="bg-BG" smtClean="0"/>
              <a:t>7.5.2026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54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89F2-409A-4E47-8D29-C9928812844C}" type="datetime1">
              <a:rPr lang="bg-BG" smtClean="0"/>
              <a:t>7.5.2026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63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mailto:migsvilengrad@mail.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hyperlink" Target="http://www.eufunds.b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696200" cy="2362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Стратегически план за развитие на земеделието и селските райони</a:t>
            </a:r>
            <a:b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202</a:t>
            </a:r>
            <a:r>
              <a:rPr lang="en-US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3</a:t>
            </a: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-2027 г. 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7809807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0" y="5984342"/>
            <a:ext cx="91440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ru-RU" sz="900" i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Презентацията</a:t>
            </a:r>
            <a:r>
              <a:rPr lang="ru-RU" sz="900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е </a:t>
            </a:r>
            <a:r>
              <a:rPr lang="ru-RU" sz="900" i="1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изготвена</a:t>
            </a:r>
            <a:r>
              <a:rPr lang="ru-RU" sz="900" i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във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връзка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Административен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договор №РД50-101/28.01.2026 г.,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Споразумение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№ РД 50-31/20.01.2026 г. по проект „Стратегия за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водено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от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общностите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местно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развитие на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Местна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инициативна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група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"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Свиленград-Тополовград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"“ в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дейности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 интервенция: „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Изпълнение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операции,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включително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дейности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за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сътрудничество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тяхната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подготовка, избрани в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рамките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на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стратегията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за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местно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развитие “ за периода 2023-2027 г. </a:t>
            </a:r>
            <a:r>
              <a:rPr lang="ru-RU" sz="900" i="1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към</a:t>
            </a:r>
            <a:r>
              <a:rPr lang="ru-RU" sz="900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СПРЗСР. </a:t>
            </a:r>
            <a:endParaRPr lang="bg-BG" sz="900" i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81400"/>
            <a:ext cx="7696200" cy="240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600" dirty="0" err="1" smtClean="0">
                <a:solidFill>
                  <a:srgbClr val="002060"/>
                </a:solidFill>
              </a:rPr>
              <a:t>Дейностите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се </a:t>
            </a:r>
            <a:r>
              <a:rPr lang="ru-RU" sz="1600" dirty="0" err="1">
                <a:solidFill>
                  <a:srgbClr val="002060"/>
                </a:solidFill>
              </a:rPr>
              <a:t>приемат</a:t>
            </a:r>
            <a:r>
              <a:rPr lang="ru-RU" sz="1600" dirty="0">
                <a:solidFill>
                  <a:srgbClr val="002060"/>
                </a:solidFill>
              </a:rPr>
              <a:t> за </a:t>
            </a:r>
            <a:r>
              <a:rPr lang="ru-RU" sz="1600" dirty="0" err="1">
                <a:solidFill>
                  <a:srgbClr val="002060"/>
                </a:solidFill>
              </a:rPr>
              <a:t>насочени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към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„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селища“, </a:t>
            </a:r>
            <a:r>
              <a:rPr lang="ru-RU" sz="1600" dirty="0" err="1">
                <a:solidFill>
                  <a:srgbClr val="002060"/>
                </a:solidFill>
              </a:rPr>
              <a:t>когато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са</a:t>
            </a:r>
            <a:r>
              <a:rPr lang="ru-RU" sz="1600" dirty="0">
                <a:solidFill>
                  <a:srgbClr val="002060"/>
                </a:solidFill>
              </a:rPr>
              <a:t>: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подкрепа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иновативни</a:t>
            </a:r>
            <a:r>
              <a:rPr lang="ru-RU" sz="1600" dirty="0">
                <a:solidFill>
                  <a:srgbClr val="002060"/>
                </a:solidFill>
              </a:rPr>
              <a:t> решения за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устойчиви</a:t>
            </a:r>
            <a:r>
              <a:rPr lang="ru-RU" sz="1600" dirty="0">
                <a:solidFill>
                  <a:srgbClr val="002060"/>
                </a:solidFill>
              </a:rPr>
              <a:t> модели –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еко</a:t>
            </a:r>
            <a:r>
              <a:rPr lang="ru-RU" sz="1600" dirty="0">
                <a:solidFill>
                  <a:srgbClr val="002060"/>
                </a:solidFill>
              </a:rPr>
              <a:t> селища,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 селища, IT селища и др., </a:t>
            </a:r>
            <a:r>
              <a:rPr lang="ru-RU" sz="1600" dirty="0" err="1">
                <a:solidFill>
                  <a:srgbClr val="002060"/>
                </a:solidFill>
              </a:rPr>
              <a:t>ландшафтно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планиране</a:t>
            </a:r>
            <a:r>
              <a:rPr lang="ru-RU" sz="1600" dirty="0">
                <a:solidFill>
                  <a:srgbClr val="002060"/>
                </a:solidFill>
              </a:rPr>
              <a:t> и реконструкция на стари </a:t>
            </a:r>
            <a:r>
              <a:rPr lang="ru-RU" sz="1600" dirty="0" err="1">
                <a:solidFill>
                  <a:srgbClr val="002060"/>
                </a:solidFill>
              </a:rPr>
              <a:t>сгради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en-US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използването</a:t>
            </a:r>
            <a:r>
              <a:rPr lang="ru-RU" sz="1600" dirty="0">
                <a:solidFill>
                  <a:srgbClr val="002060"/>
                </a:solidFill>
              </a:rPr>
              <a:t> на стари </a:t>
            </a:r>
            <a:r>
              <a:rPr lang="ru-RU" sz="1600" dirty="0" err="1">
                <a:solidFill>
                  <a:srgbClr val="002060"/>
                </a:solidFill>
              </a:rPr>
              <a:t>сгради</a:t>
            </a:r>
            <a:r>
              <a:rPr lang="ru-RU" sz="1600" dirty="0">
                <a:solidFill>
                  <a:srgbClr val="002060"/>
                </a:solidFill>
              </a:rPr>
              <a:t> или </a:t>
            </a:r>
            <a:r>
              <a:rPr lang="ru-RU" sz="1600" dirty="0" err="1">
                <a:solidFill>
                  <a:srgbClr val="002060"/>
                </a:solidFill>
              </a:rPr>
              <a:t>налични</a:t>
            </a:r>
            <a:r>
              <a:rPr lang="ru-RU" sz="1600" dirty="0">
                <a:solidFill>
                  <a:srgbClr val="002060"/>
                </a:solidFill>
              </a:rPr>
              <a:t> парцели в </a:t>
            </a:r>
            <a:r>
              <a:rPr lang="ru-RU" sz="1600" dirty="0" err="1">
                <a:solidFill>
                  <a:srgbClr val="002060"/>
                </a:solidFill>
              </a:rPr>
              <a:t>полза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местната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общност</a:t>
            </a:r>
            <a:r>
              <a:rPr lang="ru-RU" sz="1600" dirty="0">
                <a:solidFill>
                  <a:srgbClr val="002060"/>
                </a:solidFill>
              </a:rPr>
              <a:t>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дигитализация</a:t>
            </a:r>
            <a:r>
              <a:rPr lang="ru-RU" sz="1600" dirty="0">
                <a:solidFill>
                  <a:srgbClr val="002060"/>
                </a:solidFill>
              </a:rPr>
              <a:t> и </a:t>
            </a:r>
            <a:r>
              <a:rPr lang="ru-RU" sz="1600" dirty="0" err="1">
                <a:solidFill>
                  <a:srgbClr val="002060"/>
                </a:solidFill>
              </a:rPr>
              <a:t>подобряване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телекомуникационната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свързаност</a:t>
            </a:r>
            <a:r>
              <a:rPr lang="ru-RU" sz="1600" dirty="0">
                <a:solidFill>
                  <a:srgbClr val="002060"/>
                </a:solidFill>
              </a:rPr>
              <a:t> с цел устойчиво развитие на </a:t>
            </a:r>
            <a:r>
              <a:rPr lang="ru-RU" sz="1600" dirty="0" err="1">
                <a:solidFill>
                  <a:srgbClr val="002060"/>
                </a:solidFill>
              </a:rPr>
              <a:t>съответния</a:t>
            </a:r>
            <a:r>
              <a:rPr lang="ru-RU" sz="1600" dirty="0">
                <a:solidFill>
                  <a:srgbClr val="002060"/>
                </a:solidFill>
              </a:rPr>
              <a:t> район;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подобряването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условията</a:t>
            </a:r>
            <a:r>
              <a:rPr lang="ru-RU" sz="1600" dirty="0">
                <a:solidFill>
                  <a:srgbClr val="002060"/>
                </a:solidFill>
              </a:rPr>
              <a:t> за живот, </a:t>
            </a:r>
            <a:r>
              <a:rPr lang="ru-RU" sz="1600" dirty="0" err="1">
                <a:solidFill>
                  <a:srgbClr val="002060"/>
                </a:solidFill>
              </a:rPr>
              <a:t>които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биха</a:t>
            </a:r>
            <a:r>
              <a:rPr lang="ru-RU" sz="1600" dirty="0">
                <a:solidFill>
                  <a:srgbClr val="002060"/>
                </a:solidFill>
              </a:rPr>
              <a:t> довели до </a:t>
            </a:r>
            <a:r>
              <a:rPr lang="ru-RU" sz="1600" dirty="0" err="1">
                <a:solidFill>
                  <a:srgbClr val="002060"/>
                </a:solidFill>
              </a:rPr>
              <a:t>задържане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населението</a:t>
            </a:r>
            <a:r>
              <a:rPr lang="ru-RU" sz="1600" dirty="0">
                <a:solidFill>
                  <a:srgbClr val="002060"/>
                </a:solidFill>
              </a:rPr>
              <a:t> и </a:t>
            </a:r>
            <a:r>
              <a:rPr lang="ru-RU" sz="1600" dirty="0" err="1">
                <a:solidFill>
                  <a:srgbClr val="002060"/>
                </a:solidFill>
              </a:rPr>
              <a:t>привличане</a:t>
            </a:r>
            <a:r>
              <a:rPr lang="ru-RU" sz="1600" dirty="0">
                <a:solidFill>
                  <a:srgbClr val="002060"/>
                </a:solidFill>
              </a:rPr>
              <a:t> на нови жители;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r>
              <a:rPr lang="ru-RU" sz="1600" dirty="0" err="1">
                <a:solidFill>
                  <a:srgbClr val="002060"/>
                </a:solidFill>
              </a:rPr>
              <a:t>изготвянето</a:t>
            </a:r>
            <a:r>
              <a:rPr lang="ru-RU" sz="1600" dirty="0">
                <a:solidFill>
                  <a:srgbClr val="002060"/>
                </a:solidFill>
              </a:rPr>
              <a:t> на стратегии за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селища; </a:t>
            </a:r>
            <a:r>
              <a:rPr lang="en-US" sz="1600" dirty="0">
                <a:solidFill>
                  <a:srgbClr val="002060"/>
                </a:solidFill>
              </a:rPr>
              <a:t/>
            </a:r>
            <a:br>
              <a:rPr lang="en-US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с развитие на бизнес модели, </a:t>
            </a:r>
            <a:r>
              <a:rPr lang="ru-RU" sz="1600" dirty="0" err="1">
                <a:solidFill>
                  <a:srgbClr val="002060"/>
                </a:solidFill>
              </a:rPr>
              <a:t>които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привличат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работници</a:t>
            </a:r>
            <a:r>
              <a:rPr lang="ru-RU" sz="1600" dirty="0">
                <a:solidFill>
                  <a:srgbClr val="002060"/>
                </a:solidFill>
              </a:rPr>
              <a:t> и жители (временно или постоянно </a:t>
            </a:r>
            <a:r>
              <a:rPr lang="ru-RU" sz="1600" dirty="0" err="1">
                <a:solidFill>
                  <a:srgbClr val="002060"/>
                </a:solidFill>
              </a:rPr>
              <a:t>пребиваващи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територията</a:t>
            </a:r>
            <a:r>
              <a:rPr lang="ru-RU" sz="1600" dirty="0">
                <a:solidFill>
                  <a:srgbClr val="002060"/>
                </a:solidFill>
              </a:rPr>
              <a:t>)</a:t>
            </a:r>
            <a:r>
              <a:rPr lang="en-US" sz="1600" dirty="0">
                <a:solidFill>
                  <a:srgbClr val="002060"/>
                </a:solidFill>
              </a:rPr>
              <a:t> -</a:t>
            </a:r>
            <a:r>
              <a:rPr lang="ru-RU" sz="1600" dirty="0" err="1">
                <a:solidFill>
                  <a:srgbClr val="002060"/>
                </a:solidFill>
              </a:rPr>
              <a:t>създаването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икономическа</a:t>
            </a:r>
            <a:r>
              <a:rPr lang="ru-RU" sz="1600" dirty="0">
                <a:solidFill>
                  <a:srgbClr val="002060"/>
                </a:solidFill>
              </a:rPr>
              <a:t> зона, IT академия, нови </a:t>
            </a:r>
            <a:r>
              <a:rPr lang="ru-RU" sz="1600" dirty="0" err="1">
                <a:solidFill>
                  <a:srgbClr val="002060"/>
                </a:solidFill>
              </a:rPr>
              <a:t>селскостопански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методи</a:t>
            </a:r>
            <a:r>
              <a:rPr lang="ru-RU" sz="1600" dirty="0">
                <a:solidFill>
                  <a:srgbClr val="002060"/>
                </a:solidFill>
              </a:rPr>
              <a:t> и технологии, устойчива </a:t>
            </a:r>
            <a:r>
              <a:rPr lang="ru-RU" sz="1600" dirty="0" err="1">
                <a:solidFill>
                  <a:srgbClr val="002060"/>
                </a:solidFill>
              </a:rPr>
              <a:t>селска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мобилност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споделени</a:t>
            </a:r>
            <a:r>
              <a:rPr lang="ru-RU" sz="1600" dirty="0">
                <a:solidFill>
                  <a:srgbClr val="002060"/>
                </a:solidFill>
              </a:rPr>
              <a:t> пространства.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683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Център</a:t>
            </a:r>
            <a:r>
              <a:rPr lang="ru-RU" sz="1600" dirty="0" smtClean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за онлайн услуги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територията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Val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Guiers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Савоя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-Франция </a:t>
            </a:r>
            <a:b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уебсайт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чрез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съставяне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платформа с информация за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предлагани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местни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услуги,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местна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борса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за работа,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местна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фондова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борса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информация за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продажба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и наем на жилища, за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събития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територията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мобилност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 и др.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Всеки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който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предлага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услуги,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продукти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или информация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попълва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онлайн формуляр. 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Уебсайта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се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превръща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в пространство за обмен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общността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територията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Сградата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бившата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пощенска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станция е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превърната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обществено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място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с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оборудвана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стая за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администрирането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на сайта,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със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заседателни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зали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, с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пощенски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офис и  пространства за </a:t>
            </a:r>
            <a:r>
              <a:rPr lang="ru-RU" sz="1600" dirty="0" err="1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съвместна</a:t>
            </a:r>
            <a:r>
              <a:rPr lang="ru-RU" sz="1600" dirty="0">
                <a:solidFill>
                  <a:srgbClr val="002060"/>
                </a:solidFill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работа. </a:t>
            </a:r>
            <a:endParaRPr lang="bg-BG" sz="1600" dirty="0">
              <a:solidFill>
                <a:srgbClr val="002060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063" y="1447800"/>
            <a:ext cx="5291871" cy="24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7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Почивка </a:t>
            </a:r>
            <a: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семейна ферма</a:t>
            </a:r>
            <a:br>
              <a:rPr lang="bg-BG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bg-BG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Години наред фермите в </a:t>
            </a:r>
            <a:r>
              <a:rPr lang="bg-BG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Бургенланд</a:t>
            </a:r>
            <a:r>
              <a:rPr lang="bg-BG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разчитат на наема като допълнителен източник на доходи, за да увеличат приходите си. Те предлагат настаняване във фермите си и запознават посетителите с живота и дейностите в една ферма. Туристите могат да се включат в прибирането на реколтата, да се грижат за животните, да приготвят зимнина и др. Обединявайки се в това предлагане, фермите намалят разходите за реклама чрез създаване на съвместни маркетингови дейности като каталог с оферти, участие в търговски панаири или засилено уеб присъствие. За постигането на тези цели е необходимо управление и поддръжка на офис, включително специалист за „почивка във фермата“.</a:t>
            </a:r>
            <a:br>
              <a:rPr lang="bg-BG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bg-BG" sz="1600" dirty="0">
              <a:solidFill>
                <a:srgbClr val="002060"/>
              </a:solidFill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42" y="1445236"/>
            <a:ext cx="2711424" cy="183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5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u="sng" dirty="0">
                <a:solidFill>
                  <a:srgbClr val="002060"/>
                </a:solidFill>
              </a:rPr>
              <a:t>ДОПУСТИМИ РАЗХОДИ:</a:t>
            </a:r>
            <a:br>
              <a:rPr lang="ru-RU" sz="2000" b="1" u="sng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1.Разходи </a:t>
            </a:r>
            <a:r>
              <a:rPr lang="ru-RU" sz="1800" b="1" dirty="0">
                <a:solidFill>
                  <a:srgbClr val="002060"/>
                </a:solidFill>
              </a:rPr>
              <a:t>за организация и </a:t>
            </a:r>
            <a:r>
              <a:rPr lang="ru-RU" sz="1800" b="1" dirty="0" err="1">
                <a:solidFill>
                  <a:srgbClr val="002060"/>
                </a:solidFill>
              </a:rPr>
              <a:t>провеждане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различни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събития</a:t>
            </a:r>
            <a:r>
              <a:rPr lang="ru-RU" sz="1800" b="1" dirty="0">
                <a:solidFill>
                  <a:srgbClr val="002060"/>
                </a:solidFill>
              </a:rPr>
              <a:t> /</a:t>
            </a:r>
            <a:r>
              <a:rPr lang="ru-RU" sz="1800" b="1" dirty="0" err="1">
                <a:solidFill>
                  <a:srgbClr val="002060"/>
                </a:solidFill>
              </a:rPr>
              <a:t>фолклорни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празници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събори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панаири</a:t>
            </a:r>
            <a:r>
              <a:rPr lang="ru-RU" sz="1800" b="1" dirty="0">
                <a:solidFill>
                  <a:srgbClr val="002060"/>
                </a:solidFill>
              </a:rPr>
              <a:t>, фестивали, </a:t>
            </a:r>
            <a:r>
              <a:rPr lang="ru-RU" sz="1800" b="1" dirty="0" err="1">
                <a:solidFill>
                  <a:srgbClr val="002060"/>
                </a:solidFill>
              </a:rPr>
              <a:t>състезания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спортни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турнири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хепънинги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временни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постоянни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изложби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семинари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концерти</a:t>
            </a:r>
            <a:r>
              <a:rPr lang="ru-RU" sz="1800" b="1" dirty="0">
                <a:solidFill>
                  <a:srgbClr val="002060"/>
                </a:solidFill>
              </a:rPr>
              <a:t>, постановки, </a:t>
            </a:r>
            <a:r>
              <a:rPr lang="ru-RU" sz="1800" b="1" dirty="0" err="1">
                <a:solidFill>
                  <a:srgbClr val="002060"/>
                </a:solidFill>
              </a:rPr>
              <a:t>конкурси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други</a:t>
            </a:r>
            <a:r>
              <a:rPr lang="ru-RU" sz="1800" b="1" dirty="0">
                <a:solidFill>
                  <a:srgbClr val="002060"/>
                </a:solidFill>
              </a:rPr>
              <a:t>/;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2.Разходи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проучвания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изработване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материали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във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връзка</a:t>
            </a:r>
            <a:r>
              <a:rPr lang="ru-RU" sz="1800" b="1" dirty="0">
                <a:solidFill>
                  <a:srgbClr val="002060"/>
                </a:solidFill>
              </a:rPr>
              <a:t> с идентификация и/или </a:t>
            </a:r>
            <a:r>
              <a:rPr lang="ru-RU" sz="1800" b="1" dirty="0" err="1">
                <a:solidFill>
                  <a:srgbClr val="002060"/>
                </a:solidFill>
              </a:rPr>
              <a:t>документиране</a:t>
            </a:r>
            <a:r>
              <a:rPr lang="ru-RU" sz="1800" b="1" dirty="0">
                <a:solidFill>
                  <a:srgbClr val="002060"/>
                </a:solidFill>
              </a:rPr>
              <a:t> и/или </a:t>
            </a:r>
            <a:r>
              <a:rPr lang="ru-RU" sz="1800" b="1" dirty="0" err="1">
                <a:solidFill>
                  <a:srgbClr val="002060"/>
                </a:solidFill>
              </a:rPr>
              <a:t>изследване</a:t>
            </a:r>
            <a:r>
              <a:rPr lang="ru-RU" sz="1800" b="1" dirty="0">
                <a:solidFill>
                  <a:srgbClr val="002060"/>
                </a:solidFill>
              </a:rPr>
              <a:t>, и/или </a:t>
            </a:r>
            <a:r>
              <a:rPr lang="ru-RU" sz="1800" b="1" dirty="0" err="1">
                <a:solidFill>
                  <a:srgbClr val="002060"/>
                </a:solidFill>
              </a:rPr>
              <a:t>съхраняване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елементи</a:t>
            </a:r>
            <a:r>
              <a:rPr lang="ru-RU" sz="1800" b="1" dirty="0">
                <a:solidFill>
                  <a:srgbClr val="002060"/>
                </a:solidFill>
              </a:rPr>
              <a:t> от </a:t>
            </a:r>
            <a:r>
              <a:rPr lang="ru-RU" sz="1800" b="1" dirty="0" err="1">
                <a:solidFill>
                  <a:srgbClr val="002060"/>
                </a:solidFill>
              </a:rPr>
              <a:t>нематериалното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културно</a:t>
            </a:r>
            <a:r>
              <a:rPr lang="ru-RU" sz="1800" b="1" dirty="0">
                <a:solidFill>
                  <a:srgbClr val="002060"/>
                </a:solidFill>
              </a:rPr>
              <a:t> наследство;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3.Разходи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проучвания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информационни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, за 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културното</a:t>
            </a:r>
            <a:r>
              <a:rPr lang="ru-RU" sz="1800" b="1" dirty="0">
                <a:solidFill>
                  <a:srgbClr val="002060"/>
                </a:solidFill>
              </a:rPr>
              <a:t> наследство </a:t>
            </a:r>
            <a:r>
              <a:rPr lang="ru-RU" sz="1800" b="1" dirty="0" err="1">
                <a:solidFill>
                  <a:srgbClr val="002060"/>
                </a:solidFill>
              </a:rPr>
              <a:t>както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такива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допустимите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: </a:t>
            </a:r>
            <a:r>
              <a:rPr lang="ru-RU" sz="1800" b="1" dirty="0" err="1">
                <a:solidFill>
                  <a:srgbClr val="002060"/>
                </a:solidFill>
              </a:rPr>
              <a:t>изработка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рекламни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материали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промоционални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клипове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т.ч</a:t>
            </a:r>
            <a:r>
              <a:rPr lang="ru-RU" sz="1800" b="1" dirty="0">
                <a:solidFill>
                  <a:srgbClr val="002060"/>
                </a:solidFill>
              </a:rPr>
              <a:t>. </a:t>
            </a:r>
            <a:r>
              <a:rPr lang="ru-RU" sz="1800" b="1" dirty="0" err="1">
                <a:solidFill>
                  <a:srgbClr val="002060"/>
                </a:solidFill>
              </a:rPr>
              <a:t>краеведски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изследвания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отпечатване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материали</a:t>
            </a:r>
            <a:r>
              <a:rPr lang="ru-RU" sz="1800" b="1" dirty="0">
                <a:solidFill>
                  <a:srgbClr val="002060"/>
                </a:solidFill>
              </a:rPr>
              <a:t> (</a:t>
            </a:r>
            <a:r>
              <a:rPr lang="ru-RU" sz="1800" b="1" dirty="0" err="1">
                <a:solidFill>
                  <a:srgbClr val="002060"/>
                </a:solidFill>
              </a:rPr>
              <a:t>дипляни</a:t>
            </a:r>
            <a:r>
              <a:rPr lang="ru-RU" sz="1800" b="1" dirty="0">
                <a:solidFill>
                  <a:srgbClr val="002060"/>
                </a:solidFill>
              </a:rPr>
              <a:t>, книги) и </a:t>
            </a:r>
            <a:r>
              <a:rPr lang="ru-RU" sz="1800" b="1" dirty="0" err="1">
                <a:solidFill>
                  <a:srgbClr val="002060"/>
                </a:solidFill>
              </a:rPr>
              <a:t>други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рекламни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4.Разходи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оборудване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свързано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предвидените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проектите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събития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като</a:t>
            </a:r>
            <a:r>
              <a:rPr lang="ru-RU" sz="1800" b="1" dirty="0">
                <a:solidFill>
                  <a:srgbClr val="002060"/>
                </a:solidFill>
              </a:rPr>
              <a:t>: </a:t>
            </a:r>
            <a:r>
              <a:rPr lang="ru-RU" sz="1800" b="1" dirty="0" err="1">
                <a:solidFill>
                  <a:srgbClr val="002060"/>
                </a:solidFill>
              </a:rPr>
              <a:t>инвентар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съоръжения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обзавеждане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музикални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инструменти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носии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витрини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изложби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стелажи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декори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интерактивни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дъски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мултимедии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лаптопи</a:t>
            </a:r>
            <a:r>
              <a:rPr lang="ru-RU" sz="1800" b="1" dirty="0">
                <a:solidFill>
                  <a:srgbClr val="002060"/>
                </a:solidFill>
              </a:rPr>
              <a:t>, осветление, </a:t>
            </a:r>
            <a:r>
              <a:rPr lang="ru-RU" sz="1800" b="1" dirty="0" err="1">
                <a:solidFill>
                  <a:srgbClr val="002060"/>
                </a:solidFill>
              </a:rPr>
              <a:t>озвучителна</a:t>
            </a:r>
            <a:r>
              <a:rPr lang="ru-RU" sz="1800" b="1" dirty="0">
                <a:solidFill>
                  <a:srgbClr val="002060"/>
                </a:solidFill>
              </a:rPr>
              <a:t>, аудио и видео техника, </a:t>
            </a:r>
            <a:r>
              <a:rPr lang="ru-RU" sz="1800" b="1" dirty="0" err="1">
                <a:solidFill>
                  <a:srgbClr val="002060"/>
                </a:solidFill>
              </a:rPr>
              <a:t>компютърни</a:t>
            </a:r>
            <a:r>
              <a:rPr lang="ru-RU" sz="1800" b="1" dirty="0">
                <a:solidFill>
                  <a:srgbClr val="002060"/>
                </a:solidFill>
              </a:rPr>
              <a:t> конфигурации/сценично оформление/, </a:t>
            </a:r>
            <a:r>
              <a:rPr lang="ru-RU" sz="1800" b="1" dirty="0" err="1">
                <a:solidFill>
                  <a:srgbClr val="002060"/>
                </a:solidFill>
              </a:rPr>
              <a:t>реквизити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необходими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дадения</a:t>
            </a:r>
            <a:r>
              <a:rPr lang="ru-RU" sz="1800" b="1" dirty="0">
                <a:solidFill>
                  <a:srgbClr val="002060"/>
                </a:solidFill>
              </a:rPr>
              <a:t> вид </a:t>
            </a:r>
            <a:r>
              <a:rPr lang="ru-RU" sz="1800" b="1" dirty="0" err="1">
                <a:solidFill>
                  <a:srgbClr val="002060"/>
                </a:solidFill>
              </a:rPr>
              <a:t>изкуство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репетиционни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сценични</a:t>
            </a:r>
            <a:r>
              <a:rPr lang="ru-RU" sz="1800" b="1" dirty="0">
                <a:solidFill>
                  <a:srgbClr val="002060"/>
                </a:solidFill>
              </a:rPr>
              <a:t> облекла </a:t>
            </a:r>
            <a:r>
              <a:rPr lang="ru-RU" sz="1800" b="1" dirty="0" err="1">
                <a:solidFill>
                  <a:srgbClr val="002060"/>
                </a:solidFill>
              </a:rPr>
              <a:t>спортна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екипировка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спортни</a:t>
            </a:r>
            <a:r>
              <a:rPr lang="ru-RU" sz="1800" b="1" dirty="0">
                <a:solidFill>
                  <a:srgbClr val="002060"/>
                </a:solidFill>
              </a:rPr>
              <a:t> облекла и др.;</a:t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737170"/>
            <a:ext cx="2514600" cy="94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u="sng" dirty="0">
                <a:solidFill>
                  <a:srgbClr val="002060"/>
                </a:solidFill>
              </a:rPr>
              <a:t>ДОПУСТИМИ РАЗХОДИ:</a:t>
            </a:r>
            <a:br>
              <a:rPr lang="ru-RU" sz="2000" b="1" u="sng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5.Разходи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меки</a:t>
            </a:r>
            <a:r>
              <a:rPr lang="ru-RU" sz="1800" b="1" dirty="0">
                <a:solidFill>
                  <a:srgbClr val="002060"/>
                </a:solidFill>
              </a:rPr>
              <a:t> мерки, </a:t>
            </a:r>
            <a:r>
              <a:rPr lang="ru-RU" sz="1800" b="1" dirty="0" err="1">
                <a:solidFill>
                  <a:srgbClr val="002060"/>
                </a:solidFill>
              </a:rPr>
              <a:t>като</a:t>
            </a:r>
            <a:r>
              <a:rPr lang="ru-RU" sz="1800" b="1" dirty="0">
                <a:solidFill>
                  <a:srgbClr val="002060"/>
                </a:solidFill>
              </a:rPr>
              <a:t>: </a:t>
            </a:r>
            <a:r>
              <a:rPr lang="ru-RU" sz="1800" b="1" dirty="0" err="1">
                <a:solidFill>
                  <a:srgbClr val="002060"/>
                </a:solidFill>
              </a:rPr>
              <a:t>информационни</a:t>
            </a:r>
            <a:r>
              <a:rPr lang="ru-RU" sz="1800" b="1" dirty="0">
                <a:solidFill>
                  <a:srgbClr val="002060"/>
                </a:solidFill>
              </a:rPr>
              <a:t> кампании сред </a:t>
            </a:r>
            <a:r>
              <a:rPr lang="ru-RU" sz="1800" b="1" dirty="0" err="1">
                <a:solidFill>
                  <a:srgbClr val="002060"/>
                </a:solidFill>
              </a:rPr>
              <a:t>населението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организиране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провеждане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открити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уроци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деца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ученици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семинари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еко</a:t>
            </a:r>
            <a:r>
              <a:rPr lang="ru-RU" sz="1800" b="1" dirty="0">
                <a:solidFill>
                  <a:srgbClr val="002060"/>
                </a:solidFill>
              </a:rPr>
              <a:t>- излети, </a:t>
            </a:r>
            <a:r>
              <a:rPr lang="ru-RU" sz="1800" b="1" dirty="0" err="1">
                <a:solidFill>
                  <a:srgbClr val="002060"/>
                </a:solidFill>
              </a:rPr>
              <a:t>конкурси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други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насочени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към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младите</a:t>
            </a:r>
            <a:r>
              <a:rPr lang="ru-RU" sz="1800" b="1" dirty="0">
                <a:solidFill>
                  <a:srgbClr val="002060"/>
                </a:solidFill>
              </a:rPr>
              <a:t> хора и др.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6.Разходи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организиране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провеждане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доброволчески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инициативи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Разходи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изготвяне</a:t>
            </a:r>
            <a:r>
              <a:rPr lang="ru-RU" sz="1800" b="1" dirty="0">
                <a:solidFill>
                  <a:srgbClr val="002060"/>
                </a:solidFill>
              </a:rPr>
              <a:t> на концепции/стратегии/за „</a:t>
            </a:r>
            <a:r>
              <a:rPr lang="ru-RU" sz="1800" b="1" dirty="0" err="1">
                <a:solidFill>
                  <a:srgbClr val="002060"/>
                </a:solidFill>
              </a:rPr>
              <a:t>интелигентни</a:t>
            </a:r>
            <a:r>
              <a:rPr lang="ru-RU" sz="1800" b="1" dirty="0">
                <a:solidFill>
                  <a:srgbClr val="002060"/>
                </a:solidFill>
              </a:rPr>
              <a:t> селища“ (</a:t>
            </a:r>
            <a:r>
              <a:rPr lang="ru-RU" sz="1800" b="1" dirty="0" err="1">
                <a:solidFill>
                  <a:srgbClr val="002060"/>
                </a:solidFill>
              </a:rPr>
              <a:t>smart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villages</a:t>
            </a:r>
            <a:r>
              <a:rPr lang="ru-RU" sz="1800" b="1" dirty="0">
                <a:solidFill>
                  <a:srgbClr val="002060"/>
                </a:solidFill>
              </a:rPr>
              <a:t>);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7.Разходи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изпълнение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 от на концепции/стратегии/за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„</a:t>
            </a:r>
            <a:r>
              <a:rPr lang="ru-RU" sz="1800" b="1" dirty="0" err="1">
                <a:solidFill>
                  <a:srgbClr val="002060"/>
                </a:solidFill>
              </a:rPr>
              <a:t>интелигентни</a:t>
            </a:r>
            <a:r>
              <a:rPr lang="ru-RU" sz="1800" b="1" dirty="0">
                <a:solidFill>
                  <a:srgbClr val="002060"/>
                </a:solidFill>
              </a:rPr>
              <a:t> селища“ (</a:t>
            </a:r>
            <a:r>
              <a:rPr lang="ru-RU" sz="1800" b="1" dirty="0" err="1">
                <a:solidFill>
                  <a:srgbClr val="002060"/>
                </a:solidFill>
              </a:rPr>
              <a:t>smart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villages</a:t>
            </a:r>
            <a:r>
              <a:rPr lang="ru-RU" sz="1800" b="1" dirty="0">
                <a:solidFill>
                  <a:srgbClr val="002060"/>
                </a:solidFill>
              </a:rPr>
              <a:t>);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8.Разходи </a:t>
            </a:r>
            <a:r>
              <a:rPr lang="ru-RU" sz="1800" b="1" dirty="0">
                <a:solidFill>
                  <a:srgbClr val="002060"/>
                </a:solidFill>
              </a:rPr>
              <a:t>за </a:t>
            </a:r>
            <a:r>
              <a:rPr lang="ru-RU" sz="1800" b="1" dirty="0" err="1">
                <a:solidFill>
                  <a:srgbClr val="002060"/>
                </a:solidFill>
              </a:rPr>
              <a:t>възстановяване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1800" b="1" dirty="0">
                <a:solidFill>
                  <a:srgbClr val="002060"/>
                </a:solidFill>
              </a:rPr>
              <a:t> на малка по </a:t>
            </a:r>
            <a:r>
              <a:rPr lang="ru-RU" sz="1800" b="1" dirty="0" err="1">
                <a:solidFill>
                  <a:srgbClr val="002060"/>
                </a:solidFill>
              </a:rPr>
              <a:t>мащаб</a:t>
            </a:r>
            <a:r>
              <a:rPr lang="ru-RU" sz="1800" b="1" dirty="0">
                <a:solidFill>
                  <a:srgbClr val="002060"/>
                </a:solidFill>
              </a:rPr>
              <a:t> инфраструктура с </a:t>
            </a:r>
            <a:r>
              <a:rPr lang="ru-RU" sz="1800" b="1" dirty="0" err="1">
                <a:solidFill>
                  <a:srgbClr val="002060"/>
                </a:solidFill>
              </a:rPr>
              <a:t>различни</a:t>
            </a:r>
            <a:r>
              <a:rPr lang="ru-RU" sz="1800" b="1" dirty="0">
                <a:solidFill>
                  <a:srgbClr val="002060"/>
                </a:solidFill>
              </a:rPr>
              <a:t> предназначения например: заслони, </a:t>
            </a:r>
            <a:r>
              <a:rPr lang="ru-RU" sz="1800" b="1" dirty="0" err="1">
                <a:solidFill>
                  <a:srgbClr val="002060"/>
                </a:solidFill>
              </a:rPr>
              <a:t>информационни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указателни</a:t>
            </a:r>
            <a:r>
              <a:rPr lang="ru-RU" sz="1800" b="1" dirty="0">
                <a:solidFill>
                  <a:srgbClr val="002060"/>
                </a:solidFill>
              </a:rPr>
              <a:t> табели, </a:t>
            </a:r>
            <a:r>
              <a:rPr lang="ru-RU" sz="1800" b="1" dirty="0" err="1">
                <a:solidFill>
                  <a:srgbClr val="002060"/>
                </a:solidFill>
              </a:rPr>
              <a:t>еко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пътеки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зали</a:t>
            </a:r>
            <a:r>
              <a:rPr lang="ru-RU" sz="1800" b="1" dirty="0">
                <a:solidFill>
                  <a:srgbClr val="002060"/>
                </a:solidFill>
              </a:rPr>
              <a:t> и помещения </a:t>
            </a:r>
            <a:r>
              <a:rPr lang="ru-RU" sz="1800" b="1" dirty="0" err="1">
                <a:solidFill>
                  <a:srgbClr val="002060"/>
                </a:solidFill>
              </a:rPr>
              <a:t>предвидени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дейностите</a:t>
            </a:r>
            <a:r>
              <a:rPr lang="ru-RU" sz="1800" b="1" dirty="0">
                <a:solidFill>
                  <a:srgbClr val="002060"/>
                </a:solidFill>
              </a:rPr>
              <a:t> по </a:t>
            </a:r>
            <a:r>
              <a:rPr lang="ru-RU" sz="1800" b="1" dirty="0" err="1">
                <a:solidFill>
                  <a:srgbClr val="002060"/>
                </a:solidFill>
              </a:rPr>
              <a:t>проектите</a:t>
            </a:r>
            <a:r>
              <a:rPr lang="ru-RU" sz="1800" b="1" dirty="0">
                <a:solidFill>
                  <a:srgbClr val="002060"/>
                </a:solidFill>
              </a:rPr>
              <a:t> и др.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9.Допустими </a:t>
            </a:r>
            <a:r>
              <a:rPr lang="ru-RU" sz="1800" b="1" dirty="0" err="1">
                <a:solidFill>
                  <a:srgbClr val="002060"/>
                </a:solidFill>
              </a:rPr>
              <a:t>са</a:t>
            </a:r>
            <a:r>
              <a:rPr lang="ru-RU" sz="1800" b="1" dirty="0">
                <a:solidFill>
                  <a:srgbClr val="002060"/>
                </a:solidFill>
              </a:rPr>
              <a:t> и общи </a:t>
            </a:r>
            <a:r>
              <a:rPr lang="ru-RU" sz="1800" b="1" dirty="0" err="1">
                <a:solidFill>
                  <a:srgbClr val="002060"/>
                </a:solidFill>
              </a:rPr>
              <a:t>разходи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изброените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по-горе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, например </a:t>
            </a:r>
            <a:r>
              <a:rPr lang="ru-RU" sz="1800" b="1" dirty="0" err="1">
                <a:solidFill>
                  <a:srgbClr val="002060"/>
                </a:solidFill>
              </a:rPr>
              <a:t>хонорари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архитекти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инженери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консултанти</a:t>
            </a:r>
            <a:r>
              <a:rPr lang="ru-RU" sz="1800" b="1" dirty="0">
                <a:solidFill>
                  <a:srgbClr val="002060"/>
                </a:solidFill>
              </a:rPr>
              <a:t> и др.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243" y="962228"/>
            <a:ext cx="2514600" cy="124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5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200" b="1" dirty="0">
                <a:solidFill>
                  <a:srgbClr val="002060"/>
                </a:solidFill>
              </a:rPr>
              <a:t>НЕДОПУСТИМИ РАЗХОДИ ПО ПРОЕКТИТЕ: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За </a:t>
            </a:r>
            <a:r>
              <a:rPr lang="ru-RU" sz="1200" dirty="0" err="1" smtClean="0">
                <a:solidFill>
                  <a:srgbClr val="002060"/>
                </a:solidFill>
              </a:rPr>
              <a:t>закупуване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на </a:t>
            </a:r>
            <a:r>
              <a:rPr lang="ru-RU" sz="1200" dirty="0" err="1" smtClean="0">
                <a:solidFill>
                  <a:srgbClr val="002060"/>
                </a:solidFill>
              </a:rPr>
              <a:t>оборудване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втора </a:t>
            </a:r>
            <a:r>
              <a:rPr lang="ru-RU" sz="1200" dirty="0" err="1">
                <a:solidFill>
                  <a:srgbClr val="002060"/>
                </a:solidFill>
              </a:rPr>
              <a:t>употреба</a:t>
            </a:r>
            <a:r>
              <a:rPr lang="ru-RU" sz="1200" dirty="0" smtClean="0">
                <a:solidFill>
                  <a:srgbClr val="002060"/>
                </a:solidFill>
              </a:rPr>
              <a:t>;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•За </a:t>
            </a:r>
            <a:r>
              <a:rPr lang="ru-RU" sz="1200" dirty="0" err="1">
                <a:solidFill>
                  <a:srgbClr val="002060"/>
                </a:solidFill>
              </a:rPr>
              <a:t>данък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върху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добавена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стойност</a:t>
            </a:r>
            <a:r>
              <a:rPr lang="ru-RU" sz="1200" dirty="0">
                <a:solidFill>
                  <a:srgbClr val="002060"/>
                </a:solidFill>
              </a:rPr>
              <a:t> (ДДС), с </a:t>
            </a:r>
            <a:r>
              <a:rPr lang="ru-RU" sz="1200" dirty="0" err="1">
                <a:solidFill>
                  <a:srgbClr val="002060"/>
                </a:solidFill>
              </a:rPr>
              <a:t>изключение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невъзстановим</a:t>
            </a:r>
            <a:r>
              <a:rPr lang="ru-RU" sz="1200" dirty="0">
                <a:solidFill>
                  <a:srgbClr val="002060"/>
                </a:solidFill>
              </a:rPr>
              <a:t> ДДС, </a:t>
            </a:r>
            <a:r>
              <a:rPr lang="ru-RU" sz="1200" dirty="0" err="1">
                <a:solidFill>
                  <a:srgbClr val="002060"/>
                </a:solidFill>
              </a:rPr>
              <a:t>когато</a:t>
            </a:r>
            <a:r>
              <a:rPr lang="ru-RU" sz="1200" dirty="0">
                <a:solidFill>
                  <a:srgbClr val="002060"/>
                </a:solidFill>
              </a:rPr>
              <a:t> е поет </a:t>
            </a:r>
            <a:r>
              <a:rPr lang="ru-RU" sz="1200" dirty="0" err="1">
                <a:solidFill>
                  <a:srgbClr val="002060"/>
                </a:solidFill>
              </a:rPr>
              <a:t>действително</a:t>
            </a:r>
            <a:r>
              <a:rPr lang="ru-RU" sz="1200" dirty="0">
                <a:solidFill>
                  <a:srgbClr val="002060"/>
                </a:solidFill>
              </a:rPr>
              <a:t> и </a:t>
            </a:r>
            <a:r>
              <a:rPr lang="ru-RU" sz="1200" dirty="0" err="1">
                <a:solidFill>
                  <a:srgbClr val="002060"/>
                </a:solidFill>
              </a:rPr>
              <a:t>окончателно</a:t>
            </a:r>
            <a:r>
              <a:rPr lang="ru-RU" sz="1200" dirty="0">
                <a:solidFill>
                  <a:srgbClr val="002060"/>
                </a:solidFill>
              </a:rPr>
              <a:t> от </a:t>
            </a:r>
            <a:r>
              <a:rPr lang="ru-RU" sz="1200" dirty="0" err="1">
                <a:solidFill>
                  <a:srgbClr val="002060"/>
                </a:solidFill>
              </a:rPr>
              <a:t>кандидатите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•За </a:t>
            </a:r>
            <a:r>
              <a:rPr lang="ru-RU" sz="1200" dirty="0" err="1">
                <a:solidFill>
                  <a:srgbClr val="002060"/>
                </a:solidFill>
              </a:rPr>
              <a:t>банкови</a:t>
            </a:r>
            <a:r>
              <a:rPr lang="ru-RU" sz="1200" dirty="0">
                <a:solidFill>
                  <a:srgbClr val="002060"/>
                </a:solidFill>
              </a:rPr>
              <a:t> такси, </a:t>
            </a:r>
            <a:r>
              <a:rPr lang="ru-RU" sz="1200" dirty="0" err="1">
                <a:solidFill>
                  <a:srgbClr val="002060"/>
                </a:solidFill>
              </a:rPr>
              <a:t>разходи</a:t>
            </a:r>
            <a:r>
              <a:rPr lang="ru-RU" sz="1200" dirty="0">
                <a:solidFill>
                  <a:srgbClr val="002060"/>
                </a:solidFill>
              </a:rPr>
              <a:t> за </a:t>
            </a:r>
            <a:r>
              <a:rPr lang="ru-RU" sz="1200" dirty="0" err="1">
                <a:solidFill>
                  <a:srgbClr val="002060"/>
                </a:solidFill>
              </a:rPr>
              <a:t>гаранции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изплащане</a:t>
            </a:r>
            <a:r>
              <a:rPr lang="ru-RU" sz="1200" dirty="0">
                <a:solidFill>
                  <a:srgbClr val="002060"/>
                </a:solidFill>
              </a:rPr>
              <a:t> и </a:t>
            </a:r>
            <a:r>
              <a:rPr lang="ru-RU" sz="1200" dirty="0" err="1">
                <a:solidFill>
                  <a:srgbClr val="002060"/>
                </a:solidFill>
              </a:rPr>
              <a:t>рефинансиране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лихви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 smtClean="0">
                <a:solidFill>
                  <a:srgbClr val="002060"/>
                </a:solidFill>
              </a:rPr>
              <a:t>•За </a:t>
            </a:r>
            <a:r>
              <a:rPr lang="ru-RU" sz="1200" dirty="0">
                <a:solidFill>
                  <a:srgbClr val="002060"/>
                </a:solidFill>
              </a:rPr>
              <a:t>принос в натура</a:t>
            </a:r>
            <a:r>
              <a:rPr lang="ru-RU" sz="1200" dirty="0" smtClean="0">
                <a:solidFill>
                  <a:srgbClr val="002060"/>
                </a:solidFill>
              </a:rPr>
              <a:t>;</a:t>
            </a:r>
            <a:r>
              <a:rPr lang="ru-RU" sz="1200" dirty="0">
                <a:solidFill>
                  <a:srgbClr val="002060"/>
                </a:solidFill>
              </a:rPr>
              <a:t/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•</a:t>
            </a:r>
            <a:r>
              <a:rPr lang="ru-RU" sz="1200" dirty="0" err="1">
                <a:solidFill>
                  <a:srgbClr val="002060"/>
                </a:solidFill>
              </a:rPr>
              <a:t>Свързани</a:t>
            </a:r>
            <a:r>
              <a:rPr lang="ru-RU" sz="1200" dirty="0">
                <a:solidFill>
                  <a:srgbClr val="002060"/>
                </a:solidFill>
              </a:rPr>
              <a:t> с </a:t>
            </a:r>
            <a:r>
              <a:rPr lang="ru-RU" sz="1200" dirty="0" err="1">
                <a:solidFill>
                  <a:srgbClr val="002060"/>
                </a:solidFill>
              </a:rPr>
              <a:t>плащания</a:t>
            </a:r>
            <a:r>
              <a:rPr lang="ru-RU" sz="1200" dirty="0">
                <a:solidFill>
                  <a:srgbClr val="002060"/>
                </a:solidFill>
              </a:rPr>
              <a:t> в </a:t>
            </a:r>
            <a:r>
              <a:rPr lang="ru-RU" sz="1200" dirty="0" err="1">
                <a:solidFill>
                  <a:srgbClr val="002060"/>
                </a:solidFill>
              </a:rPr>
              <a:t>брой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•За общи </a:t>
            </a:r>
            <a:r>
              <a:rPr lang="ru-RU" sz="1200" dirty="0" err="1">
                <a:solidFill>
                  <a:srgbClr val="002060"/>
                </a:solidFill>
              </a:rPr>
              <a:t>разходи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извършени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преди</a:t>
            </a:r>
            <a:r>
              <a:rPr lang="ru-RU" sz="1200" dirty="0">
                <a:solidFill>
                  <a:srgbClr val="002060"/>
                </a:solidFill>
              </a:rPr>
              <a:t> 01.01.2023 г.;</a:t>
            </a:r>
            <a:br>
              <a:rPr lang="ru-RU" sz="1200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•</a:t>
            </a:r>
            <a:r>
              <a:rPr lang="ru-RU" sz="1200" dirty="0" err="1">
                <a:solidFill>
                  <a:srgbClr val="002060"/>
                </a:solidFill>
              </a:rPr>
              <a:t>Извършени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преди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подаване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проектното</a:t>
            </a:r>
            <a:r>
              <a:rPr lang="ru-RU" sz="1200" dirty="0">
                <a:solidFill>
                  <a:srgbClr val="002060"/>
                </a:solidFill>
              </a:rPr>
              <a:t> предложение, с </a:t>
            </a:r>
            <a:r>
              <a:rPr lang="ru-RU" sz="1200" dirty="0" err="1">
                <a:solidFill>
                  <a:srgbClr val="002060"/>
                </a:solidFill>
              </a:rPr>
              <a:t>изключение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общите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разходи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свързани</a:t>
            </a:r>
            <a:r>
              <a:rPr lang="ru-RU" sz="1200" dirty="0">
                <a:solidFill>
                  <a:srgbClr val="002060"/>
                </a:solidFill>
              </a:rPr>
              <a:t> с </a:t>
            </a:r>
            <a:r>
              <a:rPr lang="ru-RU" sz="1200" dirty="0" err="1">
                <a:solidFill>
                  <a:srgbClr val="002060"/>
                </a:solidFill>
              </a:rPr>
              <a:t>основните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разходи</a:t>
            </a:r>
            <a:r>
              <a:rPr lang="ru-RU" sz="1200" dirty="0">
                <a:solidFill>
                  <a:srgbClr val="002060"/>
                </a:solidFill>
              </a:rPr>
              <a:t> по проекта </a:t>
            </a:r>
            <a:r>
              <a:rPr lang="ru-RU" sz="1200" dirty="0" err="1">
                <a:solidFill>
                  <a:srgbClr val="002060"/>
                </a:solidFill>
              </a:rPr>
              <a:t>като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хонорари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архитекти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инженери</a:t>
            </a:r>
            <a:r>
              <a:rPr lang="ru-RU" sz="1200" dirty="0">
                <a:solidFill>
                  <a:srgbClr val="002060"/>
                </a:solidFill>
              </a:rPr>
              <a:t> и </a:t>
            </a:r>
            <a:r>
              <a:rPr lang="ru-RU" sz="1200" dirty="0" err="1">
                <a:solidFill>
                  <a:srgbClr val="002060"/>
                </a:solidFill>
              </a:rPr>
              <a:t>консултанти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предпроектни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dirty="0" err="1">
                <a:solidFill>
                  <a:srgbClr val="002060"/>
                </a:solidFill>
              </a:rPr>
              <a:t>проучвания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придобиване</a:t>
            </a:r>
            <a:r>
              <a:rPr lang="ru-RU" sz="1200" dirty="0">
                <a:solidFill>
                  <a:srgbClr val="002060"/>
                </a:solidFill>
              </a:rPr>
              <a:t> на </a:t>
            </a:r>
            <a:r>
              <a:rPr lang="ru-RU" sz="1200" dirty="0" err="1">
                <a:solidFill>
                  <a:srgbClr val="002060"/>
                </a:solidFill>
              </a:rPr>
              <a:t>патентни</a:t>
            </a:r>
            <a:r>
              <a:rPr lang="ru-RU" sz="1200" dirty="0">
                <a:solidFill>
                  <a:srgbClr val="002060"/>
                </a:solidFill>
              </a:rPr>
              <a:t> права и </a:t>
            </a:r>
            <a:r>
              <a:rPr lang="ru-RU" sz="1200" dirty="0" err="1">
                <a:solidFill>
                  <a:srgbClr val="002060"/>
                </a:solidFill>
              </a:rPr>
              <a:t>лицензи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dirty="0" err="1">
                <a:solidFill>
                  <a:srgbClr val="002060"/>
                </a:solidFill>
              </a:rPr>
              <a:t>авторски</a:t>
            </a:r>
            <a:r>
              <a:rPr lang="ru-RU" sz="1200" dirty="0">
                <a:solidFill>
                  <a:srgbClr val="002060"/>
                </a:solidFill>
              </a:rPr>
              <a:t> права и </a:t>
            </a:r>
            <a:r>
              <a:rPr lang="ru-RU" sz="1200" dirty="0" err="1">
                <a:solidFill>
                  <a:srgbClr val="002060"/>
                </a:solidFill>
              </a:rPr>
              <a:t>строителен</a:t>
            </a:r>
            <a:r>
              <a:rPr lang="ru-RU" sz="1200" dirty="0">
                <a:solidFill>
                  <a:srgbClr val="002060"/>
                </a:solidFill>
              </a:rPr>
              <a:t> надзор.</a:t>
            </a:r>
            <a:br>
              <a:rPr lang="ru-RU" sz="1200" dirty="0">
                <a:solidFill>
                  <a:srgbClr val="002060"/>
                </a:solidFill>
              </a:rPr>
            </a:br>
            <a:endParaRPr lang="ru-RU" sz="1200" u="sng" dirty="0" smtClean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62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200" b="1" dirty="0">
                <a:solidFill>
                  <a:srgbClr val="002060"/>
                </a:solidFill>
              </a:rPr>
              <a:t>КРИТЕРИИ ЗА ПОДБОР НА ПРОЕКТИТЕ И ТЯХНАТА ТЕЖЕСТ: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1.Дейностите </a:t>
            </a:r>
            <a:r>
              <a:rPr lang="ru-RU" sz="1200" b="1" dirty="0">
                <a:solidFill>
                  <a:srgbClr val="002060"/>
                </a:solidFill>
              </a:rPr>
              <a:t>по проекта </a:t>
            </a:r>
            <a:r>
              <a:rPr lang="ru-RU" sz="1200" b="1" dirty="0" err="1">
                <a:solidFill>
                  <a:srgbClr val="002060"/>
                </a:solidFill>
              </a:rPr>
              <a:t>са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свързани</a:t>
            </a:r>
            <a:r>
              <a:rPr lang="ru-RU" sz="1200" b="1" dirty="0">
                <a:solidFill>
                  <a:srgbClr val="002060"/>
                </a:solidFill>
              </a:rPr>
              <a:t> с </a:t>
            </a:r>
            <a:r>
              <a:rPr lang="ru-RU" sz="1200" b="1" dirty="0" err="1">
                <a:solidFill>
                  <a:srgbClr val="002060"/>
                </a:solidFill>
              </a:rPr>
              <a:t>опазване</a:t>
            </a:r>
            <a:r>
              <a:rPr lang="ru-RU" sz="1200" b="1" dirty="0">
                <a:solidFill>
                  <a:srgbClr val="002060"/>
                </a:solidFill>
              </a:rPr>
              <a:t> и </a:t>
            </a:r>
            <a:r>
              <a:rPr lang="ru-RU" sz="1200" b="1" dirty="0" smtClean="0">
                <a:solidFill>
                  <a:srgbClr val="002060"/>
                </a:solidFill>
              </a:rPr>
              <a:t>развитие на </a:t>
            </a:r>
            <a:r>
              <a:rPr lang="ru-RU" sz="1200" b="1" dirty="0" err="1">
                <a:solidFill>
                  <a:srgbClr val="002060"/>
                </a:solidFill>
              </a:rPr>
              <a:t>местното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културно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наследство-15 т.</a:t>
            </a:r>
            <a:r>
              <a:rPr lang="ru-RU" sz="1200" b="1" dirty="0">
                <a:solidFill>
                  <a:srgbClr val="002060"/>
                </a:solidFill>
              </a:rPr>
              <a:t>	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2.Проектът </a:t>
            </a:r>
            <a:r>
              <a:rPr lang="ru-RU" sz="1200" b="1" dirty="0" err="1">
                <a:solidFill>
                  <a:srgbClr val="002060"/>
                </a:solidFill>
              </a:rPr>
              <a:t>предвижда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дейности</a:t>
            </a:r>
            <a:r>
              <a:rPr lang="ru-RU" sz="1200" b="1" dirty="0">
                <a:solidFill>
                  <a:srgbClr val="002060"/>
                </a:solidFill>
              </a:rPr>
              <a:t> и на </a:t>
            </a:r>
            <a:r>
              <a:rPr lang="ru-RU" sz="12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на община </a:t>
            </a:r>
            <a:r>
              <a:rPr lang="ru-RU" sz="1200" b="1" dirty="0" err="1">
                <a:solidFill>
                  <a:srgbClr val="002060"/>
                </a:solidFill>
              </a:rPr>
              <a:t>Свиленград</a:t>
            </a:r>
            <a:r>
              <a:rPr lang="ru-RU" sz="1200" b="1" dirty="0">
                <a:solidFill>
                  <a:srgbClr val="002060"/>
                </a:solidFill>
              </a:rPr>
              <a:t> и на </a:t>
            </a:r>
            <a:r>
              <a:rPr lang="ru-RU" sz="12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200" b="1" dirty="0">
                <a:solidFill>
                  <a:srgbClr val="002060"/>
                </a:solidFill>
              </a:rPr>
              <a:t> на община </a:t>
            </a:r>
            <a:r>
              <a:rPr lang="ru-RU" sz="1200" b="1" dirty="0" smtClean="0">
                <a:solidFill>
                  <a:srgbClr val="002060"/>
                </a:solidFill>
              </a:rPr>
              <a:t>Тополовград-15 т.</a:t>
            </a: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3.1. </a:t>
            </a:r>
            <a:r>
              <a:rPr lang="ru-RU" sz="1200" b="1" dirty="0" err="1" smtClean="0">
                <a:solidFill>
                  <a:srgbClr val="002060"/>
                </a:solidFill>
              </a:rPr>
              <a:t>Проектното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предложение </a:t>
            </a:r>
            <a:r>
              <a:rPr lang="ru-RU" sz="1200" b="1" dirty="0" err="1">
                <a:solidFill>
                  <a:srgbClr val="002060"/>
                </a:solidFill>
              </a:rPr>
              <a:t>включва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дейности</a:t>
            </a:r>
            <a:r>
              <a:rPr lang="ru-RU" sz="1200" b="1" dirty="0">
                <a:solidFill>
                  <a:srgbClr val="002060"/>
                </a:solidFill>
              </a:rPr>
              <a:t> в </a:t>
            </a:r>
            <a:r>
              <a:rPr lang="ru-RU" sz="1200" b="1" dirty="0" err="1">
                <a:solidFill>
                  <a:srgbClr val="002060"/>
                </a:solidFill>
              </a:rPr>
              <a:t>повече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от </a:t>
            </a:r>
            <a:r>
              <a:rPr lang="ru-RU" sz="1200" b="1" dirty="0" err="1" smtClean="0">
                <a:solidFill>
                  <a:srgbClr val="002060"/>
                </a:solidFill>
              </a:rPr>
              <a:t>едно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населено </a:t>
            </a:r>
            <a:r>
              <a:rPr lang="ru-RU" sz="1200" b="1" dirty="0" err="1">
                <a:solidFill>
                  <a:srgbClr val="002060"/>
                </a:solidFill>
              </a:rPr>
              <a:t>място</a:t>
            </a:r>
            <a:r>
              <a:rPr lang="ru-RU" sz="1200" b="1" dirty="0">
                <a:solidFill>
                  <a:srgbClr val="002060"/>
                </a:solidFill>
              </a:rPr>
              <a:t> на </a:t>
            </a:r>
            <a:r>
              <a:rPr lang="ru-RU" sz="12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200" b="1" dirty="0">
                <a:solidFill>
                  <a:srgbClr val="002060"/>
                </a:solidFill>
              </a:rPr>
              <a:t> на МИГ-5 т.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3.2.Проектното </a:t>
            </a:r>
            <a:r>
              <a:rPr lang="ru-RU" sz="1200" b="1" dirty="0">
                <a:solidFill>
                  <a:srgbClr val="002060"/>
                </a:solidFill>
              </a:rPr>
              <a:t>предложение </a:t>
            </a:r>
            <a:r>
              <a:rPr lang="ru-RU" sz="1200" b="1" dirty="0" err="1">
                <a:solidFill>
                  <a:srgbClr val="002060"/>
                </a:solidFill>
              </a:rPr>
              <a:t>включва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дейности</a:t>
            </a:r>
            <a:r>
              <a:rPr lang="ru-RU" sz="1200" b="1" dirty="0">
                <a:solidFill>
                  <a:srgbClr val="002060"/>
                </a:solidFill>
              </a:rPr>
              <a:t> в </a:t>
            </a:r>
            <a:r>
              <a:rPr lang="ru-RU" sz="1200" b="1" dirty="0" err="1">
                <a:solidFill>
                  <a:srgbClr val="002060"/>
                </a:solidFill>
              </a:rPr>
              <a:t>повече</a:t>
            </a:r>
            <a:r>
              <a:rPr lang="ru-RU" sz="1200" b="1" dirty="0">
                <a:solidFill>
                  <a:srgbClr val="002060"/>
                </a:solidFill>
              </a:rPr>
              <a:t> от две </a:t>
            </a:r>
            <a:r>
              <a:rPr lang="ru-RU" sz="1200" b="1" dirty="0" err="1">
                <a:solidFill>
                  <a:srgbClr val="002060"/>
                </a:solidFill>
              </a:rPr>
              <a:t>населени</a:t>
            </a:r>
            <a:r>
              <a:rPr lang="ru-RU" sz="1200" b="1" dirty="0">
                <a:solidFill>
                  <a:srgbClr val="002060"/>
                </a:solidFill>
              </a:rPr>
              <a:t> места от </a:t>
            </a:r>
            <a:r>
              <a:rPr lang="ru-RU" sz="12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200" b="1" dirty="0">
                <a:solidFill>
                  <a:srgbClr val="002060"/>
                </a:solidFill>
              </a:rPr>
              <a:t> на МИГ-10 т.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3.3.Проектното </a:t>
            </a:r>
            <a:r>
              <a:rPr lang="ru-RU" sz="1200" b="1" dirty="0">
                <a:solidFill>
                  <a:srgbClr val="002060"/>
                </a:solidFill>
              </a:rPr>
              <a:t>предложение </a:t>
            </a:r>
            <a:r>
              <a:rPr lang="ru-RU" sz="1200" b="1" dirty="0" err="1">
                <a:solidFill>
                  <a:srgbClr val="002060"/>
                </a:solidFill>
              </a:rPr>
              <a:t>включва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дейности</a:t>
            </a:r>
            <a:r>
              <a:rPr lang="ru-RU" sz="1200" b="1" dirty="0">
                <a:solidFill>
                  <a:srgbClr val="002060"/>
                </a:solidFill>
              </a:rPr>
              <a:t> в </a:t>
            </a:r>
            <a:r>
              <a:rPr lang="ru-RU" sz="1200" b="1" dirty="0" err="1">
                <a:solidFill>
                  <a:srgbClr val="002060"/>
                </a:solidFill>
              </a:rPr>
              <a:t>повече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от три </a:t>
            </a:r>
            <a:r>
              <a:rPr lang="ru-RU" sz="1200" b="1" dirty="0" err="1">
                <a:solidFill>
                  <a:srgbClr val="002060"/>
                </a:solidFill>
              </a:rPr>
              <a:t>населени</a:t>
            </a:r>
            <a:r>
              <a:rPr lang="ru-RU" sz="1200" b="1" dirty="0">
                <a:solidFill>
                  <a:srgbClr val="002060"/>
                </a:solidFill>
              </a:rPr>
              <a:t> места от </a:t>
            </a:r>
            <a:r>
              <a:rPr lang="ru-RU" sz="12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200" b="1" dirty="0">
                <a:solidFill>
                  <a:srgbClr val="002060"/>
                </a:solidFill>
              </a:rPr>
              <a:t> на МИГ-15 т</a:t>
            </a:r>
            <a:r>
              <a:rPr lang="ru-RU" sz="1200" b="1" dirty="0" smtClean="0">
                <a:solidFill>
                  <a:srgbClr val="002060"/>
                </a:solidFill>
              </a:rPr>
              <a:t>.</a:t>
            </a: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4.Дейностите </a:t>
            </a:r>
            <a:r>
              <a:rPr lang="ru-RU" sz="1200" b="1" dirty="0" err="1">
                <a:solidFill>
                  <a:srgbClr val="002060"/>
                </a:solidFill>
              </a:rPr>
              <a:t>са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насочени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към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деца</a:t>
            </a:r>
            <a:r>
              <a:rPr lang="ru-RU" sz="1200" b="1" dirty="0">
                <a:solidFill>
                  <a:srgbClr val="002060"/>
                </a:solidFill>
              </a:rPr>
              <a:t> и </a:t>
            </a:r>
            <a:r>
              <a:rPr lang="ru-RU" sz="1200" b="1" dirty="0" smtClean="0">
                <a:solidFill>
                  <a:srgbClr val="002060"/>
                </a:solidFill>
              </a:rPr>
              <a:t>младежи-20т.</a:t>
            </a: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5. </a:t>
            </a:r>
            <a:r>
              <a:rPr lang="ru-RU" sz="1200" b="1" dirty="0" err="1" smtClean="0">
                <a:solidFill>
                  <a:srgbClr val="002060"/>
                </a:solidFill>
              </a:rPr>
              <a:t>Брой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лица, </a:t>
            </a:r>
            <a:r>
              <a:rPr lang="ru-RU" sz="1200" b="1" dirty="0" err="1">
                <a:solidFill>
                  <a:srgbClr val="002060"/>
                </a:solidFill>
              </a:rPr>
              <a:t>обхванати</a:t>
            </a:r>
            <a:r>
              <a:rPr lang="ru-RU" sz="1200" b="1" dirty="0">
                <a:solidFill>
                  <a:srgbClr val="002060"/>
                </a:solidFill>
              </a:rPr>
              <a:t> от проекта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5.1.До </a:t>
            </a:r>
            <a:r>
              <a:rPr lang="ru-RU" sz="1200" b="1" dirty="0">
                <a:solidFill>
                  <a:srgbClr val="002060"/>
                </a:solidFill>
              </a:rPr>
              <a:t>50 лица-5 т.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5.2.От </a:t>
            </a:r>
            <a:r>
              <a:rPr lang="ru-RU" sz="1200" b="1" dirty="0">
                <a:solidFill>
                  <a:srgbClr val="002060"/>
                </a:solidFill>
              </a:rPr>
              <a:t>51 до 100 лица-10 т.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5.3.Над </a:t>
            </a:r>
            <a:r>
              <a:rPr lang="ru-RU" sz="1200" b="1" dirty="0">
                <a:solidFill>
                  <a:srgbClr val="002060"/>
                </a:solidFill>
              </a:rPr>
              <a:t>100 лица-15 т.	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 smtClean="0">
                <a:solidFill>
                  <a:srgbClr val="002060"/>
                </a:solidFill>
              </a:rPr>
              <a:t>6. </a:t>
            </a:r>
            <a:r>
              <a:rPr lang="ru-RU" sz="1200" b="1" dirty="0" err="1" smtClean="0">
                <a:solidFill>
                  <a:srgbClr val="002060"/>
                </a:solidFill>
              </a:rPr>
              <a:t>Проектът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предвижда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разработване</a:t>
            </a:r>
            <a:r>
              <a:rPr lang="ru-RU" sz="1200" b="1" dirty="0">
                <a:solidFill>
                  <a:srgbClr val="002060"/>
                </a:solidFill>
              </a:rPr>
              <a:t> на концепция </a:t>
            </a:r>
            <a:r>
              <a:rPr lang="ru-RU" sz="1200" b="1" dirty="0" smtClean="0">
                <a:solidFill>
                  <a:srgbClr val="002060"/>
                </a:solidFill>
              </a:rPr>
              <a:t>за </a:t>
            </a:r>
            <a:r>
              <a:rPr lang="ru-RU" sz="1200" b="1" dirty="0" err="1" smtClean="0">
                <a:solidFill>
                  <a:srgbClr val="002060"/>
                </a:solidFill>
              </a:rPr>
              <a:t>интелигентни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селища и/или </a:t>
            </a:r>
            <a:r>
              <a:rPr lang="ru-RU" sz="1200" b="1" dirty="0" err="1">
                <a:solidFill>
                  <a:srgbClr val="002060"/>
                </a:solidFill>
              </a:rPr>
              <a:t>изпълнение</a:t>
            </a:r>
            <a:r>
              <a:rPr lang="ru-RU" sz="1200" b="1" dirty="0">
                <a:solidFill>
                  <a:srgbClr val="002060"/>
                </a:solidFill>
              </a:rPr>
              <a:t> на </a:t>
            </a:r>
            <a:r>
              <a:rPr lang="ru-RU" sz="1200" b="1" dirty="0" err="1">
                <a:solidFill>
                  <a:srgbClr val="002060"/>
                </a:solidFill>
              </a:rPr>
              <a:t>дейност</a:t>
            </a:r>
            <a:r>
              <a:rPr lang="ru-RU" sz="1200" b="1" dirty="0">
                <a:solidFill>
                  <a:srgbClr val="002060"/>
                </a:solidFill>
              </a:rPr>
              <a:t> от концепция за </a:t>
            </a:r>
            <a:r>
              <a:rPr lang="ru-RU" sz="1200" b="1" dirty="0" err="1">
                <a:solidFill>
                  <a:srgbClr val="002060"/>
                </a:solidFill>
              </a:rPr>
              <a:t>интелигентни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</a:rPr>
              <a:t>селища- 20 т.</a:t>
            </a: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Минимален </a:t>
            </a:r>
            <a:r>
              <a:rPr lang="ru-RU" sz="1200" b="1" dirty="0" err="1">
                <a:solidFill>
                  <a:srgbClr val="002060"/>
                </a:solidFill>
              </a:rPr>
              <a:t>праг</a:t>
            </a:r>
            <a:r>
              <a:rPr lang="ru-RU" sz="1200" b="1" dirty="0">
                <a:solidFill>
                  <a:srgbClr val="002060"/>
                </a:solidFill>
              </a:rPr>
              <a:t> за </a:t>
            </a:r>
            <a:r>
              <a:rPr lang="ru-RU" sz="1200" b="1" dirty="0" err="1">
                <a:solidFill>
                  <a:srgbClr val="002060"/>
                </a:solidFill>
              </a:rPr>
              <a:t>преминаване</a:t>
            </a:r>
            <a:r>
              <a:rPr lang="ru-RU" sz="1200" b="1" dirty="0">
                <a:solidFill>
                  <a:srgbClr val="002060"/>
                </a:solidFill>
              </a:rPr>
              <a:t> 30 точки.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При равен </a:t>
            </a:r>
            <a:r>
              <a:rPr lang="ru-RU" sz="1200" b="1" dirty="0" err="1">
                <a:solidFill>
                  <a:srgbClr val="002060"/>
                </a:solidFill>
              </a:rPr>
              <a:t>брой</a:t>
            </a:r>
            <a:r>
              <a:rPr lang="ru-RU" sz="1200" b="1" dirty="0">
                <a:solidFill>
                  <a:srgbClr val="002060"/>
                </a:solidFill>
              </a:rPr>
              <a:t> точки се </a:t>
            </a:r>
            <a:r>
              <a:rPr lang="ru-RU" sz="1200" b="1" dirty="0" err="1">
                <a:solidFill>
                  <a:srgbClr val="002060"/>
                </a:solidFill>
              </a:rPr>
              <a:t>финансира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проектно</a:t>
            </a:r>
            <a:r>
              <a:rPr lang="ru-RU" sz="1200" b="1" dirty="0">
                <a:solidFill>
                  <a:srgbClr val="002060"/>
                </a:solidFill>
              </a:rPr>
              <a:t> предложение, </a:t>
            </a:r>
            <a:r>
              <a:rPr lang="ru-RU" sz="1200" b="1" dirty="0" err="1">
                <a:solidFill>
                  <a:srgbClr val="002060"/>
                </a:solidFill>
              </a:rPr>
              <a:t>което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отговаря</a:t>
            </a:r>
            <a:r>
              <a:rPr lang="ru-RU" sz="1200" b="1" dirty="0">
                <a:solidFill>
                  <a:srgbClr val="002060"/>
                </a:solidFill>
              </a:rPr>
              <a:t> на критерий 6.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В случай, че след </a:t>
            </a:r>
            <a:r>
              <a:rPr lang="ru-RU" sz="1200" b="1" dirty="0" err="1">
                <a:solidFill>
                  <a:srgbClr val="002060"/>
                </a:solidFill>
              </a:rPr>
              <a:t>приоритизиране</a:t>
            </a:r>
            <a:r>
              <a:rPr lang="ru-RU" sz="1200" b="1" dirty="0">
                <a:solidFill>
                  <a:srgbClr val="002060"/>
                </a:solidFill>
              </a:rPr>
              <a:t> по критерий 6 </a:t>
            </a:r>
            <a:r>
              <a:rPr lang="ru-RU" sz="1200" b="1" dirty="0" err="1">
                <a:solidFill>
                  <a:srgbClr val="002060"/>
                </a:solidFill>
              </a:rPr>
              <a:t>отново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са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налични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проекти</a:t>
            </a:r>
            <a:r>
              <a:rPr lang="ru-RU" sz="1200" b="1" dirty="0">
                <a:solidFill>
                  <a:srgbClr val="002060"/>
                </a:solidFill>
              </a:rPr>
              <a:t> с равен </a:t>
            </a:r>
            <a:r>
              <a:rPr lang="ru-RU" sz="1200" b="1" dirty="0" err="1">
                <a:solidFill>
                  <a:srgbClr val="002060"/>
                </a:solidFill>
              </a:rPr>
              <a:t>брой</a:t>
            </a:r>
            <a:r>
              <a:rPr lang="ru-RU" sz="1200" b="1" dirty="0">
                <a:solidFill>
                  <a:srgbClr val="002060"/>
                </a:solidFill>
              </a:rPr>
              <a:t> точки </a:t>
            </a:r>
            <a:r>
              <a:rPr lang="ru-RU" sz="1200" b="1" dirty="0" err="1">
                <a:solidFill>
                  <a:srgbClr val="002060"/>
                </a:solidFill>
              </a:rPr>
              <a:t>предимство</a:t>
            </a:r>
            <a:r>
              <a:rPr lang="ru-RU" sz="1200" b="1" dirty="0">
                <a:solidFill>
                  <a:srgbClr val="002060"/>
                </a:solidFill>
              </a:rPr>
              <a:t> се </a:t>
            </a:r>
            <a:r>
              <a:rPr lang="ru-RU" sz="1200" b="1" dirty="0" err="1">
                <a:solidFill>
                  <a:srgbClr val="002060"/>
                </a:solidFill>
              </a:rPr>
              <a:t>дава</a:t>
            </a:r>
            <a:r>
              <a:rPr lang="ru-RU" sz="1200" b="1" dirty="0">
                <a:solidFill>
                  <a:srgbClr val="002060"/>
                </a:solidFill>
              </a:rPr>
              <a:t> на </a:t>
            </a:r>
            <a:r>
              <a:rPr lang="ru-RU" sz="1200" b="1" dirty="0" err="1">
                <a:solidFill>
                  <a:srgbClr val="002060"/>
                </a:solidFill>
              </a:rPr>
              <a:t>кандидати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изпълнили</a:t>
            </a:r>
            <a:r>
              <a:rPr lang="ru-RU" sz="1200" b="1" dirty="0">
                <a:solidFill>
                  <a:srgbClr val="002060"/>
                </a:solidFill>
              </a:rPr>
              <a:t> критерий 5.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>След </a:t>
            </a:r>
            <a:r>
              <a:rPr lang="ru-RU" sz="1200" b="1" dirty="0" err="1">
                <a:solidFill>
                  <a:srgbClr val="002060"/>
                </a:solidFill>
              </a:rPr>
              <a:t>приоритизиране</a:t>
            </a:r>
            <a:r>
              <a:rPr lang="ru-RU" sz="1200" b="1" dirty="0">
                <a:solidFill>
                  <a:srgbClr val="002060"/>
                </a:solidFill>
              </a:rPr>
              <a:t> по критерий 5 </a:t>
            </a:r>
            <a:r>
              <a:rPr lang="ru-RU" sz="1200" b="1" dirty="0" err="1">
                <a:solidFill>
                  <a:srgbClr val="002060"/>
                </a:solidFill>
              </a:rPr>
              <a:t>предимство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получават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кандидати</a:t>
            </a:r>
            <a:r>
              <a:rPr lang="ru-RU" sz="1200" b="1" dirty="0">
                <a:solidFill>
                  <a:srgbClr val="002060"/>
                </a:solidFill>
              </a:rPr>
              <a:t>, </a:t>
            </a:r>
            <a:r>
              <a:rPr lang="ru-RU" sz="1200" b="1" dirty="0" err="1">
                <a:solidFill>
                  <a:srgbClr val="002060"/>
                </a:solidFill>
              </a:rPr>
              <a:t>които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са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b="1" dirty="0" err="1">
                <a:solidFill>
                  <a:srgbClr val="002060"/>
                </a:solidFill>
              </a:rPr>
              <a:t>изпълнили</a:t>
            </a:r>
            <a:r>
              <a:rPr lang="ru-RU" sz="1200" b="1" dirty="0">
                <a:solidFill>
                  <a:srgbClr val="002060"/>
                </a:solidFill>
              </a:rPr>
              <a:t> критерий 4.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61" y="762001"/>
            <a:ext cx="1743082" cy="1066799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" y="5714999"/>
            <a:ext cx="1578706" cy="1143001"/>
          </a:xfrm>
          <a:prstGeom prst="rect">
            <a:avLst/>
          </a:prstGeom>
        </p:spPr>
      </p:pic>
      <p:pic>
        <p:nvPicPr>
          <p:cNvPr id="10" name="Картина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7" y="0"/>
            <a:ext cx="1555630" cy="15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9549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err="1" smtClean="0">
                <a:solidFill>
                  <a:srgbClr val="002060"/>
                </a:solidFill>
              </a:rPr>
              <a:t>Ако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имате</a:t>
            </a:r>
            <a:r>
              <a:rPr lang="ru-RU" sz="2000" b="1" dirty="0" smtClean="0">
                <a:solidFill>
                  <a:srgbClr val="002060"/>
                </a:solidFill>
              </a:rPr>
              <a:t> идея и </a:t>
            </a:r>
            <a:r>
              <a:rPr lang="ru-RU" sz="2000" b="1" dirty="0" err="1" smtClean="0">
                <a:solidFill>
                  <a:srgbClr val="002060"/>
                </a:solidFill>
              </a:rPr>
              <a:t>търсите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финансиране</a:t>
            </a:r>
            <a:r>
              <a:rPr lang="ru-RU" sz="2000" b="1" dirty="0" smtClean="0">
                <a:solidFill>
                  <a:srgbClr val="002060"/>
                </a:solidFill>
              </a:rPr>
              <a:t> за </a:t>
            </a:r>
            <a:r>
              <a:rPr lang="ru-RU" sz="2000" b="1" dirty="0" err="1" smtClean="0">
                <a:solidFill>
                  <a:srgbClr val="002060"/>
                </a:solidFill>
              </a:rPr>
              <a:t>нея</a:t>
            </a:r>
            <a:r>
              <a:rPr lang="ru-RU" sz="2000" b="1" dirty="0" smtClean="0">
                <a:solidFill>
                  <a:srgbClr val="002060"/>
                </a:solidFill>
              </a:rPr>
              <a:t>!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799"/>
            <a:ext cx="7696200" cy="417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Контакти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гр. </a:t>
            </a:r>
            <a:r>
              <a:rPr lang="ru-RU" sz="2000" dirty="0" err="1" smtClean="0">
                <a:solidFill>
                  <a:srgbClr val="002060"/>
                </a:solidFill>
              </a:rPr>
              <a:t>Свиленград</a:t>
            </a:r>
            <a:r>
              <a:rPr lang="ru-RU" sz="2000" dirty="0" smtClean="0">
                <a:solidFill>
                  <a:srgbClr val="002060"/>
                </a:solidFill>
              </a:rPr>
              <a:t> 6500, ул. </a:t>
            </a:r>
            <a:r>
              <a:rPr lang="ru-RU" sz="2000" dirty="0" err="1" smtClean="0">
                <a:solidFill>
                  <a:srgbClr val="002060"/>
                </a:solidFill>
              </a:rPr>
              <a:t>Септемврийци</a:t>
            </a:r>
            <a:r>
              <a:rPr lang="ru-RU" sz="2000" dirty="0" smtClean="0">
                <a:solidFill>
                  <a:srgbClr val="002060"/>
                </a:solidFill>
              </a:rPr>
              <a:t>“ №6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e – </a:t>
            </a:r>
            <a:r>
              <a:rPr lang="ru-RU" sz="2000" dirty="0" err="1" smtClean="0">
                <a:solidFill>
                  <a:srgbClr val="002060"/>
                </a:solidFill>
              </a:rPr>
              <a:t>mail</a:t>
            </a:r>
            <a:r>
              <a:rPr lang="ru-RU" sz="2000" dirty="0" smtClean="0">
                <a:solidFill>
                  <a:srgbClr val="002060"/>
                </a:solidFill>
              </a:rPr>
              <a:t>: migsvgrareal@abv.bg,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2"/>
              </a:rPr>
              <a:t>migsvilengrad@mail.bg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тел: 0887/ 61 00 06 </a:t>
            </a:r>
            <a:r>
              <a:rPr lang="ru-RU" sz="2000" dirty="0">
                <a:solidFill>
                  <a:srgbClr val="002060"/>
                </a:solidFill>
              </a:rPr>
              <a:t>-</a:t>
            </a:r>
            <a:r>
              <a:rPr lang="ru-RU" sz="2000" dirty="0" smtClean="0">
                <a:solidFill>
                  <a:srgbClr val="002060"/>
                </a:solidFill>
              </a:rPr>
              <a:t> Мима </a:t>
            </a:r>
            <a:r>
              <a:rPr lang="ru-RU" sz="2000" dirty="0" err="1" smtClean="0">
                <a:solidFill>
                  <a:srgbClr val="002060"/>
                </a:solidFill>
              </a:rPr>
              <a:t>Шомова</a:t>
            </a:r>
            <a:r>
              <a:rPr lang="ru-RU" sz="2000" dirty="0" smtClean="0">
                <a:solidFill>
                  <a:srgbClr val="002060"/>
                </a:solidFill>
              </a:rPr>
              <a:t> 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76600"/>
            <a:ext cx="4114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Благодаря за </a:t>
            </a:r>
            <a:r>
              <a:rPr lang="ru-RU" sz="4000" dirty="0" err="1" smtClean="0">
                <a:solidFill>
                  <a:srgbClr val="002060"/>
                </a:solidFill>
              </a:rPr>
              <a:t>вниманието</a:t>
            </a:r>
            <a:r>
              <a:rPr lang="ru-RU" sz="4000" dirty="0" smtClean="0">
                <a:solidFill>
                  <a:srgbClr val="002060"/>
                </a:solidFill>
              </a:rPr>
              <a:t>!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724461"/>
            <a:ext cx="4495800" cy="36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"/>
            <a:ext cx="7809807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7233"/>
            <a:ext cx="9144000" cy="515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39628"/>
            <a:ext cx="8229600" cy="31037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b="1" u="sng" dirty="0" smtClean="0">
                <a:solidFill>
                  <a:srgbClr val="002060"/>
                </a:solidFill>
              </a:rPr>
              <a:t>Цел на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мярката</a:t>
            </a:r>
            <a:r>
              <a:rPr lang="ru-RU" sz="1800" b="1" u="sng" dirty="0" smtClean="0">
                <a:solidFill>
                  <a:srgbClr val="002060"/>
                </a:solidFill>
              </a:rPr>
              <a:t>:</a:t>
            </a:r>
            <a:r>
              <a:rPr lang="ru-RU" sz="1800" b="1" u="sng" dirty="0">
                <a:solidFill>
                  <a:srgbClr val="002060"/>
                </a:solidFill>
              </a:rPr>
              <a:t/>
            </a:r>
            <a:br>
              <a:rPr lang="ru-RU" sz="1800" b="1" u="sng" dirty="0">
                <a:solidFill>
                  <a:srgbClr val="002060"/>
                </a:solidFill>
              </a:rPr>
            </a:br>
            <a:r>
              <a:rPr lang="ru-RU" sz="1600" b="1" dirty="0" err="1">
                <a:solidFill>
                  <a:srgbClr val="002060"/>
                </a:solidFill>
              </a:rPr>
              <a:t>С</a:t>
            </a:r>
            <a:r>
              <a:rPr lang="ru-RU" sz="1600" b="1" dirty="0" err="1" smtClean="0">
                <a:solidFill>
                  <a:srgbClr val="002060"/>
                </a:solidFill>
              </a:rPr>
              <a:t>ъживяване</a:t>
            </a:r>
            <a:r>
              <a:rPr lang="ru-RU" sz="1600" b="1" dirty="0">
                <a:solidFill>
                  <a:srgbClr val="002060"/>
                </a:solidFill>
              </a:rPr>
              <a:t>	на	</a:t>
            </a:r>
            <a:r>
              <a:rPr lang="ru-RU" sz="1600" b="1" dirty="0" err="1" smtClean="0">
                <a:solidFill>
                  <a:srgbClr val="002060"/>
                </a:solidFill>
              </a:rPr>
              <a:t>територията</a:t>
            </a:r>
            <a:r>
              <a:rPr lang="ru-RU" sz="1600" b="1" dirty="0" smtClean="0">
                <a:solidFill>
                  <a:srgbClr val="002060"/>
                </a:solidFill>
              </a:rPr>
              <a:t> на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МИГ„Свиленград-Тополовград</a:t>
            </a:r>
            <a:r>
              <a:rPr lang="ru-RU" sz="1600" b="1" dirty="0" smtClean="0">
                <a:solidFill>
                  <a:srgbClr val="002060"/>
                </a:solidFill>
              </a:rPr>
              <a:t>“ чрез </a:t>
            </a:r>
            <a:r>
              <a:rPr lang="ru-RU" sz="1600" b="1" dirty="0" err="1">
                <a:solidFill>
                  <a:srgbClr val="002060"/>
                </a:solidFill>
              </a:rPr>
              <a:t>активизиране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местното</a:t>
            </a:r>
            <a:r>
              <a:rPr lang="ru-RU" sz="1600" b="1" dirty="0">
                <a:solidFill>
                  <a:srgbClr val="002060"/>
                </a:solidFill>
              </a:rPr>
              <a:t> население в общи </a:t>
            </a:r>
            <a:r>
              <a:rPr lang="ru-RU" sz="1600" b="1" dirty="0" err="1">
                <a:solidFill>
                  <a:srgbClr val="002060"/>
                </a:solidFill>
              </a:rPr>
              <a:t>инициативи</a:t>
            </a:r>
            <a:r>
              <a:rPr lang="ru-RU" sz="1600" b="1" dirty="0">
                <a:solidFill>
                  <a:srgbClr val="002060"/>
                </a:solidFill>
              </a:rPr>
              <a:t> за </a:t>
            </a:r>
            <a:r>
              <a:rPr lang="ru-RU" sz="1600" b="1" dirty="0" err="1">
                <a:solidFill>
                  <a:srgbClr val="002060"/>
                </a:solidFill>
              </a:rPr>
              <a:t>опазване</a:t>
            </a:r>
            <a:r>
              <a:rPr lang="ru-RU" sz="1600" b="1" dirty="0">
                <a:solidFill>
                  <a:srgbClr val="002060"/>
                </a:solidFill>
              </a:rPr>
              <a:t>, развитие и </a:t>
            </a:r>
            <a:r>
              <a:rPr lang="ru-RU" sz="1600" b="1" dirty="0" err="1">
                <a:solidFill>
                  <a:srgbClr val="002060"/>
                </a:solidFill>
              </a:rPr>
              <a:t>разнообразяване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местните</a:t>
            </a:r>
            <a:r>
              <a:rPr lang="ru-RU" sz="1600" b="1" dirty="0">
                <a:solidFill>
                  <a:srgbClr val="002060"/>
                </a:solidFill>
              </a:rPr>
              <a:t> идентичности и </a:t>
            </a:r>
            <a:r>
              <a:rPr lang="ru-RU" sz="1600" b="1" dirty="0" err="1">
                <a:solidFill>
                  <a:srgbClr val="002060"/>
                </a:solidFill>
              </a:rPr>
              <a:t>дадености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800" b="1" u="sng" dirty="0" err="1">
                <a:solidFill>
                  <a:srgbClr val="002060"/>
                </a:solidFill>
              </a:rPr>
              <a:t>Специфични</a:t>
            </a:r>
            <a:r>
              <a:rPr lang="ru-RU" sz="1800" b="1" u="sng" dirty="0">
                <a:solidFill>
                  <a:srgbClr val="002060"/>
                </a:solidFill>
              </a:rPr>
              <a:t> цели:</a:t>
            </a:r>
            <a:br>
              <a:rPr lang="ru-RU" sz="1800" b="1" u="sng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</a:t>
            </a:r>
            <a:r>
              <a:rPr lang="ru-RU" sz="1600" b="1" dirty="0" err="1">
                <a:solidFill>
                  <a:srgbClr val="002060"/>
                </a:solidFill>
              </a:rPr>
              <a:t>Опазване</a:t>
            </a:r>
            <a:r>
              <a:rPr lang="ru-RU" sz="1600" b="1" dirty="0">
                <a:solidFill>
                  <a:srgbClr val="002060"/>
                </a:solidFill>
              </a:rPr>
              <a:t>  и  развитие  на </a:t>
            </a:r>
            <a:r>
              <a:rPr lang="ru-RU" sz="1600" b="1" dirty="0" err="1">
                <a:solidFill>
                  <a:srgbClr val="002060"/>
                </a:solidFill>
              </a:rPr>
              <a:t>местното</a:t>
            </a:r>
            <a:r>
              <a:rPr lang="ru-RU" sz="1600" b="1" dirty="0">
                <a:solidFill>
                  <a:srgbClr val="002060"/>
                </a:solidFill>
              </a:rPr>
              <a:t>  </a:t>
            </a:r>
            <a:r>
              <a:rPr lang="ru-RU" sz="1600" b="1" dirty="0" err="1">
                <a:solidFill>
                  <a:srgbClr val="002060"/>
                </a:solidFill>
              </a:rPr>
              <a:t>културно</a:t>
            </a:r>
            <a:r>
              <a:rPr lang="ru-RU" sz="1600" b="1" dirty="0">
                <a:solidFill>
                  <a:srgbClr val="002060"/>
                </a:solidFill>
              </a:rPr>
              <a:t>	наследство  и </a:t>
            </a:r>
            <a:r>
              <a:rPr lang="ru-RU" sz="1600" b="1" dirty="0" err="1" smtClean="0">
                <a:solidFill>
                  <a:srgbClr val="002060"/>
                </a:solidFill>
              </a:rPr>
              <a:t>повишаване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обществения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интерес </a:t>
            </a:r>
            <a:r>
              <a:rPr lang="ru-RU" sz="1600" b="1" dirty="0" err="1">
                <a:solidFill>
                  <a:srgbClr val="002060"/>
                </a:solidFill>
              </a:rPr>
              <a:t>към</a:t>
            </a:r>
            <a:r>
              <a:rPr lang="ru-RU" sz="1600" b="1" dirty="0">
                <a:solidFill>
                  <a:srgbClr val="002060"/>
                </a:solidFill>
              </a:rPr>
              <a:t> него;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</a:t>
            </a:r>
            <a:r>
              <a:rPr lang="ru-RU" sz="1600" b="1" dirty="0" err="1">
                <a:solidFill>
                  <a:srgbClr val="002060"/>
                </a:solidFill>
              </a:rPr>
              <a:t>Стимулиране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физическото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интелектуалното</a:t>
            </a:r>
            <a:r>
              <a:rPr lang="ru-RU" sz="1600" b="1" dirty="0">
                <a:solidFill>
                  <a:srgbClr val="002060"/>
                </a:solidFill>
              </a:rPr>
              <a:t> и </a:t>
            </a:r>
            <a:r>
              <a:rPr lang="ru-RU" sz="1600" b="1" dirty="0" err="1">
                <a:solidFill>
                  <a:srgbClr val="002060"/>
                </a:solidFill>
              </a:rPr>
              <a:t>творческото</a:t>
            </a:r>
            <a:r>
              <a:rPr lang="ru-RU" sz="1600" b="1" dirty="0">
                <a:solidFill>
                  <a:srgbClr val="002060"/>
                </a:solidFill>
              </a:rPr>
              <a:t> развитие на </a:t>
            </a:r>
            <a:r>
              <a:rPr lang="ru-RU" sz="1600" b="1" dirty="0" err="1">
                <a:solidFill>
                  <a:srgbClr val="002060"/>
                </a:solidFill>
              </a:rPr>
              <a:t>населението</a:t>
            </a:r>
            <a:r>
              <a:rPr lang="ru-RU" sz="1600" b="1" dirty="0">
                <a:solidFill>
                  <a:srgbClr val="002060"/>
                </a:solidFill>
              </a:rPr>
              <a:t>;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</a:t>
            </a:r>
            <a:r>
              <a:rPr lang="ru-RU" sz="1600" b="1" dirty="0" err="1">
                <a:solidFill>
                  <a:srgbClr val="002060"/>
                </a:solidFill>
              </a:rPr>
              <a:t>Активизиране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местните</a:t>
            </a:r>
            <a:r>
              <a:rPr lang="ru-RU" sz="1600" b="1" dirty="0">
                <a:solidFill>
                  <a:srgbClr val="002060"/>
                </a:solidFill>
              </a:rPr>
              <a:t> общности за </a:t>
            </a:r>
            <a:r>
              <a:rPr lang="ru-RU" sz="1600" b="1" dirty="0" err="1">
                <a:solidFill>
                  <a:srgbClr val="002060"/>
                </a:solidFill>
              </a:rPr>
              <a:t>вземане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иновативни</a:t>
            </a:r>
            <a:r>
              <a:rPr lang="ru-RU" sz="1600" b="1" dirty="0">
                <a:solidFill>
                  <a:srgbClr val="002060"/>
                </a:solidFill>
              </a:rPr>
              <a:t> решения за </a:t>
            </a:r>
            <a:r>
              <a:rPr lang="ru-RU" sz="1600" b="1" dirty="0" err="1">
                <a:solidFill>
                  <a:srgbClr val="002060"/>
                </a:solidFill>
              </a:rPr>
              <a:t>създаване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устойчиви</a:t>
            </a:r>
            <a:r>
              <a:rPr lang="ru-RU" sz="1600" b="1" dirty="0">
                <a:solidFill>
                  <a:srgbClr val="002060"/>
                </a:solidFill>
              </a:rPr>
              <a:t> модели за </a:t>
            </a:r>
            <a:r>
              <a:rPr lang="ru-RU" sz="1600" b="1" dirty="0" err="1">
                <a:solidFill>
                  <a:srgbClr val="002060"/>
                </a:solidFill>
              </a:rPr>
              <a:t>подобряването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условията</a:t>
            </a:r>
            <a:r>
              <a:rPr lang="ru-RU" sz="1600" b="1" dirty="0">
                <a:solidFill>
                  <a:srgbClr val="002060"/>
                </a:solidFill>
              </a:rPr>
              <a:t> на живот на </a:t>
            </a:r>
            <a:r>
              <a:rPr lang="ru-RU" sz="16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600" b="1" dirty="0">
                <a:solidFill>
                  <a:srgbClr val="002060"/>
                </a:solidFill>
              </a:rPr>
              <a:t>.</a:t>
            </a:r>
            <a:br>
              <a:rPr lang="ru-RU" sz="1600" b="1" dirty="0">
                <a:solidFill>
                  <a:srgbClr val="002060"/>
                </a:solidFill>
              </a:rPr>
            </a:br>
            <a:endParaRPr lang="bg-BG" sz="16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031746"/>
            <a:ext cx="3657600" cy="252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39628"/>
            <a:ext cx="8229600" cy="31037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rgbClr val="002060"/>
                </a:solidFill>
              </a:rPr>
              <a:t>ОБЩ БЮДЖЕТ ПО МЯРКАТА:</a:t>
            </a:r>
            <a:r>
              <a:rPr lang="ru-RU" sz="1600" dirty="0">
                <a:solidFill>
                  <a:srgbClr val="002060"/>
                </a:solidFill>
              </a:rPr>
              <a:t>  76 693,78 евро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МИНИМАЛЕН И МАКСИМАЛЕН РАЗМЕР НА ОБЩИТЕ ДОПУСТИМИ РАЗХОДИ</a:t>
            </a:r>
            <a:r>
              <a:rPr lang="ru-RU" sz="1600" dirty="0">
                <a:solidFill>
                  <a:srgbClr val="002060"/>
                </a:solidFill>
              </a:rPr>
              <a:t>: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•	</a:t>
            </a:r>
            <a:r>
              <a:rPr lang="ru-RU" sz="1600" dirty="0" err="1">
                <a:solidFill>
                  <a:srgbClr val="002060"/>
                </a:solidFill>
              </a:rPr>
              <a:t>Минималният</a:t>
            </a:r>
            <a:r>
              <a:rPr lang="ru-RU" sz="1600" dirty="0">
                <a:solidFill>
                  <a:srgbClr val="002060"/>
                </a:solidFill>
              </a:rPr>
              <a:t> размер на	</a:t>
            </a:r>
            <a:r>
              <a:rPr lang="ru-RU" sz="1600" dirty="0" err="1">
                <a:solidFill>
                  <a:srgbClr val="002060"/>
                </a:solidFill>
              </a:rPr>
              <a:t>допустимите</a:t>
            </a:r>
            <a:r>
              <a:rPr lang="ru-RU" sz="1600" dirty="0">
                <a:solidFill>
                  <a:srgbClr val="002060"/>
                </a:solidFill>
              </a:rPr>
              <a:t>	</a:t>
            </a:r>
            <a:r>
              <a:rPr lang="ru-RU" sz="1600" dirty="0" err="1">
                <a:solidFill>
                  <a:srgbClr val="002060"/>
                </a:solidFill>
              </a:rPr>
              <a:t>разходи</a:t>
            </a:r>
            <a:r>
              <a:rPr lang="ru-RU" sz="1600" dirty="0">
                <a:solidFill>
                  <a:srgbClr val="002060"/>
                </a:solidFill>
              </a:rPr>
              <a:t>	за	</a:t>
            </a:r>
            <a:r>
              <a:rPr lang="ru-RU" sz="1600" dirty="0" err="1">
                <a:solidFill>
                  <a:srgbClr val="002060"/>
                </a:solidFill>
              </a:rPr>
              <a:t>едно</a:t>
            </a:r>
            <a:r>
              <a:rPr lang="ru-RU" sz="1600" dirty="0">
                <a:solidFill>
                  <a:srgbClr val="002060"/>
                </a:solidFill>
              </a:rPr>
              <a:t>	</a:t>
            </a:r>
            <a:r>
              <a:rPr lang="ru-RU" sz="1600" dirty="0" err="1">
                <a:solidFill>
                  <a:srgbClr val="002060"/>
                </a:solidFill>
              </a:rPr>
              <a:t>проектно</a:t>
            </a:r>
            <a:r>
              <a:rPr lang="ru-RU" sz="1600" dirty="0">
                <a:solidFill>
                  <a:srgbClr val="002060"/>
                </a:solidFill>
              </a:rPr>
              <a:t> предложение е </a:t>
            </a:r>
            <a:r>
              <a:rPr lang="ru-RU" sz="1600" dirty="0" err="1">
                <a:solidFill>
                  <a:srgbClr val="002060"/>
                </a:solidFill>
              </a:rPr>
              <a:t>левовата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равностойност</a:t>
            </a:r>
            <a:r>
              <a:rPr lang="ru-RU" sz="1600" dirty="0">
                <a:solidFill>
                  <a:srgbClr val="002060"/>
                </a:solidFill>
              </a:rPr>
              <a:t> на 2 500 евро.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•	</a:t>
            </a:r>
            <a:r>
              <a:rPr lang="ru-RU" sz="1600" dirty="0" err="1">
                <a:solidFill>
                  <a:srgbClr val="002060"/>
                </a:solidFill>
              </a:rPr>
              <a:t>Максималният</a:t>
            </a:r>
            <a:r>
              <a:rPr lang="ru-RU" sz="1600" dirty="0">
                <a:solidFill>
                  <a:srgbClr val="002060"/>
                </a:solidFill>
              </a:rPr>
              <a:t> размер на </a:t>
            </a:r>
            <a:r>
              <a:rPr lang="ru-RU" sz="1600" dirty="0" err="1">
                <a:solidFill>
                  <a:srgbClr val="002060"/>
                </a:solidFill>
              </a:rPr>
              <a:t>допустимите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разходи</a:t>
            </a:r>
            <a:r>
              <a:rPr lang="ru-RU" sz="1600" dirty="0">
                <a:solidFill>
                  <a:srgbClr val="002060"/>
                </a:solidFill>
              </a:rPr>
              <a:t> за един кандидат за </a:t>
            </a:r>
            <a:r>
              <a:rPr lang="ru-RU" sz="1600" dirty="0" err="1">
                <a:solidFill>
                  <a:srgbClr val="002060"/>
                </a:solidFill>
              </a:rPr>
              <a:t>едно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проектно</a:t>
            </a:r>
            <a:r>
              <a:rPr lang="ru-RU" sz="1600" dirty="0">
                <a:solidFill>
                  <a:srgbClr val="002060"/>
                </a:solidFill>
              </a:rPr>
              <a:t> предложение е до </a:t>
            </a:r>
            <a:r>
              <a:rPr lang="ru-RU" sz="1600" dirty="0" err="1">
                <a:solidFill>
                  <a:srgbClr val="002060"/>
                </a:solidFill>
              </a:rPr>
              <a:t>левовата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равностойност</a:t>
            </a:r>
            <a:r>
              <a:rPr lang="ru-RU" sz="1600" dirty="0">
                <a:solidFill>
                  <a:srgbClr val="002060"/>
                </a:solidFill>
              </a:rPr>
              <a:t> на 25 500 евро;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	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ИНТЕНЗИТЕТ НА ФИНАНСОВАТА ПОМОЩ: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err="1">
                <a:solidFill>
                  <a:srgbClr val="002060"/>
                </a:solidFill>
              </a:rPr>
              <a:t>Финансовата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помощ</a:t>
            </a:r>
            <a:r>
              <a:rPr lang="ru-RU" sz="1600" dirty="0">
                <a:solidFill>
                  <a:srgbClr val="002060"/>
                </a:solidFill>
              </a:rPr>
              <a:t> е в размер до 100 % от </a:t>
            </a:r>
            <a:r>
              <a:rPr lang="ru-RU" sz="1600" dirty="0" err="1">
                <a:solidFill>
                  <a:srgbClr val="002060"/>
                </a:solidFill>
              </a:rPr>
              <a:t>общия</a:t>
            </a:r>
            <a:r>
              <a:rPr lang="ru-RU" sz="1600" dirty="0">
                <a:solidFill>
                  <a:srgbClr val="002060"/>
                </a:solidFill>
              </a:rPr>
              <a:t> размер на </a:t>
            </a:r>
            <a:r>
              <a:rPr lang="ru-RU" sz="1600" dirty="0" err="1">
                <a:solidFill>
                  <a:srgbClr val="002060"/>
                </a:solidFill>
              </a:rPr>
              <a:t>допустимите</a:t>
            </a:r>
            <a:r>
              <a:rPr lang="ru-RU" sz="1600" dirty="0">
                <a:solidFill>
                  <a:srgbClr val="002060"/>
                </a:solidFill>
              </a:rPr>
              <a:t> за финансово </a:t>
            </a:r>
            <a:r>
              <a:rPr lang="ru-RU" sz="1600" dirty="0" err="1">
                <a:solidFill>
                  <a:srgbClr val="002060"/>
                </a:solidFill>
              </a:rPr>
              <a:t>подпомагане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разходи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  <a:br>
              <a:rPr lang="ru-RU" sz="1600" dirty="0">
                <a:solidFill>
                  <a:srgbClr val="002060"/>
                </a:solidFill>
              </a:rPr>
            </a:br>
            <a:endParaRPr lang="bg-BG" sz="16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7" name="Картина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343400"/>
            <a:ext cx="4114800" cy="203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6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657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b="1" u="sng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кандидати</a:t>
            </a:r>
            <a:r>
              <a:rPr lang="ru-RU" sz="1800" b="1" u="sng" dirty="0" smtClean="0">
                <a:solidFill>
                  <a:srgbClr val="002060"/>
                </a:solidFill>
              </a:rPr>
              <a:t>:</a:t>
            </a:r>
            <a:br>
              <a:rPr lang="ru-RU" sz="1800" b="1" u="sng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-</a:t>
            </a:r>
            <a:r>
              <a:rPr lang="ru-RU" sz="1600" b="1" dirty="0">
                <a:solidFill>
                  <a:srgbClr val="002060"/>
                </a:solidFill>
              </a:rPr>
              <a:t>Юридически лица с </a:t>
            </a:r>
            <a:r>
              <a:rPr lang="ru-RU" sz="1600" b="1" dirty="0" err="1">
                <a:solidFill>
                  <a:srgbClr val="002060"/>
                </a:solidFill>
              </a:rPr>
              <a:t>нестопанска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цел,</a:t>
            </a: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Читалища</a:t>
            </a:r>
            <a:r>
              <a:rPr lang="ru-RU" sz="1600" b="1" dirty="0" smtClean="0">
                <a:solidFill>
                  <a:srgbClr val="002060"/>
                </a:solidFill>
              </a:rPr>
              <a:t>;</a:t>
            </a: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-Община </a:t>
            </a:r>
            <a:r>
              <a:rPr lang="ru-RU" sz="1600" b="1" dirty="0" err="1">
                <a:solidFill>
                  <a:srgbClr val="002060"/>
                </a:solidFill>
              </a:rPr>
              <a:t>Свиленград</a:t>
            </a:r>
            <a:r>
              <a:rPr lang="ru-RU" sz="1600" b="1" dirty="0">
                <a:solidFill>
                  <a:srgbClr val="002060"/>
                </a:solidFill>
              </a:rPr>
              <a:t>;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-Община </a:t>
            </a:r>
            <a:r>
              <a:rPr lang="ru-RU" sz="1600" b="1" dirty="0" err="1">
                <a:solidFill>
                  <a:srgbClr val="002060"/>
                </a:solidFill>
              </a:rPr>
              <a:t>Тополовград</a:t>
            </a:r>
            <a:r>
              <a:rPr lang="ru-RU" sz="1600" b="1" dirty="0">
                <a:solidFill>
                  <a:srgbClr val="002060"/>
                </a:solidFill>
              </a:rPr>
              <a:t>;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-МИГ „</a:t>
            </a:r>
            <a:r>
              <a:rPr lang="ru-RU" sz="1600" b="1" dirty="0" err="1">
                <a:solidFill>
                  <a:srgbClr val="002060"/>
                </a:solidFill>
              </a:rPr>
              <a:t>Свиленград</a:t>
            </a:r>
            <a:r>
              <a:rPr lang="ru-RU" sz="1600" b="1" dirty="0">
                <a:solidFill>
                  <a:srgbClr val="002060"/>
                </a:solidFill>
              </a:rPr>
              <a:t> – </a:t>
            </a:r>
            <a:r>
              <a:rPr lang="ru-RU" sz="1600" b="1" dirty="0" err="1">
                <a:solidFill>
                  <a:srgbClr val="002060"/>
                </a:solidFill>
              </a:rPr>
              <a:t>Тополовград</a:t>
            </a:r>
            <a:r>
              <a:rPr lang="ru-RU" sz="1600" b="1" dirty="0" smtClean="0">
                <a:solidFill>
                  <a:srgbClr val="002060"/>
                </a:solidFill>
              </a:rPr>
              <a:t>“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i="1" dirty="0" err="1" smtClean="0">
                <a:solidFill>
                  <a:srgbClr val="002060"/>
                </a:solidFill>
              </a:rPr>
              <a:t>Допустимите</a:t>
            </a:r>
            <a:r>
              <a:rPr lang="ru-RU" sz="1600" b="1" i="1" dirty="0" smtClean="0">
                <a:solidFill>
                  <a:srgbClr val="002060"/>
                </a:solidFill>
              </a:rPr>
              <a:t>	получатели	на	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финансова</a:t>
            </a:r>
            <a:r>
              <a:rPr lang="ru-RU" sz="1600" b="1" i="1" dirty="0" smtClean="0">
                <a:solidFill>
                  <a:srgbClr val="002060"/>
                </a:solidFill>
              </a:rPr>
              <a:t>	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помощ</a:t>
            </a:r>
            <a:r>
              <a:rPr lang="ru-RU" sz="1600" b="1" i="1" dirty="0" smtClean="0">
                <a:solidFill>
                  <a:srgbClr val="002060"/>
                </a:solidFill>
              </a:rPr>
              <a:t> юридически	лица,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задължително</a:t>
            </a:r>
            <a:r>
              <a:rPr lang="ru-RU" sz="1600" b="1" i="1" dirty="0" smtClean="0">
                <a:solidFill>
                  <a:srgbClr val="002060"/>
                </a:solidFill>
              </a:rPr>
              <a:t>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трябва</a:t>
            </a:r>
            <a:r>
              <a:rPr lang="ru-RU" sz="1600" b="1" i="1" dirty="0" smtClean="0">
                <a:solidFill>
                  <a:srgbClr val="002060"/>
                </a:solidFill>
              </a:rPr>
              <a:t>  да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имат</a:t>
            </a:r>
            <a:r>
              <a:rPr lang="ru-RU" sz="1600" b="1" i="1" dirty="0" smtClean="0">
                <a:solidFill>
                  <a:srgbClr val="002060"/>
                </a:solidFill>
              </a:rPr>
              <a:t>  седалище  и  адрес  на  управление  на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територията</a:t>
            </a:r>
            <a:r>
              <a:rPr lang="ru-RU" sz="1600" b="1" i="1" dirty="0" smtClean="0">
                <a:solidFill>
                  <a:srgbClr val="002060"/>
                </a:solidFill>
              </a:rPr>
              <a:t>  на МИГ  и  да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осъществяват</a:t>
            </a:r>
            <a:r>
              <a:rPr lang="ru-RU" sz="1600" b="1" i="1" dirty="0" smtClean="0">
                <a:solidFill>
                  <a:srgbClr val="002060"/>
                </a:solidFill>
              </a:rPr>
              <a:t> 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дейностите</a:t>
            </a:r>
            <a:r>
              <a:rPr lang="ru-RU" sz="1600" b="1" i="1" dirty="0" smtClean="0">
                <a:solidFill>
                  <a:srgbClr val="002060"/>
                </a:solidFill>
              </a:rPr>
              <a:t> по  проекта на </a:t>
            </a:r>
            <a:r>
              <a:rPr lang="ru-RU" sz="1600" b="1" i="1" dirty="0" err="1" smtClean="0">
                <a:solidFill>
                  <a:srgbClr val="002060"/>
                </a:solidFill>
              </a:rPr>
              <a:t>територията</a:t>
            </a:r>
            <a:r>
              <a:rPr lang="ru-RU" sz="1600" b="1" i="1" dirty="0" smtClean="0">
                <a:solidFill>
                  <a:srgbClr val="002060"/>
                </a:solidFill>
              </a:rPr>
              <a:t> на действие на МИГ.</a:t>
            </a:r>
            <a:r>
              <a:rPr lang="ru-RU" sz="1800" b="1" i="1" dirty="0" smtClean="0">
                <a:solidFill>
                  <a:srgbClr val="002060"/>
                </a:solidFill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</a:rPr>
            </a:br>
            <a:endParaRPr lang="bg-BG" sz="1800" i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4419600"/>
            <a:ext cx="3907266" cy="195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u="sng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</a:rPr>
              <a:t>дейности</a:t>
            </a:r>
            <a:r>
              <a:rPr lang="ru-RU" sz="2000" b="1" u="sng" dirty="0" smtClean="0">
                <a:solidFill>
                  <a:srgbClr val="002060"/>
                </a:solidFill>
              </a:rPr>
              <a:t>:</a:t>
            </a:r>
            <a:br>
              <a:rPr lang="ru-RU" sz="2000" b="1" u="sng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А/</a:t>
            </a:r>
            <a:r>
              <a:rPr lang="ru-RU" sz="1800" b="1" dirty="0" err="1">
                <a:solidFill>
                  <a:srgbClr val="002060"/>
                </a:solidFill>
              </a:rPr>
              <a:t>Изследване</a:t>
            </a:r>
            <a:r>
              <a:rPr lang="ru-RU" sz="1800" b="1" dirty="0">
                <a:solidFill>
                  <a:srgbClr val="002060"/>
                </a:solidFill>
              </a:rPr>
              <a:t>,	</a:t>
            </a:r>
            <a:r>
              <a:rPr lang="ru-RU" sz="1800" b="1" dirty="0" err="1">
                <a:solidFill>
                  <a:srgbClr val="002060"/>
                </a:solidFill>
              </a:rPr>
              <a:t>поддържане</a:t>
            </a:r>
            <a:r>
              <a:rPr lang="ru-RU" sz="1800" b="1" dirty="0">
                <a:solidFill>
                  <a:srgbClr val="002060"/>
                </a:solidFill>
              </a:rPr>
              <a:t>,	</a:t>
            </a:r>
            <a:r>
              <a:rPr lang="ru-RU" sz="1800" b="1" dirty="0" err="1">
                <a:solidFill>
                  <a:srgbClr val="002060"/>
                </a:solidFill>
              </a:rPr>
              <a:t>възстановяване</a:t>
            </a:r>
            <a:r>
              <a:rPr lang="ru-RU" sz="1800" b="1" dirty="0">
                <a:solidFill>
                  <a:srgbClr val="002060"/>
                </a:solidFill>
              </a:rPr>
              <a:t>,	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	и </a:t>
            </a:r>
            <a:r>
              <a:rPr lang="ru-RU" sz="18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културното</a:t>
            </a:r>
            <a:r>
              <a:rPr lang="ru-RU" sz="1800" b="1" dirty="0">
                <a:solidFill>
                  <a:srgbClr val="002060"/>
                </a:solidFill>
              </a:rPr>
              <a:t> наследство: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-Подготовка и организация на </a:t>
            </a:r>
            <a:r>
              <a:rPr lang="ru-RU" sz="1800" b="1" dirty="0" err="1">
                <a:solidFill>
                  <a:srgbClr val="002060"/>
                </a:solidFill>
              </a:rPr>
              <a:t>местни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културни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събития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като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фолклорни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празници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събори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панаири</a:t>
            </a:r>
            <a:r>
              <a:rPr lang="ru-RU" sz="1800" b="1" dirty="0">
                <a:solidFill>
                  <a:srgbClr val="002060"/>
                </a:solidFill>
              </a:rPr>
              <a:t>, фестивали,	</a:t>
            </a:r>
            <a:r>
              <a:rPr lang="ru-RU" sz="1800" b="1" dirty="0" err="1">
                <a:solidFill>
                  <a:srgbClr val="002060"/>
                </a:solidFill>
              </a:rPr>
              <a:t>хепънинги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временни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постоянни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изложби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семинари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концерти</a:t>
            </a:r>
            <a:r>
              <a:rPr lang="ru-RU" sz="1800" b="1" dirty="0">
                <a:solidFill>
                  <a:srgbClr val="002060"/>
                </a:solidFill>
              </a:rPr>
              <a:t>, постановки, </a:t>
            </a:r>
            <a:r>
              <a:rPr lang="ru-RU" sz="1800" b="1" dirty="0" err="1">
                <a:solidFill>
                  <a:srgbClr val="002060"/>
                </a:solidFill>
              </a:rPr>
              <a:t>конкурси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Проучвания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изработване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материали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във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връзка</a:t>
            </a:r>
            <a:r>
              <a:rPr lang="ru-RU" sz="1800" b="1" dirty="0">
                <a:solidFill>
                  <a:srgbClr val="002060"/>
                </a:solidFill>
              </a:rPr>
              <a:t> с идентификация и/или </a:t>
            </a:r>
            <a:r>
              <a:rPr lang="ru-RU" sz="1800" b="1" dirty="0" err="1">
                <a:solidFill>
                  <a:srgbClr val="002060"/>
                </a:solidFill>
              </a:rPr>
              <a:t>документиране</a:t>
            </a:r>
            <a:r>
              <a:rPr lang="ru-RU" sz="1800" b="1" dirty="0">
                <a:solidFill>
                  <a:srgbClr val="002060"/>
                </a:solidFill>
              </a:rPr>
              <a:t> и/или	</a:t>
            </a:r>
            <a:r>
              <a:rPr lang="ru-RU" sz="1800" b="1" dirty="0" err="1">
                <a:solidFill>
                  <a:srgbClr val="002060"/>
                </a:solidFill>
              </a:rPr>
              <a:t>изследване</a:t>
            </a:r>
            <a:r>
              <a:rPr lang="ru-RU" sz="1800" b="1" dirty="0">
                <a:solidFill>
                  <a:srgbClr val="002060"/>
                </a:solidFill>
              </a:rPr>
              <a:t>,	и/или	</a:t>
            </a:r>
            <a:r>
              <a:rPr lang="ru-RU" sz="1800" b="1" dirty="0" err="1">
                <a:solidFill>
                  <a:srgbClr val="002060"/>
                </a:solidFill>
              </a:rPr>
              <a:t>съхраняване</a:t>
            </a: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на </a:t>
            </a:r>
            <a:r>
              <a:rPr lang="ru-RU" sz="1800" b="1" dirty="0" err="1" smtClean="0">
                <a:solidFill>
                  <a:srgbClr val="002060"/>
                </a:solidFill>
              </a:rPr>
              <a:t>елементи</a:t>
            </a:r>
            <a:r>
              <a:rPr lang="ru-RU" sz="1800" b="1" dirty="0">
                <a:solidFill>
                  <a:srgbClr val="002060"/>
                </a:solidFill>
              </a:rPr>
              <a:t>	от </a:t>
            </a:r>
            <a:r>
              <a:rPr lang="ru-RU" sz="1800" b="1" dirty="0" err="1">
                <a:solidFill>
                  <a:srgbClr val="002060"/>
                </a:solidFill>
              </a:rPr>
              <a:t>нематериалното</a:t>
            </a: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err="1">
                <a:solidFill>
                  <a:srgbClr val="002060"/>
                </a:solidFill>
              </a:rPr>
              <a:t>културно</a:t>
            </a:r>
            <a:r>
              <a:rPr lang="ru-RU" sz="1800" b="1" dirty="0">
                <a:solidFill>
                  <a:srgbClr val="002060"/>
                </a:solidFill>
              </a:rPr>
              <a:t> наследство,	</a:t>
            </a:r>
            <a:r>
              <a:rPr lang="ru-RU" sz="1800" b="1" dirty="0" err="1">
                <a:solidFill>
                  <a:srgbClr val="002060"/>
                </a:solidFill>
              </a:rPr>
              <a:t>като</a:t>
            </a: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err="1">
                <a:solidFill>
                  <a:srgbClr val="002060"/>
                </a:solidFill>
              </a:rPr>
              <a:t>филми</a:t>
            </a:r>
            <a:r>
              <a:rPr lang="ru-RU" sz="1800" b="1" dirty="0">
                <a:solidFill>
                  <a:srgbClr val="002060"/>
                </a:solidFill>
              </a:rPr>
              <a:t>,	</a:t>
            </a:r>
            <a:r>
              <a:rPr lang="ru-RU" sz="1800" b="1" dirty="0" smtClean="0">
                <a:solidFill>
                  <a:srgbClr val="002060"/>
                </a:solidFill>
              </a:rPr>
              <a:t>видео </a:t>
            </a:r>
            <a:r>
              <a:rPr lang="ru-RU" sz="1800" b="1" dirty="0" err="1" smtClean="0">
                <a:solidFill>
                  <a:srgbClr val="002060"/>
                </a:solidFill>
              </a:rPr>
              <a:t>клипове</a:t>
            </a:r>
            <a:r>
              <a:rPr lang="ru-RU" sz="1800" b="1" dirty="0">
                <a:solidFill>
                  <a:srgbClr val="002060"/>
                </a:solidFill>
              </a:rPr>
              <a:t>	или </a:t>
            </a:r>
            <a:r>
              <a:rPr lang="ru-RU" sz="1800" b="1" dirty="0" err="1">
                <a:solidFill>
                  <a:srgbClr val="002060"/>
                </a:solidFill>
              </a:rPr>
              <a:t>мултимедийни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възстановки</a:t>
            </a:r>
            <a:r>
              <a:rPr lang="ru-RU" sz="1800" b="1" dirty="0">
                <a:solidFill>
                  <a:srgbClr val="002060"/>
                </a:solidFill>
              </a:rPr>
              <a:t> и др.;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проучвания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запазване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автентичен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фолклор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местни</a:t>
            </a:r>
            <a:r>
              <a:rPr lang="ru-RU" sz="1800" b="1" dirty="0">
                <a:solidFill>
                  <a:srgbClr val="002060"/>
                </a:solidFill>
              </a:rPr>
              <a:t> традиции, </a:t>
            </a:r>
            <a:r>
              <a:rPr lang="ru-RU" sz="1800" b="1" dirty="0" err="1">
                <a:solidFill>
                  <a:srgbClr val="002060"/>
                </a:solidFill>
              </a:rPr>
              <a:t>възстановяване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празници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обичаи</a:t>
            </a:r>
            <a:r>
              <a:rPr lang="ru-RU" sz="1800" b="1" dirty="0">
                <a:solidFill>
                  <a:srgbClr val="002060"/>
                </a:solidFill>
              </a:rPr>
              <a:t> и храни;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 smtClean="0">
                <a:solidFill>
                  <a:srgbClr val="002060"/>
                </a:solidFill>
              </a:rPr>
              <a:t>Проучване,изучаване,съхранение</a:t>
            </a:r>
            <a:r>
              <a:rPr lang="ru-RU" sz="1800" b="1" dirty="0">
                <a:solidFill>
                  <a:srgbClr val="002060"/>
                </a:solidFill>
              </a:rPr>
              <a:t>	и	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smtClean="0">
                <a:solidFill>
                  <a:srgbClr val="002060"/>
                </a:solidFill>
              </a:rPr>
              <a:t>на </a:t>
            </a:r>
            <a:r>
              <a:rPr lang="ru-RU" sz="1800" b="1" dirty="0" err="1" smtClean="0">
                <a:solidFill>
                  <a:srgbClr val="002060"/>
                </a:solidFill>
              </a:rPr>
              <a:t>културното</a:t>
            </a:r>
            <a:r>
              <a:rPr lang="ru-RU" sz="1800" b="1" dirty="0" smtClean="0">
                <a:solidFill>
                  <a:srgbClr val="002060"/>
                </a:solidFill>
              </a:rPr>
              <a:t> наследство-</a:t>
            </a:r>
            <a:r>
              <a:rPr lang="ru-RU" sz="1800" b="1" dirty="0" err="1" smtClean="0">
                <a:solidFill>
                  <a:srgbClr val="002060"/>
                </a:solidFill>
              </a:rPr>
              <a:t>местната</a:t>
            </a:r>
            <a:r>
              <a:rPr lang="ru-RU" sz="1800" b="1" dirty="0">
                <a:solidFill>
                  <a:srgbClr val="002060"/>
                </a:solidFill>
              </a:rPr>
              <a:t>	</a:t>
            </a:r>
            <a:r>
              <a:rPr lang="ru-RU" sz="1800" b="1" dirty="0" err="1">
                <a:solidFill>
                  <a:srgbClr val="002060"/>
                </a:solidFill>
              </a:rPr>
              <a:t>култура</a:t>
            </a:r>
            <a:r>
              <a:rPr lang="ru-RU" sz="1800" b="1" dirty="0">
                <a:solidFill>
                  <a:srgbClr val="002060"/>
                </a:solidFill>
              </a:rPr>
              <a:t>,	бит,	кулинария,	</a:t>
            </a:r>
            <a:r>
              <a:rPr lang="ru-RU" sz="1800" b="1" dirty="0" smtClean="0">
                <a:solidFill>
                  <a:srgbClr val="002060"/>
                </a:solidFill>
              </a:rPr>
              <a:t>история, </a:t>
            </a:r>
            <a:r>
              <a:rPr lang="ru-RU" sz="1800" b="1" dirty="0" err="1" smtClean="0">
                <a:solidFill>
                  <a:srgbClr val="002060"/>
                </a:solidFill>
              </a:rPr>
              <a:t>традиции,включително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– </a:t>
            </a:r>
            <a:r>
              <a:rPr lang="ru-RU" sz="1800" b="1" dirty="0" err="1">
                <a:solidFill>
                  <a:srgbClr val="002060"/>
                </a:solidFill>
              </a:rPr>
              <a:t>музика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изобразително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изкуство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традиционни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занаяти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обичаи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ритуали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неписана</a:t>
            </a:r>
            <a:r>
              <a:rPr lang="ru-RU" sz="1800" b="1" dirty="0">
                <a:solidFill>
                  <a:srgbClr val="002060"/>
                </a:solidFill>
              </a:rPr>
              <a:t> традиция;</a:t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97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000" b="1" u="sng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err="1" smtClean="0">
                <a:solidFill>
                  <a:srgbClr val="002060"/>
                </a:solidFill>
              </a:rPr>
              <a:t>дейности</a:t>
            </a:r>
            <a:r>
              <a:rPr lang="ru-RU" sz="2000" b="1" u="sng" dirty="0" smtClean="0">
                <a:solidFill>
                  <a:srgbClr val="002060"/>
                </a:solidFill>
              </a:rPr>
              <a:t>:</a:t>
            </a:r>
            <a:br>
              <a:rPr lang="ru-RU" sz="2000" b="1" u="sng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Б/ </a:t>
            </a:r>
            <a:r>
              <a:rPr lang="ru-RU" sz="1800" b="1" dirty="0" err="1">
                <a:solidFill>
                  <a:srgbClr val="002060"/>
                </a:solidFill>
              </a:rPr>
              <a:t>Стимулиране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физическото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интелектуалното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творческото</a:t>
            </a:r>
            <a:r>
              <a:rPr lang="ru-RU" sz="1800" b="1" dirty="0">
                <a:solidFill>
                  <a:srgbClr val="002060"/>
                </a:solidFill>
              </a:rPr>
              <a:t> развитие на </a:t>
            </a:r>
            <a:r>
              <a:rPr lang="ru-RU" sz="1800" b="1" dirty="0" err="1">
                <a:solidFill>
                  <a:srgbClr val="002060"/>
                </a:solidFill>
              </a:rPr>
              <a:t>населението</a:t>
            </a:r>
            <a:r>
              <a:rPr lang="ru-RU" sz="1800" b="1" dirty="0">
                <a:solidFill>
                  <a:srgbClr val="002060"/>
                </a:solidFill>
              </a:rPr>
              <a:t>: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Съхраняване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спортните</a:t>
            </a:r>
            <a:r>
              <a:rPr lang="ru-RU" sz="1800" b="1" dirty="0">
                <a:solidFill>
                  <a:srgbClr val="002060"/>
                </a:solidFill>
              </a:rPr>
              <a:t> традиции, </a:t>
            </a:r>
            <a:r>
              <a:rPr lang="ru-RU" sz="1800" b="1" dirty="0" err="1">
                <a:solidFill>
                  <a:srgbClr val="002060"/>
                </a:solidFill>
              </a:rPr>
              <a:t>осигуряване</a:t>
            </a:r>
            <a:r>
              <a:rPr lang="ru-RU" sz="1800" b="1" dirty="0">
                <a:solidFill>
                  <a:srgbClr val="002060"/>
                </a:solidFill>
              </a:rPr>
              <a:t> реализация на </a:t>
            </a:r>
            <a:r>
              <a:rPr lang="ru-RU" sz="1800" b="1" dirty="0" err="1">
                <a:solidFill>
                  <a:srgbClr val="002060"/>
                </a:solidFill>
              </a:rPr>
              <a:t>таланти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изява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младите</a:t>
            </a:r>
            <a:r>
              <a:rPr lang="ru-RU" sz="1800" b="1" dirty="0">
                <a:solidFill>
                  <a:srgbClr val="002060"/>
                </a:solidFill>
              </a:rPr>
              <a:t> хора, </a:t>
            </a:r>
            <a:r>
              <a:rPr lang="ru-RU" sz="1800" b="1" dirty="0" err="1">
                <a:solidFill>
                  <a:srgbClr val="002060"/>
                </a:solidFill>
              </a:rPr>
              <a:t>както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стимулира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тяхната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активност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обществения</a:t>
            </a:r>
            <a:r>
              <a:rPr lang="ru-RU" sz="1800" b="1" dirty="0">
                <a:solidFill>
                  <a:srgbClr val="002060"/>
                </a:solidFill>
              </a:rPr>
              <a:t> живот;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Популяризиране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организиране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различни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спортни</a:t>
            </a:r>
            <a:r>
              <a:rPr lang="ru-RU" sz="1800" b="1" dirty="0">
                <a:solidFill>
                  <a:srgbClr val="002060"/>
                </a:solidFill>
              </a:rPr>
              <a:t> прояви и </a:t>
            </a:r>
            <a:r>
              <a:rPr lang="ru-RU" sz="1800" b="1" dirty="0" err="1">
                <a:solidFill>
                  <a:srgbClr val="002060"/>
                </a:solidFill>
              </a:rPr>
              <a:t>създаване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спортна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култура</a:t>
            </a:r>
            <a:r>
              <a:rPr lang="ru-RU" sz="1800" b="1" dirty="0">
                <a:solidFill>
                  <a:srgbClr val="002060"/>
                </a:solidFill>
              </a:rPr>
              <a:t>, посредством </a:t>
            </a:r>
            <a:r>
              <a:rPr lang="ru-RU" sz="1800" b="1" dirty="0" err="1">
                <a:solidFill>
                  <a:srgbClr val="002060"/>
                </a:solidFill>
              </a:rPr>
              <a:t>провеждането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спортни</a:t>
            </a:r>
            <a:r>
              <a:rPr lang="ru-RU" sz="1800" b="1" dirty="0">
                <a:solidFill>
                  <a:srgbClr val="002060"/>
                </a:solidFill>
              </a:rPr>
              <a:t> мероприятия, </a:t>
            </a:r>
            <a:r>
              <a:rPr lang="ru-RU" sz="1800" b="1" dirty="0" err="1">
                <a:solidFill>
                  <a:srgbClr val="002060"/>
                </a:solidFill>
              </a:rPr>
              <a:t>състезания</a:t>
            </a:r>
            <a:r>
              <a:rPr lang="ru-RU" sz="1800" b="1" dirty="0">
                <a:solidFill>
                  <a:srgbClr val="002060"/>
                </a:solidFill>
              </a:rPr>
              <a:t>, демонстрации или участие в </a:t>
            </a:r>
            <a:r>
              <a:rPr lang="ru-RU" sz="1800" b="1" dirty="0" err="1">
                <a:solidFill>
                  <a:srgbClr val="002060"/>
                </a:solidFill>
              </a:rPr>
              <a:t>различни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спортни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укрепване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здравето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борбата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със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стреса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Помощ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подкрепа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изпълнението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младежки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инициативи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местно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ниво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Насърчаване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активното</a:t>
            </a:r>
            <a:r>
              <a:rPr lang="ru-RU" sz="1800" b="1" dirty="0">
                <a:solidFill>
                  <a:srgbClr val="002060"/>
                </a:solidFill>
              </a:rPr>
              <a:t> участие и </a:t>
            </a:r>
            <a:r>
              <a:rPr lang="ru-RU" sz="1800" b="1" dirty="0" err="1">
                <a:solidFill>
                  <a:srgbClr val="002060"/>
                </a:solidFill>
              </a:rPr>
              <a:t>доброволческите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Подпомагане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творческата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обществена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изява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отделните</a:t>
            </a:r>
            <a:r>
              <a:rPr lang="ru-RU" sz="1800" b="1" dirty="0">
                <a:solidFill>
                  <a:srgbClr val="002060"/>
                </a:solidFill>
              </a:rPr>
              <a:t> хора и на цели </a:t>
            </a:r>
            <a:r>
              <a:rPr lang="ru-RU" sz="1800" b="1" dirty="0" err="1">
                <a:solidFill>
                  <a:srgbClr val="002060"/>
                </a:solidFill>
              </a:rPr>
              <a:t>групи</a:t>
            </a:r>
            <a:r>
              <a:rPr lang="ru-RU" sz="1800" b="1" dirty="0">
                <a:solidFill>
                  <a:srgbClr val="002060"/>
                </a:solidFill>
              </a:rPr>
              <a:t> от </a:t>
            </a:r>
            <a:r>
              <a:rPr lang="ru-RU" sz="1800" b="1" dirty="0" err="1">
                <a:solidFill>
                  <a:srgbClr val="002060"/>
                </a:solidFill>
              </a:rPr>
              <a:t>населението</a:t>
            </a:r>
            <a:r>
              <a:rPr lang="ru-RU" sz="1800" b="1" dirty="0">
                <a:solidFill>
                  <a:srgbClr val="002060"/>
                </a:solidFill>
              </a:rPr>
              <a:t>;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</a:t>
            </a:r>
            <a:r>
              <a:rPr lang="ru-RU" sz="1800" b="1" dirty="0" err="1">
                <a:solidFill>
                  <a:srgbClr val="002060"/>
                </a:solidFill>
              </a:rPr>
              <a:t>Реализиране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дейности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инициативи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подпомагащи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развитието</a:t>
            </a:r>
            <a:r>
              <a:rPr lang="ru-RU" sz="1800" b="1" dirty="0">
                <a:solidFill>
                  <a:srgbClr val="002060"/>
                </a:solidFill>
              </a:rPr>
              <a:t> на спорта, туризма и </a:t>
            </a:r>
            <a:r>
              <a:rPr lang="ru-RU" sz="1800" b="1" dirty="0" err="1">
                <a:solidFill>
                  <a:srgbClr val="002060"/>
                </a:solidFill>
              </a:rPr>
              <a:t>други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сфери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обществения</a:t>
            </a:r>
            <a:r>
              <a:rPr lang="ru-RU" sz="1800" b="1" dirty="0">
                <a:solidFill>
                  <a:srgbClr val="002060"/>
                </a:solidFill>
              </a:rPr>
              <a:t> живот;</a:t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3058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b="1" u="sng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1800" b="1" u="sng" dirty="0" smtClean="0">
                <a:solidFill>
                  <a:srgbClr val="002060"/>
                </a:solidFill>
              </a:rPr>
              <a:t> </a:t>
            </a:r>
            <a:r>
              <a:rPr lang="ru-RU" sz="1800" b="1" u="sng" dirty="0" err="1" smtClean="0">
                <a:solidFill>
                  <a:srgbClr val="002060"/>
                </a:solidFill>
              </a:rPr>
              <a:t>дейности</a:t>
            </a:r>
            <a:r>
              <a:rPr lang="ru-RU" sz="1800" b="1" u="sng" dirty="0" smtClean="0">
                <a:solidFill>
                  <a:srgbClr val="002060"/>
                </a:solidFill>
              </a:rPr>
              <a:t>:</a:t>
            </a:r>
            <a:br>
              <a:rPr lang="ru-RU" sz="1800" b="1" u="sng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В/</a:t>
            </a:r>
            <a:r>
              <a:rPr lang="ru-RU" sz="1600" b="1" dirty="0" err="1">
                <a:solidFill>
                  <a:srgbClr val="002060"/>
                </a:solidFill>
              </a:rPr>
              <a:t>Дейности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насочени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към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създаване</a:t>
            </a:r>
            <a:r>
              <a:rPr lang="ru-RU" sz="1600" b="1" dirty="0">
                <a:solidFill>
                  <a:srgbClr val="002060"/>
                </a:solidFill>
              </a:rPr>
              <a:t> на „</a:t>
            </a:r>
            <a:r>
              <a:rPr lang="ru-RU" sz="1600" b="1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b="1" dirty="0">
                <a:solidFill>
                  <a:srgbClr val="002060"/>
                </a:solidFill>
              </a:rPr>
              <a:t> селища“ (</a:t>
            </a:r>
            <a:r>
              <a:rPr lang="ru-RU" sz="1600" b="1" dirty="0" err="1">
                <a:solidFill>
                  <a:srgbClr val="002060"/>
                </a:solidFill>
              </a:rPr>
              <a:t>smart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villages</a:t>
            </a:r>
            <a:r>
              <a:rPr lang="ru-RU" sz="1600" b="1" dirty="0" smtClean="0">
                <a:solidFill>
                  <a:srgbClr val="002060"/>
                </a:solidFill>
              </a:rPr>
              <a:t>)</a:t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u="sng" dirty="0">
                <a:solidFill>
                  <a:srgbClr val="002060"/>
                </a:solidFill>
              </a:rPr>
              <a:t>По компонент А, Б и В се допуска </a:t>
            </a:r>
            <a:r>
              <a:rPr lang="ru-RU" sz="1600" b="1" u="sng" dirty="0" err="1">
                <a:solidFill>
                  <a:srgbClr val="002060"/>
                </a:solidFill>
              </a:rPr>
              <a:t>осъществяването</a:t>
            </a:r>
            <a:r>
              <a:rPr lang="ru-RU" sz="1600" b="1" u="sng" dirty="0">
                <a:solidFill>
                  <a:srgbClr val="002060"/>
                </a:solidFill>
              </a:rPr>
              <a:t> на </a:t>
            </a:r>
            <a:r>
              <a:rPr lang="ru-RU" sz="1600" b="1" u="sng" dirty="0" err="1">
                <a:solidFill>
                  <a:srgbClr val="002060"/>
                </a:solidFill>
              </a:rPr>
              <a:t>ремонтни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err="1">
                <a:solidFill>
                  <a:srgbClr val="002060"/>
                </a:solidFill>
              </a:rPr>
              <a:t>върху</a:t>
            </a:r>
            <a:r>
              <a:rPr lang="ru-RU" sz="1600" b="1" u="sng" dirty="0">
                <a:solidFill>
                  <a:srgbClr val="002060"/>
                </a:solidFill>
              </a:rPr>
              <a:t> инфраструктура, </a:t>
            </a:r>
            <a:r>
              <a:rPr lang="ru-RU" sz="1600" b="1" u="sng" dirty="0" err="1">
                <a:solidFill>
                  <a:srgbClr val="002060"/>
                </a:solidFill>
              </a:rPr>
              <a:t>която</a:t>
            </a:r>
            <a:r>
              <a:rPr lang="ru-RU" sz="1600" b="1" u="sng" dirty="0">
                <a:solidFill>
                  <a:srgbClr val="002060"/>
                </a:solidFill>
              </a:rPr>
              <a:t> е </a:t>
            </a:r>
            <a:r>
              <a:rPr lang="ru-RU" sz="1600" b="1" u="sng" dirty="0" err="1">
                <a:solidFill>
                  <a:srgbClr val="002060"/>
                </a:solidFill>
              </a:rPr>
              <a:t>свързана</a:t>
            </a:r>
            <a:r>
              <a:rPr lang="ru-RU" sz="1600" b="1" u="sng" dirty="0">
                <a:solidFill>
                  <a:srgbClr val="002060"/>
                </a:solidFill>
              </a:rPr>
              <a:t> с </a:t>
            </a:r>
            <a:r>
              <a:rPr lang="ru-RU" sz="1600" b="1" u="sng" dirty="0" err="1">
                <a:solidFill>
                  <a:srgbClr val="002060"/>
                </a:solidFill>
              </a:rPr>
              <a:t>предвидените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err="1">
                <a:solidFill>
                  <a:srgbClr val="002060"/>
                </a:solidFill>
              </a:rPr>
              <a:t>дейности</a:t>
            </a:r>
            <a:r>
              <a:rPr lang="ru-RU" sz="1600" b="1" u="sng" dirty="0">
                <a:solidFill>
                  <a:srgbClr val="002060"/>
                </a:solidFill>
              </a:rPr>
              <a:t> по проекта и не </a:t>
            </a:r>
            <a:r>
              <a:rPr lang="ru-RU" sz="1600" b="1" u="sng" dirty="0" err="1">
                <a:solidFill>
                  <a:srgbClr val="002060"/>
                </a:solidFill>
              </a:rPr>
              <a:t>надвишава</a:t>
            </a:r>
            <a:r>
              <a:rPr lang="ru-RU" sz="1600" b="1" u="sng" dirty="0">
                <a:solidFill>
                  <a:srgbClr val="002060"/>
                </a:solidFill>
              </a:rPr>
              <a:t> 50% от </a:t>
            </a:r>
            <a:r>
              <a:rPr lang="ru-RU" sz="1600" b="1" u="sng" dirty="0" err="1">
                <a:solidFill>
                  <a:srgbClr val="002060"/>
                </a:solidFill>
              </a:rPr>
              <a:t>общите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err="1">
                <a:solidFill>
                  <a:srgbClr val="002060"/>
                </a:solidFill>
              </a:rPr>
              <a:t>допустими</a:t>
            </a:r>
            <a:r>
              <a:rPr lang="ru-RU" sz="1600" b="1" u="sng" dirty="0">
                <a:solidFill>
                  <a:srgbClr val="002060"/>
                </a:solidFill>
              </a:rPr>
              <a:t> </a:t>
            </a:r>
            <a:r>
              <a:rPr lang="ru-RU" sz="1600" b="1" u="sng" dirty="0" err="1">
                <a:solidFill>
                  <a:srgbClr val="002060"/>
                </a:solidFill>
              </a:rPr>
              <a:t>разходи</a:t>
            </a:r>
            <a:r>
              <a:rPr lang="ru-RU" sz="1600" b="1" u="sng" dirty="0">
                <a:solidFill>
                  <a:srgbClr val="002060"/>
                </a:solidFill>
              </a:rPr>
              <a:t> по проекта.</a:t>
            </a:r>
            <a:br>
              <a:rPr lang="ru-RU" sz="1600" b="1" u="sng" dirty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373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/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dirty="0" err="1" smtClean="0">
                <a:solidFill>
                  <a:srgbClr val="002060"/>
                </a:solidFill>
              </a:rPr>
              <a:t>Интелигентни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селища“ - подход за </a:t>
            </a:r>
            <a:r>
              <a:rPr lang="ru-RU" sz="1600" dirty="0" err="1">
                <a:solidFill>
                  <a:srgbClr val="002060"/>
                </a:solidFill>
              </a:rPr>
              <a:t>интегрирано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териториално</a:t>
            </a:r>
            <a:r>
              <a:rPr lang="ru-RU" sz="1600" dirty="0">
                <a:solidFill>
                  <a:srgbClr val="002060"/>
                </a:solidFill>
              </a:rPr>
              <a:t> развитие, </a:t>
            </a:r>
            <a:r>
              <a:rPr lang="ru-RU" sz="1600" dirty="0" err="1">
                <a:solidFill>
                  <a:srgbClr val="002060"/>
                </a:solidFill>
              </a:rPr>
              <a:t>който</a:t>
            </a:r>
            <a:r>
              <a:rPr lang="ru-RU" sz="1600" dirty="0">
                <a:solidFill>
                  <a:srgbClr val="002060"/>
                </a:solidFill>
              </a:rPr>
              <a:t> се </a:t>
            </a:r>
            <a:r>
              <a:rPr lang="ru-RU" sz="1600" dirty="0" err="1">
                <a:solidFill>
                  <a:srgbClr val="002060"/>
                </a:solidFill>
              </a:rPr>
              <a:t>прилага</a:t>
            </a:r>
            <a:r>
              <a:rPr lang="ru-RU" sz="1600" dirty="0">
                <a:solidFill>
                  <a:srgbClr val="002060"/>
                </a:solidFill>
              </a:rPr>
              <a:t> от общности в </a:t>
            </a:r>
            <a:r>
              <a:rPr lang="ru-RU" sz="1600" dirty="0" err="1">
                <a:solidFill>
                  <a:srgbClr val="002060"/>
                </a:solidFill>
              </a:rPr>
              <a:t>селските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райони</a:t>
            </a:r>
            <a:r>
              <a:rPr lang="ru-RU" sz="1600" dirty="0">
                <a:solidFill>
                  <a:srgbClr val="002060"/>
                </a:solidFill>
              </a:rPr>
              <a:t>, на </a:t>
            </a:r>
            <a:r>
              <a:rPr lang="ru-RU" sz="1600" dirty="0" err="1">
                <a:solidFill>
                  <a:srgbClr val="002060"/>
                </a:solidFill>
              </a:rPr>
              <a:t>основата</a:t>
            </a:r>
            <a:r>
              <a:rPr lang="ru-RU" sz="1600" dirty="0">
                <a:solidFill>
                  <a:srgbClr val="002060"/>
                </a:solidFill>
              </a:rPr>
              <a:t> на концепция (</a:t>
            </a:r>
            <a:r>
              <a:rPr lang="ru-RU" sz="1600" dirty="0" err="1">
                <a:solidFill>
                  <a:srgbClr val="002060"/>
                </a:solidFill>
              </a:rPr>
              <a:t>опростен</a:t>
            </a:r>
            <a:r>
              <a:rPr lang="ru-RU" sz="1600" dirty="0">
                <a:solidFill>
                  <a:srgbClr val="002060"/>
                </a:solidFill>
              </a:rPr>
              <a:t> вариант на стратегия или стратегия) за </a:t>
            </a:r>
            <a:r>
              <a:rPr lang="ru-RU" sz="1600" dirty="0" err="1">
                <a:solidFill>
                  <a:srgbClr val="002060"/>
                </a:solidFill>
              </a:rPr>
              <a:t>неговото</a:t>
            </a:r>
            <a:r>
              <a:rPr lang="ru-RU" sz="1600" dirty="0">
                <a:solidFill>
                  <a:srgbClr val="002060"/>
                </a:solidFill>
              </a:rPr>
              <a:t> приложение и/или </a:t>
            </a:r>
            <a:r>
              <a:rPr lang="ru-RU" sz="1600" dirty="0" err="1">
                <a:solidFill>
                  <a:srgbClr val="002060"/>
                </a:solidFill>
              </a:rPr>
              <a:t>като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отделни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самостоятелни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иновативни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технологични</a:t>
            </a:r>
            <a:r>
              <a:rPr lang="ru-RU" sz="1600" dirty="0">
                <a:solidFill>
                  <a:srgbClr val="002060"/>
                </a:solidFill>
              </a:rPr>
              <a:t> и/или </a:t>
            </a:r>
            <a:r>
              <a:rPr lang="ru-RU" sz="1600" dirty="0" err="1">
                <a:solidFill>
                  <a:srgbClr val="002060"/>
                </a:solidFill>
              </a:rPr>
              <a:t>цифрови</a:t>
            </a:r>
            <a:r>
              <a:rPr lang="ru-RU" sz="1600" dirty="0">
                <a:solidFill>
                  <a:srgbClr val="002060"/>
                </a:solidFill>
              </a:rPr>
              <a:t> решения, </a:t>
            </a:r>
            <a:r>
              <a:rPr lang="ru-RU" sz="1600" dirty="0" err="1">
                <a:solidFill>
                  <a:srgbClr val="002060"/>
                </a:solidFill>
              </a:rPr>
              <a:t>съответстващи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принципите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тази</a:t>
            </a:r>
            <a:r>
              <a:rPr lang="ru-RU" sz="1600" dirty="0">
                <a:solidFill>
                  <a:srgbClr val="002060"/>
                </a:solidFill>
              </a:rPr>
              <a:t> концепция </a:t>
            </a:r>
            <a:r>
              <a:rPr lang="ru-RU" sz="1600" dirty="0" err="1">
                <a:solidFill>
                  <a:srgbClr val="002060"/>
                </a:solidFill>
              </a:rPr>
              <a:t>като</a:t>
            </a:r>
            <a:r>
              <a:rPr lang="ru-RU" sz="1600" dirty="0">
                <a:solidFill>
                  <a:srgbClr val="002060"/>
                </a:solidFill>
              </a:rPr>
              <a:t> инструмент/и за </a:t>
            </a:r>
            <a:r>
              <a:rPr lang="ru-RU" sz="1600" dirty="0" err="1">
                <a:solidFill>
                  <a:srgbClr val="002060"/>
                </a:solidFill>
              </a:rPr>
              <a:t>териториално</a:t>
            </a:r>
            <a:r>
              <a:rPr lang="ru-RU" sz="1600" dirty="0">
                <a:solidFill>
                  <a:srgbClr val="002060"/>
                </a:solidFill>
              </a:rPr>
              <a:t> развитие на </a:t>
            </a:r>
            <a:r>
              <a:rPr lang="ru-RU" sz="1600" dirty="0" err="1">
                <a:solidFill>
                  <a:srgbClr val="002060"/>
                </a:solidFill>
              </a:rPr>
              <a:t>селските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райони</a:t>
            </a:r>
            <a:r>
              <a:rPr lang="ru-RU" sz="1600" dirty="0">
                <a:solidFill>
                  <a:srgbClr val="002060"/>
                </a:solidFill>
              </a:rPr>
              <a:t> за </a:t>
            </a:r>
            <a:r>
              <a:rPr lang="ru-RU" sz="1600" dirty="0" err="1">
                <a:solidFill>
                  <a:srgbClr val="002060"/>
                </a:solidFill>
              </a:rPr>
              <a:t>подобряване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техните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икономически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социални</a:t>
            </a:r>
            <a:r>
              <a:rPr lang="ru-RU" sz="1600" dirty="0">
                <a:solidFill>
                  <a:srgbClr val="002060"/>
                </a:solidFill>
              </a:rPr>
              <a:t> и/или </a:t>
            </a:r>
            <a:r>
              <a:rPr lang="ru-RU" sz="1600" dirty="0" err="1">
                <a:solidFill>
                  <a:srgbClr val="002060"/>
                </a:solidFill>
              </a:rPr>
              <a:t>екологични</a:t>
            </a:r>
            <a:r>
              <a:rPr lang="ru-RU" sz="1600" dirty="0">
                <a:solidFill>
                  <a:srgbClr val="002060"/>
                </a:solidFill>
              </a:rPr>
              <a:t> условия;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1447800"/>
            <a:ext cx="3131892" cy="258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0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Степени на сивот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401</Words>
  <Application>Microsoft Office PowerPoint</Application>
  <PresentationFormat>Презентация на цял екран (4:3)</PresentationFormat>
  <Paragraphs>58</Paragraphs>
  <Slides>19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6" baseType="lpstr">
      <vt:lpstr>Arial</vt:lpstr>
      <vt:lpstr>Calibri</vt:lpstr>
      <vt:lpstr>Impact</vt:lpstr>
      <vt:lpstr>Segoe MDL2 Assets</vt:lpstr>
      <vt:lpstr>Tahoma</vt:lpstr>
      <vt:lpstr>Times New Roman</vt:lpstr>
      <vt:lpstr>Office тема</vt:lpstr>
      <vt:lpstr>Стратегически план за развитие на земеделието и селските райони 2023-2027 г. </vt:lpstr>
      <vt:lpstr>Презентация на PowerPoint</vt:lpstr>
      <vt:lpstr>Цел на мярката: Съживяване на територията на МИГ„Свиленград-Тополовград“ чрез активизиране на местното население в общи инициативи за опазване, развитие и разнообразяване на местните идентичности и дадености. Специфични цели: -Опазване  и  развитие  на местното  културно наследство  и повишаване обществения интерес към него; -Стимулиране на физическото, интелектуалното и творческото развитие на населението; -Активизиране на местните общности за вземане на иновативни решения за създаване на устойчиви модели за подобряването на условията на живот на територията. </vt:lpstr>
      <vt:lpstr>ОБЩ БЮДЖЕТ ПО МЯРКАТА:  76 693,78 евро  МИНИМАЛЕН И МАКСИМАЛЕН РАЗМЕР НА ОБЩИТЕ ДОПУСТИМИ РАЗХОДИ: • Минималният размер на допустимите разходи за едно проектно предложение е левовата равностойност на 2 500 евро. • Максималният размер на допустимите разходи за един кандидат за едно проектно предложение е до левовата равностойност на 25 500 евро;   ИНТЕНЗИТЕТ НА ФИНАНСОВАТА ПОМОЩ: Финансовата помощ е в размер до 100 % от общия размер на допустимите за финансово подпомагане разходи. </vt:lpstr>
      <vt:lpstr>Допустими кандидати: -Юридически лица с нестопанска цел, -Читалища; -Община Свиленград; -Община Тополовград; -МИГ „Свиленград – Тополовград“  Допустимите получатели на финансова помощ юридически лица, задължително  трябва  да  имат  седалище  и  адрес  на  управление  на територията  на МИГ  и  да  осъществяват  дейностите по  проекта на територията на действие на МИГ. </vt:lpstr>
      <vt:lpstr>Допустими дейности: А/Изследване, поддържане, възстановяване, популяризиране и подобряване на културното наследство: -Подготовка и организация на местни културни събития, като фолклорни празници и събори, панаири, фестивали, хепънинги, временни и постоянни изложби, семинари, концерти, постановки, конкурси; -Проучвания и изработване на материали във връзка с идентификация и/или документиране и/или изследване, и/или съхраняване на елементи от нематериалното културно наследство, като филми, видео клипове или мултимедийни възстановки и др.; -Дейности, свързани с проучвания, запазване и популяризиране на автентичен фолклор и местни традиции, възстановяване на празници, обичаи и храни; -Проучване,изучаване,съхранение и популяризиране на културното наследство-местната култура, бит, кулинария, история, традиции,включително – музика и изобразително изкуство, традиционни занаяти, обичаи и ритуали, неписана традиция; </vt:lpstr>
      <vt:lpstr>Допустими дейности: Б/ Стимулиране на физическото, интелектуалното и творческото развитие на населението: -Съхраняване на спортните традиции, осигуряване реализация на таланти, изява на младите хора, както стимулира тяхната активност в обществения живот; -Популяризиране, насърчаване и организиране на различни спортни прояви и създаване спортна култура, посредством провеждането на спортни мероприятия, състезания, демонстрации или участие в различни спортни дейности за укрепване на здравето и борбата със стреса; -Помощ и подкрепа за изпълнението на младежки инициативи на местно ниво; -Насърчаване на активното участие и доброволческите дейности; -Подпомагане на творческата и обществена изява на отделните хора и на цели групи от населението; -Реализиране на дейности и инициативи, подпомагащи развитието на спорта, туризма и други сфери на обществения живот; </vt:lpstr>
      <vt:lpstr>Допустими дейности: В/Дейности насочени към създаване на „интелигентни селища“ (smart villages)    По компонент А, Б и В се допуска осъществяването на ремонтни дейности върху инфраструктура, която е свързана с предвидените дейности по проекта и не надвишава 50% от общите допустими разходи по проекта. </vt:lpstr>
      <vt:lpstr>         Интелигентни селища“ - подход за интегрирано териториално развитие, който се прилага от общности в селските райони, на основата на концепция (опростен вариант на стратегия или стратегия) за неговото приложение и/или като отделни, самостоятелни иновативни социални, технологични и/или цифрови решения, съответстващи на принципите на тази концепция като инструмент/и за териториално развитие на селските райони за подобряване на техните икономически, социални и/или екологични условия;</vt:lpstr>
      <vt:lpstr>Дейностите се приемат за насочени към създаване на „интелигентни селища“, когато са:  -свързани с подкрепа на иновативни решения за създаване на устойчиви модели – интелигентни еко селища, социални селища, IT селища и др., ландшафтно планиране и реконструкция на стари сгради -използването на стари сгради или налични парцели в полза на местната общност;  -свързани с дигитализация и подобряване на телекомуникационната свързаност с цел устойчиво развитие на съответния район;  -свързани с подобряването на условията за живот, които биха довели до задържане на населението и привличане на нови жители;  -свързани с изготвянето на стратегии за създаване на интелигентни селища;  -свързани с развитие на бизнес модели, които привличат работници и жители (временно или постоянно пребиваващи на територията) -създаването на икономическа зона, IT академия, нови селскостопански методи и технологии, устойчива селска мобилност, споделени пространства. </vt:lpstr>
      <vt:lpstr>         Център за онлайн услуги на територията на Val Guiers в Савоя -Франция  Създаване на уебсайт, чрез съставяне на платформа с информация за предлагани местни услуги, местна борса за работа, местна фондова борса, информация за продажба и наем на жилища, за събития на територията, мобилност,  и др. Всеки, който предлага услуги, продукти или информация попълва онлайн формуляр. Уебсайта се превръща в пространство за обмен на общността на територията. Сградата на бившата пощенска станция е превърната в обществено място с оборудвана стая за администрирането на сайта, със заседателни зали, с пощенски офис и  пространства за съвместна работа. </vt:lpstr>
      <vt:lpstr>     Почивка в семейна ферма Години наред фермите в Бургенланд разчитат на наема като допълнителен източник на доходи, за да увеличат приходите си. Те предлагат настаняване във фермите си и запознават посетителите с живота и дейностите в една ферма. Туристите могат да се включат в прибирането на реколтата, да се грижат за животните, да приготвят зимнина и др. Обединявайки се в това предлагане, фермите намалят разходите за реклама чрез създаване на съвместни маркетингови дейности като каталог с оферти, участие в търговски панаири или засилено уеб присъствие. За постигането на тези цели е необходимо управление и поддръжка на офис, включително специалист за „почивка във фермата“. </vt:lpstr>
      <vt:lpstr>ДОПУСТИМИ РАЗХОДИ: 1.Разходи за организация и провеждане на различни събития /фолклорни празници и събори, панаири, фестивали, състезания, спортни турнири, хепънинги, временни и постоянни изложби, семинари, концерти, постановки, конкурси и други/; 2.Разходи за проучвания и изработване на материали във връзка с идентификация и/или документиране и/или изследване, и/или съхраняване на елементи от нематериалното културно наследство; 3.Разходи за проучвания и информационни дейности, за популяризиране на културното наследство както и такива свързани с популяризиране на допустимите дейности: изработка на рекламни материали, промоционални клипове в т.ч. краеведски изследвания и отпечатване на материали (дипляни, книги) и други рекламни дейности. 4.Разходи за оборудване свързано с предвидените в проектите събития, като: инвентар, съоръжения, обзавеждане, музикални инструменти, носии, витрини за изложби, стелажи, декори, интерактивни дъски, мултимедии, лаптопи, осветление, озвучителна, аудио и видео техника, компютърни конфигурации/сценично оформление/, реквизити необходими за дадения вид изкуство, репетиционни и сценични облекла спортна екипировка и спортни облекла и др.; </vt:lpstr>
      <vt:lpstr>ДОПУСТИМИ РАЗХОДИ: 5.Разходи за меки мерки, като: информационни кампании сред населението, организиране и провеждане на открити уроци за деца и ученици, семинари, еко- излети, конкурси и други дейности, насочени към младите хора и др. 6.Разходи свързани с организиране и провеждане на доброволчески инициативи; -Разходи за изготвяне на концепции/стратегии/за „интелигентни селища“ (smart villages); 7.Разходи за изпълнение на дейности от на концепции/стратегии/за „интелигентни селища“ (smart villages); 8.Разходи за възстановяване и подобряване на малка по мащаб инфраструктура с различни предназначения например: заслони, информационни и указателни табели, еко пътеки, зали и помещения предвидени в дейностите по проектите и др. 9.Допустими са и общи разходи свързани с изброените по-горе дейности, например хонорари на архитекти, инженери, консултанти и др.  </vt:lpstr>
      <vt:lpstr>НЕДОПУСТИМИ РАЗХОДИ ПО ПРОЕКТИТЕ: За закупуване на оборудване втора употреба; •За данък върху добавена стойност (ДДС), с изключение на невъзстановим ДДС, когато е поет действително и окончателно от кандидатите; •За банкови такси, разходи за гаранции, изплащане и рефинансиране на лихви; •За принос в натура; •Свързани с плащания в брой; •За общи разходи, извършени преди 01.01.2023 г.; •Извършени преди подаване на проектното предложение, с изключение на общите разходи, свързани с основните разходи по проекта като хонорари на архитекти, инженери и консултанти, предпроектни проучвания, придобиване на патентни права и лицензи, авторски права и строителен надзор. </vt:lpstr>
      <vt:lpstr>КРИТЕРИИ ЗА ПОДБОР НА ПРОЕКТИТЕ И ТЯХНАТА ТЕЖЕСТ:  1.Дейностите по проекта са свързани с опазване и развитие на местното културно наследство-15 т.  2.Проектът предвижда дейности и на територията на община Свиленград и на територията на община Тополовград-15 т. 3.1. Проектното предложение включва дейности в повече от едно населено място на територията на МИГ-5 т. 3.2.Проектното предложение включва дейности в повече от две населени места от територията на МИГ-10 т. 3.3.Проектното предложение включва дейности в повече от три населени места от територията на МИГ-15 т. 4.Дейностите са насочени към деца и младежи-20т. 5. Брой лица, обхванати от проекта 5.1.До 50 лица-5 т. 5.2.От 51 до 100 лица-10 т. 5.3.Над 100 лица-15 т.  6. Проектът предвижда разработване на концепция за интелигентни селища и/или изпълнение на дейност от концепция за интелигентни селища- 20 т.   Минимален праг за преминаване 30 точки. При равен брой точки се финансира проектно предложение, което отговаря на критерий 6. В случай, че след приоритизиране по критерий 6 отново са налични проекти с равен брой точки предимство се дава на кандидати изпълнили критерий 5. След приоритизиране по критерий 5 предимство получават кандидати, които са изпълнили критерий 4.  </vt:lpstr>
      <vt:lpstr>   Ако имате идея и търсите финансиране за нея!    </vt:lpstr>
      <vt:lpstr>Контакти: гр. Свиленград 6500, ул. Септемврийци“ №6 e – mail: migsvgrareal@abv.bg,  migsvilengrad@mail.bg тел: 0887/ 61 00 06 - Мима Шомова  </vt:lpstr>
      <vt:lpstr>Благодаря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Migmig</cp:lastModifiedBy>
  <cp:revision>103</cp:revision>
  <dcterms:created xsi:type="dcterms:W3CDTF">2026-04-21T08:02:30Z</dcterms:created>
  <dcterms:modified xsi:type="dcterms:W3CDTF">2026-05-07T12:25:55Z</dcterms:modified>
</cp:coreProperties>
</file>