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2" r:id="rId3"/>
    <p:sldId id="284" r:id="rId4"/>
    <p:sldId id="285" r:id="rId5"/>
    <p:sldId id="260" r:id="rId6"/>
    <p:sldId id="287" r:id="rId7"/>
    <p:sldId id="288" r:id="rId8"/>
    <p:sldId id="289" r:id="rId9"/>
    <p:sldId id="290" r:id="rId10"/>
    <p:sldId id="294" r:id="rId11"/>
    <p:sldId id="297" r:id="rId12"/>
    <p:sldId id="296" r:id="rId13"/>
    <p:sldId id="291" r:id="rId14"/>
    <p:sldId id="292" r:id="rId15"/>
    <p:sldId id="293" r:id="rId16"/>
    <p:sldId id="295" r:id="rId17"/>
    <p:sldId id="279" r:id="rId18"/>
    <p:sldId id="264" r:id="rId1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еозаглавена секция" id="{E76C8571-936E-4686-B7CB-31BC60667AAA}">
          <p14:sldIdLst>
            <p14:sldId id="256"/>
            <p14:sldId id="272"/>
            <p14:sldId id="284"/>
            <p14:sldId id="285"/>
            <p14:sldId id="260"/>
            <p14:sldId id="287"/>
            <p14:sldId id="288"/>
            <p14:sldId id="289"/>
            <p14:sldId id="290"/>
            <p14:sldId id="294"/>
            <p14:sldId id="297"/>
            <p14:sldId id="296"/>
            <p14:sldId id="291"/>
            <p14:sldId id="292"/>
            <p14:sldId id="293"/>
            <p14:sldId id="295"/>
            <p14:sldId id="279"/>
            <p14:sldId id="26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CC"/>
    <a:srgbClr val="666699"/>
    <a:srgbClr val="000099"/>
    <a:srgbClr val="003399"/>
    <a:srgbClr val="333399"/>
    <a:srgbClr val="003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64" autoAdjust="0"/>
  </p:normalViewPr>
  <p:slideViewPr>
    <p:cSldViewPr>
      <p:cViewPr varScale="1">
        <p:scale>
          <a:sx n="97" d="100"/>
          <a:sy n="97" d="100"/>
        </p:scale>
        <p:origin x="-19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114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5BC2A-B0EC-4935-9204-F5ABCBE64431}" type="datetimeFigureOut">
              <a:rPr lang="bg-BG" smtClean="0"/>
              <a:t>14.5.2026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5A6A8-D0C9-4388-B7FC-DEAC6027435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1695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fera.org/p/misiya-i-celi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fera.org/p/misiya-i-celi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Консултантските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правни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услуги,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подготовката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управлението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проекта,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следва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да не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превишават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на сто от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допустимите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Иновацията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 нов или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значително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подобрен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продукт или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нов маркетингов метод или нов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организационен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метод в бизнес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практиката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организацията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работното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място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външните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връзки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Ключови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дефиницията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(по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Oslo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Manual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2018, 4th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Edition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	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значителна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разлика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Иновацията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трябва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да се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различава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значително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предишните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процеси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предприятието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0" dirty="0" err="1" smtClean="0"/>
              <a:t>Основни</a:t>
            </a:r>
            <a:r>
              <a:rPr lang="ru-RU" b="0" dirty="0" smtClean="0"/>
              <a:t> </a:t>
            </a:r>
            <a:r>
              <a:rPr lang="ru-RU" b="0" dirty="0" err="1" smtClean="0"/>
              <a:t>видове</a:t>
            </a:r>
            <a:r>
              <a:rPr lang="ru-RU" b="0" dirty="0" smtClean="0"/>
              <a:t> </a:t>
            </a:r>
            <a:r>
              <a:rPr lang="ru-RU" b="0" dirty="0" err="1" smtClean="0"/>
              <a:t>иновации</a:t>
            </a:r>
            <a:r>
              <a:rPr lang="ru-RU" b="0" dirty="0" smtClean="0"/>
              <a:t> </a:t>
            </a:r>
            <a:r>
              <a:rPr lang="ru-RU" b="0" dirty="0" err="1" smtClean="0"/>
              <a:t>според</a:t>
            </a:r>
            <a:r>
              <a:rPr lang="ru-RU" b="0" dirty="0" smtClean="0"/>
              <a:t> Осло: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0" dirty="0" smtClean="0"/>
              <a:t>1.	</a:t>
            </a:r>
            <a:r>
              <a:rPr lang="ru-RU" b="0" dirty="0" err="1" smtClean="0"/>
              <a:t>Продуктова</a:t>
            </a:r>
            <a:r>
              <a:rPr lang="ru-RU" b="0" dirty="0" smtClean="0"/>
              <a:t> </a:t>
            </a:r>
            <a:r>
              <a:rPr lang="ru-RU" b="0" dirty="0" err="1" smtClean="0"/>
              <a:t>иновация</a:t>
            </a:r>
            <a:r>
              <a:rPr lang="ru-RU" b="0" dirty="0" smtClean="0"/>
              <a:t>: </a:t>
            </a:r>
            <a:r>
              <a:rPr lang="ru-RU" b="0" dirty="0" err="1" smtClean="0"/>
              <a:t>Въвеждане</a:t>
            </a:r>
            <a:r>
              <a:rPr lang="ru-RU" b="0" dirty="0" smtClean="0"/>
              <a:t> на стока или услуга, </a:t>
            </a:r>
            <a:r>
              <a:rPr lang="ru-RU" b="0" dirty="0" err="1" smtClean="0"/>
              <a:t>която</a:t>
            </a:r>
            <a:r>
              <a:rPr lang="ru-RU" b="0" dirty="0" smtClean="0"/>
              <a:t> е нова или </a:t>
            </a:r>
            <a:r>
              <a:rPr lang="ru-RU" b="0" dirty="0" err="1" smtClean="0"/>
              <a:t>значително</a:t>
            </a:r>
            <a:r>
              <a:rPr lang="ru-RU" b="0" dirty="0" smtClean="0"/>
              <a:t> </a:t>
            </a:r>
            <a:r>
              <a:rPr lang="ru-RU" b="0" dirty="0" err="1" smtClean="0"/>
              <a:t>подобрена</a:t>
            </a:r>
            <a:r>
              <a:rPr lang="ru-RU" b="0" dirty="0" smtClean="0"/>
              <a:t> по отношение на свойства, </a:t>
            </a:r>
            <a:r>
              <a:rPr lang="ru-RU" b="0" dirty="0" err="1" smtClean="0"/>
              <a:t>компоненти</a:t>
            </a:r>
            <a:r>
              <a:rPr lang="ru-RU" b="0" dirty="0" smtClean="0"/>
              <a:t>, </a:t>
            </a:r>
            <a:r>
              <a:rPr lang="ru-RU" b="0" dirty="0" err="1" smtClean="0"/>
              <a:t>софтуер</a:t>
            </a:r>
            <a:r>
              <a:rPr lang="ru-RU" b="0" dirty="0" smtClean="0"/>
              <a:t> или </a:t>
            </a:r>
            <a:r>
              <a:rPr lang="ru-RU" b="0" dirty="0" err="1" smtClean="0"/>
              <a:t>потребителски</a:t>
            </a:r>
            <a:r>
              <a:rPr lang="ru-RU" b="0" dirty="0" smtClean="0"/>
              <a:t> характеристики.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0" dirty="0" smtClean="0"/>
              <a:t>2.	Бизнес </a:t>
            </a:r>
            <a:r>
              <a:rPr lang="ru-RU" b="0" dirty="0" err="1" smtClean="0"/>
              <a:t>процесова</a:t>
            </a:r>
            <a:r>
              <a:rPr lang="ru-RU" b="0" dirty="0" smtClean="0"/>
              <a:t> </a:t>
            </a:r>
            <a:r>
              <a:rPr lang="ru-RU" b="0" dirty="0" err="1" smtClean="0"/>
              <a:t>иновация</a:t>
            </a:r>
            <a:r>
              <a:rPr lang="ru-RU" b="0" dirty="0" smtClean="0"/>
              <a:t>: </a:t>
            </a:r>
            <a:r>
              <a:rPr lang="ru-RU" b="0" dirty="0" err="1" smtClean="0"/>
              <a:t>Внедряване</a:t>
            </a:r>
            <a:r>
              <a:rPr lang="ru-RU" b="0" dirty="0" smtClean="0"/>
              <a:t> на нови или </a:t>
            </a:r>
            <a:r>
              <a:rPr lang="ru-RU" b="0" dirty="0" err="1" smtClean="0"/>
              <a:t>подобрени</a:t>
            </a:r>
            <a:r>
              <a:rPr lang="ru-RU" b="0" dirty="0" smtClean="0"/>
              <a:t> </a:t>
            </a:r>
            <a:r>
              <a:rPr lang="ru-RU" b="0" dirty="0" err="1" smtClean="0"/>
              <a:t>методи</a:t>
            </a:r>
            <a:r>
              <a:rPr lang="ru-RU" b="0" dirty="0" smtClean="0"/>
              <a:t> за производство, логистика или бизнес функции (напр. ново </a:t>
            </a:r>
            <a:r>
              <a:rPr lang="ru-RU" b="0" dirty="0" err="1" smtClean="0"/>
              <a:t>производствено</a:t>
            </a:r>
            <a:r>
              <a:rPr lang="ru-RU" b="0" dirty="0" smtClean="0"/>
              <a:t> </a:t>
            </a:r>
            <a:r>
              <a:rPr lang="ru-RU" b="0" dirty="0" err="1" smtClean="0"/>
              <a:t>оборудване</a:t>
            </a:r>
            <a:r>
              <a:rPr lang="ru-RU" b="0" dirty="0" smtClean="0"/>
              <a:t> или </a:t>
            </a:r>
            <a:r>
              <a:rPr lang="ru-RU" b="0" dirty="0" err="1" smtClean="0"/>
              <a:t>софтуер</a:t>
            </a:r>
            <a:r>
              <a:rPr lang="ru-RU" b="0" dirty="0" smtClean="0"/>
              <a:t>).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0" dirty="0" smtClean="0"/>
              <a:t>3.	</a:t>
            </a:r>
            <a:r>
              <a:rPr lang="ru-RU" b="0" dirty="0" err="1" smtClean="0"/>
              <a:t>Организационна</a:t>
            </a:r>
            <a:r>
              <a:rPr lang="ru-RU" b="0" dirty="0" smtClean="0"/>
              <a:t> </a:t>
            </a:r>
            <a:r>
              <a:rPr lang="ru-RU" b="0" dirty="0" err="1" smtClean="0"/>
              <a:t>иновация</a:t>
            </a:r>
            <a:r>
              <a:rPr lang="ru-RU" b="0" dirty="0" smtClean="0"/>
              <a:t>: Нови </a:t>
            </a:r>
            <a:r>
              <a:rPr lang="ru-RU" b="0" dirty="0" err="1" smtClean="0"/>
              <a:t>организационни</a:t>
            </a:r>
            <a:r>
              <a:rPr lang="ru-RU" b="0" dirty="0" smtClean="0"/>
              <a:t> </a:t>
            </a:r>
            <a:r>
              <a:rPr lang="ru-RU" b="0" dirty="0" err="1" smtClean="0"/>
              <a:t>методи</a:t>
            </a:r>
            <a:r>
              <a:rPr lang="ru-RU" b="0" dirty="0" smtClean="0"/>
              <a:t> в бизнес </a:t>
            </a:r>
            <a:r>
              <a:rPr lang="ru-RU" b="0" dirty="0" err="1" smtClean="0"/>
              <a:t>практиката</a:t>
            </a:r>
            <a:r>
              <a:rPr lang="ru-RU" b="0" dirty="0" smtClean="0"/>
              <a:t>, </a:t>
            </a:r>
            <a:r>
              <a:rPr lang="ru-RU" b="0" dirty="0" err="1" smtClean="0"/>
              <a:t>организацията</a:t>
            </a:r>
            <a:r>
              <a:rPr lang="ru-RU" b="0" dirty="0" smtClean="0"/>
              <a:t> на </a:t>
            </a:r>
            <a:r>
              <a:rPr lang="ru-RU" b="0" dirty="0" err="1" smtClean="0"/>
              <a:t>работното</a:t>
            </a:r>
            <a:r>
              <a:rPr lang="ru-RU" b="0" dirty="0" smtClean="0"/>
              <a:t> </a:t>
            </a:r>
            <a:r>
              <a:rPr lang="ru-RU" b="0" dirty="0" err="1" smtClean="0"/>
              <a:t>място</a:t>
            </a:r>
            <a:r>
              <a:rPr lang="ru-RU" b="0" dirty="0" smtClean="0"/>
              <a:t> или </a:t>
            </a:r>
            <a:r>
              <a:rPr lang="ru-RU" b="0" dirty="0" err="1" smtClean="0"/>
              <a:t>външните</a:t>
            </a:r>
            <a:r>
              <a:rPr lang="ru-RU" b="0" dirty="0" smtClean="0"/>
              <a:t> отношения.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0" dirty="0" smtClean="0"/>
              <a:t>4.	</a:t>
            </a:r>
            <a:r>
              <a:rPr lang="ru-RU" b="0" dirty="0" err="1" smtClean="0"/>
              <a:t>Маркетингова</a:t>
            </a:r>
            <a:r>
              <a:rPr lang="ru-RU" b="0" dirty="0" smtClean="0"/>
              <a:t> </a:t>
            </a:r>
            <a:r>
              <a:rPr lang="ru-RU" b="0" dirty="0" err="1" smtClean="0"/>
              <a:t>иновация</a:t>
            </a:r>
            <a:r>
              <a:rPr lang="ru-RU" b="0" dirty="0" smtClean="0"/>
              <a:t>: </a:t>
            </a:r>
            <a:r>
              <a:rPr lang="ru-RU" b="0" dirty="0" err="1" smtClean="0"/>
              <a:t>Прилагане</a:t>
            </a:r>
            <a:r>
              <a:rPr lang="ru-RU" b="0" dirty="0" smtClean="0"/>
              <a:t> на нов маркетингов метод, </a:t>
            </a:r>
            <a:r>
              <a:rPr lang="ru-RU" b="0" dirty="0" err="1" smtClean="0"/>
              <a:t>включващ</a:t>
            </a:r>
            <a:r>
              <a:rPr lang="ru-RU" b="0" dirty="0" smtClean="0"/>
              <a:t> </a:t>
            </a:r>
            <a:r>
              <a:rPr lang="ru-RU" b="0" dirty="0" err="1" smtClean="0"/>
              <a:t>значителни</a:t>
            </a:r>
            <a:r>
              <a:rPr lang="ru-RU" b="0" dirty="0" smtClean="0"/>
              <a:t> </a:t>
            </a:r>
            <a:r>
              <a:rPr lang="ru-RU" b="0" dirty="0" err="1" smtClean="0"/>
              <a:t>промени</a:t>
            </a:r>
            <a:r>
              <a:rPr lang="ru-RU" b="0" dirty="0" smtClean="0"/>
              <a:t> в дизайна, </a:t>
            </a:r>
            <a:r>
              <a:rPr lang="ru-RU" b="0" dirty="0" err="1" smtClean="0"/>
              <a:t>опаковката</a:t>
            </a:r>
            <a:r>
              <a:rPr lang="ru-RU" b="0" dirty="0" smtClean="0"/>
              <a:t>, </a:t>
            </a:r>
            <a:r>
              <a:rPr lang="ru-RU" b="0" dirty="0" err="1" smtClean="0"/>
              <a:t>позиционирането</a:t>
            </a:r>
            <a:r>
              <a:rPr lang="ru-RU" b="0" dirty="0" smtClean="0"/>
              <a:t> или </a:t>
            </a:r>
            <a:r>
              <a:rPr lang="ru-RU" b="0" dirty="0" err="1" smtClean="0"/>
              <a:t>ценообразуването</a:t>
            </a:r>
            <a:r>
              <a:rPr lang="ru-RU" b="0" dirty="0" smtClean="0"/>
              <a:t> на продукта. [1, 2, 3, 4]</a:t>
            </a:r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ru-RU" b="0" dirty="0" smtClean="0"/>
          </a:p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bg-BG" b="0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560" marR="2095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b="0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5143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0364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Групите</a:t>
            </a:r>
            <a:r>
              <a:rPr lang="ru-RU" dirty="0" smtClean="0"/>
              <a:t> и </a:t>
            </a:r>
            <a:r>
              <a:rPr lang="ru-RU" dirty="0" err="1" smtClean="0"/>
              <a:t>организациите</a:t>
            </a:r>
            <a:r>
              <a:rPr lang="ru-RU" dirty="0" smtClean="0"/>
              <a:t> на производители (ГП/ОП)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доброволни</a:t>
            </a:r>
            <a:r>
              <a:rPr lang="ru-RU" dirty="0" smtClean="0"/>
              <a:t> </a:t>
            </a:r>
            <a:r>
              <a:rPr lang="ru-RU" dirty="0" err="1" smtClean="0"/>
              <a:t>обединения</a:t>
            </a:r>
            <a:r>
              <a:rPr lang="ru-RU" dirty="0" smtClean="0"/>
              <a:t> на </a:t>
            </a:r>
            <a:r>
              <a:rPr lang="ru-RU" dirty="0" err="1" smtClean="0"/>
              <a:t>земеделски</a:t>
            </a:r>
            <a:r>
              <a:rPr lang="ru-RU" dirty="0" smtClean="0"/>
              <a:t> </a:t>
            </a:r>
            <a:r>
              <a:rPr lang="ru-RU" dirty="0" err="1" smtClean="0"/>
              <a:t>стопани</a:t>
            </a:r>
            <a:r>
              <a:rPr lang="ru-RU" dirty="0" smtClean="0"/>
              <a:t>, </a:t>
            </a:r>
            <a:r>
              <a:rPr lang="ru-RU" dirty="0" err="1" smtClean="0"/>
              <a:t>които</a:t>
            </a:r>
            <a:r>
              <a:rPr lang="ru-RU" dirty="0" smtClean="0"/>
              <a:t> </a:t>
            </a:r>
            <a:r>
              <a:rPr lang="ru-RU" dirty="0" err="1" smtClean="0"/>
              <a:t>произвеждат</a:t>
            </a:r>
            <a:r>
              <a:rPr lang="ru-RU" dirty="0" smtClean="0"/>
              <a:t> </a:t>
            </a:r>
            <a:r>
              <a:rPr lang="ru-RU" dirty="0" err="1" smtClean="0"/>
              <a:t>продукти</a:t>
            </a:r>
            <a:r>
              <a:rPr lang="ru-RU" dirty="0" smtClean="0"/>
              <a:t> в един сектор (напр. </a:t>
            </a:r>
            <a:r>
              <a:rPr lang="ru-RU" dirty="0" err="1" smtClean="0"/>
              <a:t>плодове</a:t>
            </a:r>
            <a:r>
              <a:rPr lang="ru-RU" dirty="0" smtClean="0"/>
              <a:t> и </a:t>
            </a:r>
            <a:r>
              <a:rPr lang="ru-RU" dirty="0" err="1" smtClean="0"/>
              <a:t>зеленчуци</a:t>
            </a:r>
            <a:r>
              <a:rPr lang="ru-RU" dirty="0" smtClean="0"/>
              <a:t>, </a:t>
            </a:r>
            <a:r>
              <a:rPr lang="ru-RU" dirty="0" err="1" smtClean="0"/>
              <a:t>мляко</a:t>
            </a:r>
            <a:r>
              <a:rPr lang="ru-RU" dirty="0" smtClean="0"/>
              <a:t>, </a:t>
            </a:r>
            <a:r>
              <a:rPr lang="ru-RU" dirty="0" err="1" smtClean="0"/>
              <a:t>месо</a:t>
            </a:r>
            <a:r>
              <a:rPr lang="ru-RU" dirty="0" smtClean="0"/>
              <a:t>). Те се </a:t>
            </a:r>
            <a:r>
              <a:rPr lang="ru-RU" dirty="0" err="1" smtClean="0"/>
              <a:t>създават</a:t>
            </a:r>
            <a:r>
              <a:rPr lang="ru-RU" dirty="0" smtClean="0"/>
              <a:t> с цел </a:t>
            </a:r>
            <a:r>
              <a:rPr lang="ru-RU" dirty="0" err="1" smtClean="0"/>
              <a:t>съвместно</a:t>
            </a:r>
            <a:r>
              <a:rPr lang="ru-RU" dirty="0" smtClean="0"/>
              <a:t> </a:t>
            </a:r>
            <a:r>
              <a:rPr lang="ru-RU" dirty="0" err="1" smtClean="0"/>
              <a:t>планиране</a:t>
            </a:r>
            <a:r>
              <a:rPr lang="ru-RU" dirty="0" smtClean="0"/>
              <a:t> на </a:t>
            </a:r>
            <a:r>
              <a:rPr lang="ru-RU" dirty="0" err="1" smtClean="0"/>
              <a:t>производството</a:t>
            </a:r>
            <a:r>
              <a:rPr lang="ru-RU" dirty="0" smtClean="0"/>
              <a:t>, </a:t>
            </a:r>
            <a:r>
              <a:rPr lang="ru-RU" dirty="0" err="1" smtClean="0"/>
              <a:t>оптимизиране</a:t>
            </a:r>
            <a:r>
              <a:rPr lang="ru-RU" dirty="0" smtClean="0"/>
              <a:t> на </a:t>
            </a:r>
            <a:r>
              <a:rPr lang="ru-RU" dirty="0" err="1" smtClean="0"/>
              <a:t>разходите</a:t>
            </a:r>
            <a:r>
              <a:rPr lang="ru-RU" dirty="0" smtClean="0"/>
              <a:t>, </a:t>
            </a:r>
            <a:r>
              <a:rPr lang="ru-RU" dirty="0" err="1" smtClean="0"/>
              <a:t>внедряване</a:t>
            </a:r>
            <a:r>
              <a:rPr lang="ru-RU" dirty="0" smtClean="0"/>
              <a:t> на </a:t>
            </a:r>
            <a:r>
              <a:rPr lang="ru-RU" dirty="0" err="1" smtClean="0"/>
              <a:t>иновации</a:t>
            </a:r>
            <a:r>
              <a:rPr lang="ru-RU" dirty="0" smtClean="0"/>
              <a:t> и обща реализация на </a:t>
            </a:r>
            <a:r>
              <a:rPr lang="ru-RU" dirty="0" err="1" smtClean="0"/>
              <a:t>продукцията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ru-RU" b="0" u="none" strike="noStrike" dirty="0" err="1" smtClean="0">
                <a:effectLst/>
                <a:latin typeface="Google Sans"/>
              </a:rPr>
              <a:t>Използване</a:t>
            </a:r>
            <a:r>
              <a:rPr lang="ru-RU" b="0" u="none" strike="noStrike" dirty="0" smtClean="0">
                <a:effectLst/>
                <a:latin typeface="Google Sans"/>
              </a:rPr>
              <a:t> на </a:t>
            </a:r>
            <a:r>
              <a:rPr lang="ru-RU" b="0" u="none" strike="noStrike" dirty="0" err="1" smtClean="0">
                <a:effectLst/>
                <a:latin typeface="Google Sans"/>
              </a:rPr>
              <a:t>земеделски</a:t>
            </a:r>
            <a:r>
              <a:rPr lang="ru-RU" b="0" u="none" strike="noStrike" dirty="0" smtClean="0">
                <a:effectLst/>
                <a:latin typeface="Google Sans"/>
              </a:rPr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дейности</a:t>
            </a:r>
            <a:r>
              <a:rPr lang="ru-RU" b="0" u="none" strike="noStrike" dirty="0" smtClean="0">
                <a:effectLst/>
                <a:latin typeface="Google Sans"/>
              </a:rPr>
              <a:t> (</a:t>
            </a:r>
            <a:r>
              <a:rPr lang="ru-RU" b="0" u="none" strike="noStrike" dirty="0" err="1" smtClean="0">
                <a:effectLst/>
                <a:latin typeface="Google Sans"/>
              </a:rPr>
              <a:t>растениевъдство</a:t>
            </a:r>
            <a:r>
              <a:rPr lang="ru-RU" b="0" u="none" strike="noStrike" dirty="0" smtClean="0">
                <a:effectLst/>
                <a:latin typeface="Google Sans"/>
              </a:rPr>
              <a:t>, </a:t>
            </a:r>
            <a:r>
              <a:rPr lang="ru-RU" b="0" u="none" strike="noStrike" dirty="0" err="1" smtClean="0">
                <a:effectLst/>
                <a:latin typeface="Google Sans"/>
              </a:rPr>
              <a:t>животновъдство</a:t>
            </a:r>
            <a:r>
              <a:rPr lang="ru-RU" b="0" u="none" strike="noStrike" dirty="0" smtClean="0">
                <a:effectLst/>
                <a:latin typeface="Google Sans"/>
              </a:rPr>
              <a:t>) за </a:t>
            </a:r>
            <a:r>
              <a:rPr lang="ru-RU" b="0" u="none" strike="noStrike" dirty="0" err="1" smtClean="0">
                <a:effectLst/>
                <a:latin typeface="Google Sans"/>
              </a:rPr>
              <a:t>подобряване</a:t>
            </a:r>
            <a:r>
              <a:rPr lang="ru-RU" b="0" u="none" strike="noStrike" dirty="0" smtClean="0">
                <a:effectLst/>
                <a:latin typeface="Google Sans"/>
              </a:rPr>
              <a:t> на </a:t>
            </a:r>
            <a:r>
              <a:rPr lang="ru-RU" b="0" u="none" strike="noStrike" dirty="0" err="1" smtClean="0">
                <a:effectLst/>
                <a:latin typeface="Google Sans"/>
              </a:rPr>
              <a:t>психическото</a:t>
            </a:r>
            <a:r>
              <a:rPr lang="ru-RU" b="0" u="none" strike="noStrike" dirty="0" smtClean="0">
                <a:effectLst/>
                <a:latin typeface="Google Sans"/>
              </a:rPr>
              <a:t> и </a:t>
            </a:r>
            <a:r>
              <a:rPr lang="ru-RU" b="0" u="none" strike="noStrike" dirty="0" err="1" smtClean="0">
                <a:effectLst/>
                <a:latin typeface="Google Sans"/>
              </a:rPr>
              <a:t>физическото</a:t>
            </a:r>
            <a:r>
              <a:rPr lang="ru-RU" b="0" u="none" strike="noStrike" dirty="0" smtClean="0">
                <a:effectLst/>
                <a:latin typeface="Google Sans"/>
              </a:rPr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здраве</a:t>
            </a:r>
            <a:r>
              <a:rPr lang="ru-RU" b="0" u="none" strike="noStrike" dirty="0" smtClean="0">
                <a:effectLst/>
                <a:latin typeface="Google Sans"/>
              </a:rPr>
              <a:t>, в</a:t>
            </a:r>
            <a:r>
              <a:rPr lang="bg-BG" b="0" i="0" dirty="0" err="1" smtClean="0">
                <a:solidFill>
                  <a:srgbClr val="333333"/>
                </a:solidFill>
                <a:effectLst/>
                <a:latin typeface="Roboto"/>
              </a:rPr>
              <a:t>ъзпитание</a:t>
            </a:r>
            <a:r>
              <a:rPr lang="bg-BG" b="0" i="0" dirty="0" smtClean="0">
                <a:solidFill>
                  <a:srgbClr val="333333"/>
                </a:solidFill>
                <a:effectLst/>
                <a:latin typeface="Roboto"/>
              </a:rPr>
              <a:t> и терапия</a:t>
            </a:r>
            <a:r>
              <a:rPr lang="ru-RU" b="0" u="none" strike="noStrike" dirty="0" smtClean="0">
                <a:effectLst/>
                <a:latin typeface="Google Sans"/>
              </a:rPr>
              <a:t>.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Roboto"/>
              </a:rPr>
              <a:t> </a:t>
            </a:r>
            <a:r>
              <a:rPr lang="ru-RU" b="1" dirty="0" smtClean="0"/>
              <a:t>Пример</a:t>
            </a:r>
            <a:r>
              <a:rPr lang="ru-RU" dirty="0" smtClean="0"/>
              <a:t>:</a:t>
            </a:r>
            <a:r>
              <a:rPr lang="ru-RU" baseline="0" dirty="0" smtClean="0"/>
              <a:t> </a:t>
            </a:r>
            <a:r>
              <a:rPr lang="ru-RU" dirty="0" smtClean="0"/>
              <a:t>Община Троян и </a:t>
            </a:r>
            <a:r>
              <a:rPr lang="ru-RU" dirty="0" err="1" smtClean="0"/>
              <a:t>сдружения</a:t>
            </a:r>
            <a:r>
              <a:rPr lang="ru-RU" dirty="0" smtClean="0"/>
              <a:t> </a:t>
            </a:r>
            <a:r>
              <a:rPr lang="ru-RU" dirty="0" err="1" smtClean="0"/>
              <a:t>като</a:t>
            </a:r>
            <a:r>
              <a:rPr lang="ru-RU" dirty="0" smtClean="0"/>
              <a:t> </a:t>
            </a:r>
            <a:r>
              <a:rPr lang="ru-RU" b="0" u="none" strike="noStrike" dirty="0" smtClean="0">
                <a:effectLst/>
                <a:latin typeface="Google Sans"/>
                <a:hlinkClick r:id="rId3"/>
              </a:rPr>
              <a:t>Софера</a:t>
            </a:r>
            <a:r>
              <a:rPr lang="ru-RU" dirty="0" smtClean="0"/>
              <a:t> </a:t>
            </a:r>
            <a:r>
              <a:rPr lang="ru-RU" dirty="0" err="1" smtClean="0"/>
              <a:t>работят</a:t>
            </a:r>
            <a:r>
              <a:rPr lang="ru-RU" dirty="0" smtClean="0"/>
              <a:t> за развитие на </a:t>
            </a:r>
            <a:r>
              <a:rPr lang="ru-RU" dirty="0" err="1" smtClean="0"/>
              <a:t>социални</a:t>
            </a:r>
            <a:r>
              <a:rPr lang="ru-RU" dirty="0" smtClean="0"/>
              <a:t> ферми;</a:t>
            </a:r>
            <a:r>
              <a:rPr lang="ru-RU" baseline="0" dirty="0" smtClean="0"/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Създаване</a:t>
            </a:r>
            <a:r>
              <a:rPr lang="ru-RU" b="0" u="none" strike="noStrike" dirty="0" smtClean="0">
                <a:effectLst/>
                <a:latin typeface="Google Sans"/>
              </a:rPr>
              <a:t> на </a:t>
            </a:r>
            <a:r>
              <a:rPr lang="ru-RU" b="0" u="none" strike="noStrike" dirty="0" err="1" smtClean="0">
                <a:effectLst/>
                <a:latin typeface="Google Sans"/>
              </a:rPr>
              <a:t>училищни</a:t>
            </a:r>
            <a:r>
              <a:rPr lang="ru-RU" b="0" u="none" strike="noStrike" dirty="0" smtClean="0">
                <a:effectLst/>
                <a:latin typeface="Google Sans"/>
              </a:rPr>
              <a:t> и </a:t>
            </a:r>
            <a:r>
              <a:rPr lang="ru-RU" b="0" u="none" strike="noStrike" dirty="0" err="1" smtClean="0">
                <a:effectLst/>
                <a:latin typeface="Google Sans"/>
              </a:rPr>
              <a:t>обучителни</a:t>
            </a:r>
            <a:r>
              <a:rPr lang="ru-RU" b="0" u="none" strike="noStrike" dirty="0" smtClean="0">
                <a:effectLst/>
                <a:latin typeface="Google Sans"/>
              </a:rPr>
              <a:t> ферми, </a:t>
            </a:r>
            <a:r>
              <a:rPr lang="ru-RU" b="0" u="none" strike="noStrike" dirty="0" err="1" smtClean="0">
                <a:effectLst/>
                <a:latin typeface="Google Sans"/>
              </a:rPr>
              <a:t>където</a:t>
            </a:r>
            <a:r>
              <a:rPr lang="ru-RU" b="0" u="none" strike="noStrike" dirty="0" smtClean="0">
                <a:effectLst/>
                <a:latin typeface="Google Sans"/>
              </a:rPr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децата</a:t>
            </a:r>
            <a:r>
              <a:rPr lang="ru-RU" b="0" u="none" strike="noStrike" dirty="0" smtClean="0">
                <a:effectLst/>
                <a:latin typeface="Google Sans"/>
              </a:rPr>
              <a:t> се </a:t>
            </a:r>
            <a:r>
              <a:rPr lang="ru-RU" b="0" u="none" strike="noStrike" dirty="0" err="1" smtClean="0">
                <a:effectLst/>
                <a:latin typeface="Google Sans"/>
              </a:rPr>
              <a:t>запознават</a:t>
            </a:r>
            <a:r>
              <a:rPr lang="ru-RU" b="0" u="none" strike="noStrike" dirty="0" smtClean="0">
                <a:effectLst/>
                <a:latin typeface="Google Sans"/>
              </a:rPr>
              <a:t> с </a:t>
            </a:r>
            <a:r>
              <a:rPr lang="ru-RU" b="0" u="none" strike="noStrike" dirty="0" err="1" smtClean="0">
                <a:effectLst/>
                <a:latin typeface="Google Sans"/>
              </a:rPr>
              <a:t>природата</a:t>
            </a:r>
            <a:r>
              <a:rPr lang="ru-RU" b="0" u="none" strike="noStrike" dirty="0" smtClean="0">
                <a:effectLst/>
                <a:latin typeface="Google Sans"/>
              </a:rPr>
              <a:t>.</a:t>
            </a:r>
            <a:r>
              <a:rPr lang="ru-RU" dirty="0" smtClean="0"/>
              <a:t> </a:t>
            </a:r>
            <a:endParaRPr lang="ru-RU" b="0" u="none" strike="noStrike" dirty="0" smtClean="0">
              <a:effectLst/>
              <a:latin typeface="Google Sans"/>
            </a:endParaRPr>
          </a:p>
          <a:p>
            <a:endParaRPr lang="ru-RU" b="0" u="none" strike="noStrike" dirty="0" smtClean="0">
              <a:effectLst/>
              <a:latin typeface="Google Sans"/>
            </a:endParaRPr>
          </a:p>
          <a:p>
            <a:r>
              <a:rPr lang="ru-RU" b="1" u="none" strike="noStrike" dirty="0" err="1" smtClean="0">
                <a:effectLst/>
                <a:latin typeface="Google Sans"/>
              </a:rPr>
              <a:t>Интелигентни</a:t>
            </a:r>
            <a:r>
              <a:rPr lang="ru-RU" b="1" u="none" strike="noStrike" dirty="0" smtClean="0">
                <a:effectLst/>
                <a:latin typeface="Google Sans"/>
              </a:rPr>
              <a:t> селища </a:t>
            </a:r>
            <a:r>
              <a:rPr lang="ru-RU" b="0" u="none" strike="noStrike" dirty="0" smtClean="0">
                <a:effectLst/>
                <a:latin typeface="Google Sans"/>
              </a:rPr>
              <a:t>- 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ru-RU" b="0" u="none" strike="noStrike" dirty="0" err="1" smtClean="0">
                <a:effectLst/>
                <a:latin typeface="Google Sans"/>
              </a:rPr>
              <a:t>Използване</a:t>
            </a:r>
            <a:r>
              <a:rPr lang="ru-RU" b="0" u="none" strike="noStrike" dirty="0" smtClean="0">
                <a:effectLst/>
                <a:latin typeface="Google Sans"/>
              </a:rPr>
              <a:t> на </a:t>
            </a:r>
            <a:r>
              <a:rPr lang="ru-RU" b="0" u="none" strike="noStrike" dirty="0" err="1" smtClean="0">
                <a:effectLst/>
                <a:latin typeface="Google Sans"/>
              </a:rPr>
              <a:t>земеделски</a:t>
            </a:r>
            <a:r>
              <a:rPr lang="ru-RU" b="0" u="none" strike="noStrike" dirty="0" smtClean="0">
                <a:effectLst/>
                <a:latin typeface="Google Sans"/>
              </a:rPr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дейности</a:t>
            </a:r>
            <a:r>
              <a:rPr lang="ru-RU" b="0" u="none" strike="noStrike" dirty="0" smtClean="0">
                <a:effectLst/>
                <a:latin typeface="Google Sans"/>
              </a:rPr>
              <a:t> (</a:t>
            </a:r>
            <a:r>
              <a:rPr lang="ru-RU" b="0" u="none" strike="noStrike" dirty="0" err="1" smtClean="0">
                <a:effectLst/>
                <a:latin typeface="Google Sans"/>
              </a:rPr>
              <a:t>растениевъдство</a:t>
            </a:r>
            <a:r>
              <a:rPr lang="ru-RU" b="0" u="none" strike="noStrike" dirty="0" smtClean="0">
                <a:effectLst/>
                <a:latin typeface="Google Sans"/>
              </a:rPr>
              <a:t>, </a:t>
            </a:r>
            <a:r>
              <a:rPr lang="ru-RU" b="0" u="none" strike="noStrike" dirty="0" err="1" smtClean="0">
                <a:effectLst/>
                <a:latin typeface="Google Sans"/>
              </a:rPr>
              <a:t>животновъдство</a:t>
            </a:r>
            <a:r>
              <a:rPr lang="ru-RU" b="0" u="none" strike="noStrike" dirty="0" smtClean="0">
                <a:effectLst/>
                <a:latin typeface="Google Sans"/>
              </a:rPr>
              <a:t>) за </a:t>
            </a:r>
            <a:r>
              <a:rPr lang="ru-RU" b="0" u="none" strike="noStrike" dirty="0" err="1" smtClean="0">
                <a:effectLst/>
                <a:latin typeface="Google Sans"/>
              </a:rPr>
              <a:t>подобряване</a:t>
            </a:r>
            <a:r>
              <a:rPr lang="ru-RU" b="0" u="none" strike="noStrike" dirty="0" smtClean="0">
                <a:effectLst/>
                <a:latin typeface="Google Sans"/>
              </a:rPr>
              <a:t> на </a:t>
            </a:r>
            <a:r>
              <a:rPr lang="ru-RU" b="0" u="none" strike="noStrike" dirty="0" err="1" smtClean="0">
                <a:effectLst/>
                <a:latin typeface="Google Sans"/>
              </a:rPr>
              <a:t>психическото</a:t>
            </a:r>
            <a:r>
              <a:rPr lang="ru-RU" b="0" u="none" strike="noStrike" dirty="0" smtClean="0">
                <a:effectLst/>
                <a:latin typeface="Google Sans"/>
              </a:rPr>
              <a:t> и </a:t>
            </a:r>
            <a:r>
              <a:rPr lang="ru-RU" b="0" u="none" strike="noStrike" dirty="0" err="1" smtClean="0">
                <a:effectLst/>
                <a:latin typeface="Google Sans"/>
              </a:rPr>
              <a:t>физическото</a:t>
            </a:r>
            <a:r>
              <a:rPr lang="ru-RU" b="0" u="none" strike="noStrike" dirty="0" smtClean="0">
                <a:effectLst/>
                <a:latin typeface="Google Sans"/>
              </a:rPr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здраве</a:t>
            </a:r>
            <a:r>
              <a:rPr lang="ru-RU" b="0" u="none" strike="noStrike" dirty="0" smtClean="0">
                <a:effectLst/>
                <a:latin typeface="Google Sans"/>
              </a:rPr>
              <a:t>, в</a:t>
            </a:r>
            <a:r>
              <a:rPr lang="bg-BG" b="0" i="0" dirty="0" err="1" smtClean="0">
                <a:solidFill>
                  <a:srgbClr val="333333"/>
                </a:solidFill>
                <a:effectLst/>
                <a:latin typeface="Roboto"/>
              </a:rPr>
              <a:t>ъзпитание</a:t>
            </a:r>
            <a:r>
              <a:rPr lang="bg-BG" b="0" i="0" dirty="0" smtClean="0">
                <a:solidFill>
                  <a:srgbClr val="333333"/>
                </a:solidFill>
                <a:effectLst/>
                <a:latin typeface="Roboto"/>
              </a:rPr>
              <a:t> и терапия</a:t>
            </a:r>
            <a:r>
              <a:rPr lang="ru-RU" b="0" u="none" strike="noStrike" dirty="0" smtClean="0">
                <a:effectLst/>
                <a:latin typeface="Google Sans"/>
              </a:rPr>
              <a:t>.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Roboto"/>
              </a:rPr>
              <a:t> </a:t>
            </a:r>
            <a:r>
              <a:rPr lang="ru-RU" b="1" dirty="0" smtClean="0"/>
              <a:t>Пример</a:t>
            </a:r>
            <a:r>
              <a:rPr lang="ru-RU" dirty="0" smtClean="0"/>
              <a:t>:</a:t>
            </a:r>
            <a:r>
              <a:rPr lang="ru-RU" baseline="0" dirty="0" smtClean="0"/>
              <a:t> </a:t>
            </a:r>
            <a:r>
              <a:rPr lang="ru-RU" dirty="0" smtClean="0"/>
              <a:t>Община Троян и </a:t>
            </a:r>
            <a:r>
              <a:rPr lang="ru-RU" dirty="0" err="1" smtClean="0"/>
              <a:t>сдружения</a:t>
            </a:r>
            <a:r>
              <a:rPr lang="ru-RU" dirty="0" smtClean="0"/>
              <a:t> </a:t>
            </a:r>
            <a:r>
              <a:rPr lang="ru-RU" dirty="0" err="1" smtClean="0"/>
              <a:t>като</a:t>
            </a:r>
            <a:r>
              <a:rPr lang="ru-RU" dirty="0" smtClean="0"/>
              <a:t> </a:t>
            </a:r>
            <a:r>
              <a:rPr lang="ru-RU" b="0" u="none" strike="noStrike" dirty="0" smtClean="0">
                <a:effectLst/>
                <a:latin typeface="Google Sans"/>
                <a:hlinkClick r:id="rId3"/>
              </a:rPr>
              <a:t>Софера</a:t>
            </a:r>
            <a:r>
              <a:rPr lang="ru-RU" dirty="0" smtClean="0"/>
              <a:t> </a:t>
            </a:r>
            <a:r>
              <a:rPr lang="ru-RU" dirty="0" err="1" smtClean="0"/>
              <a:t>работят</a:t>
            </a:r>
            <a:r>
              <a:rPr lang="ru-RU" dirty="0" smtClean="0"/>
              <a:t> за развитие на </a:t>
            </a:r>
            <a:r>
              <a:rPr lang="ru-RU" dirty="0" err="1" smtClean="0"/>
              <a:t>социални</a:t>
            </a:r>
            <a:r>
              <a:rPr lang="ru-RU" dirty="0" smtClean="0"/>
              <a:t> ферми;</a:t>
            </a:r>
            <a:r>
              <a:rPr lang="ru-RU" baseline="0" dirty="0" smtClean="0"/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Създаване</a:t>
            </a:r>
            <a:r>
              <a:rPr lang="ru-RU" b="0" u="none" strike="noStrike" dirty="0" smtClean="0">
                <a:effectLst/>
                <a:latin typeface="Google Sans"/>
              </a:rPr>
              <a:t> на </a:t>
            </a:r>
            <a:r>
              <a:rPr lang="ru-RU" b="0" u="none" strike="noStrike" dirty="0" err="1" smtClean="0">
                <a:effectLst/>
                <a:latin typeface="Google Sans"/>
              </a:rPr>
              <a:t>училищни</a:t>
            </a:r>
            <a:r>
              <a:rPr lang="ru-RU" b="0" u="none" strike="noStrike" dirty="0" smtClean="0">
                <a:effectLst/>
                <a:latin typeface="Google Sans"/>
              </a:rPr>
              <a:t> и </a:t>
            </a:r>
            <a:r>
              <a:rPr lang="ru-RU" b="0" u="none" strike="noStrike" dirty="0" err="1" smtClean="0">
                <a:effectLst/>
                <a:latin typeface="Google Sans"/>
              </a:rPr>
              <a:t>обучителни</a:t>
            </a:r>
            <a:r>
              <a:rPr lang="ru-RU" b="0" u="none" strike="noStrike" dirty="0" smtClean="0">
                <a:effectLst/>
                <a:latin typeface="Google Sans"/>
              </a:rPr>
              <a:t> ферми, </a:t>
            </a:r>
            <a:r>
              <a:rPr lang="ru-RU" b="0" u="none" strike="noStrike" dirty="0" err="1" smtClean="0">
                <a:effectLst/>
                <a:latin typeface="Google Sans"/>
              </a:rPr>
              <a:t>където</a:t>
            </a:r>
            <a:r>
              <a:rPr lang="ru-RU" b="0" u="none" strike="noStrike" dirty="0" smtClean="0">
                <a:effectLst/>
                <a:latin typeface="Google Sans"/>
              </a:rPr>
              <a:t> </a:t>
            </a:r>
            <a:r>
              <a:rPr lang="ru-RU" b="0" u="none" strike="noStrike" dirty="0" err="1" smtClean="0">
                <a:effectLst/>
                <a:latin typeface="Google Sans"/>
              </a:rPr>
              <a:t>децата</a:t>
            </a:r>
            <a:r>
              <a:rPr lang="ru-RU" b="0" u="none" strike="noStrike" dirty="0" smtClean="0">
                <a:effectLst/>
                <a:latin typeface="Google Sans"/>
              </a:rPr>
              <a:t> се </a:t>
            </a:r>
            <a:r>
              <a:rPr lang="ru-RU" b="0" u="none" strike="noStrike" dirty="0" err="1" smtClean="0">
                <a:effectLst/>
                <a:latin typeface="Google Sans"/>
              </a:rPr>
              <a:t>запознават</a:t>
            </a:r>
            <a:r>
              <a:rPr lang="ru-RU" b="0" u="none" strike="noStrike" dirty="0" smtClean="0">
                <a:effectLst/>
                <a:latin typeface="Google Sans"/>
              </a:rPr>
              <a:t> с </a:t>
            </a:r>
            <a:r>
              <a:rPr lang="ru-RU" b="0" u="none" strike="noStrike" dirty="0" err="1" smtClean="0">
                <a:effectLst/>
                <a:latin typeface="Google Sans"/>
              </a:rPr>
              <a:t>природата</a:t>
            </a:r>
            <a:r>
              <a:rPr lang="ru-RU" b="0" u="none" strike="noStrike" dirty="0" smtClean="0">
                <a:effectLst/>
                <a:latin typeface="Google Sans"/>
              </a:rPr>
              <a:t>.</a:t>
            </a:r>
            <a:r>
              <a:rPr lang="ru-RU" dirty="0" smtClean="0"/>
              <a:t> </a:t>
            </a:r>
            <a:endParaRPr lang="ru-RU" b="0" u="none" strike="noStrike" dirty="0" smtClean="0">
              <a:effectLst/>
              <a:latin typeface="Google Sans"/>
            </a:endParaRPr>
          </a:p>
          <a:p>
            <a:endParaRPr lang="ru-RU" b="0" u="none" strike="noStrike" dirty="0" smtClean="0">
              <a:effectLst/>
              <a:latin typeface="Google Sans"/>
            </a:endParaRPr>
          </a:p>
          <a:p>
            <a:r>
              <a:rPr lang="ru-RU" b="1" u="none" strike="noStrike" dirty="0" err="1" smtClean="0">
                <a:effectLst/>
                <a:latin typeface="Google Sans"/>
              </a:rPr>
              <a:t>Интелигентни</a:t>
            </a:r>
            <a:r>
              <a:rPr lang="ru-RU" b="1" u="none" strike="noStrike" dirty="0" smtClean="0">
                <a:effectLst/>
                <a:latin typeface="Google Sans"/>
              </a:rPr>
              <a:t> селища </a:t>
            </a:r>
            <a:r>
              <a:rPr lang="ru-RU" b="0" u="none" strike="noStrike" dirty="0" smtClean="0">
                <a:effectLst/>
                <a:latin typeface="Google Sans"/>
              </a:rPr>
              <a:t>- </a:t>
            </a:r>
            <a:r>
              <a:rPr lang="ru-RU" sz="1200" dirty="0" err="1" smtClean="0">
                <a:solidFill>
                  <a:srgbClr val="000099"/>
                </a:solidFill>
              </a:rPr>
              <a:t>Дейностите</a:t>
            </a:r>
            <a:r>
              <a:rPr lang="ru-RU" sz="1200" dirty="0" smtClean="0">
                <a:solidFill>
                  <a:srgbClr val="000099"/>
                </a:solidFill>
              </a:rPr>
              <a:t> се </a:t>
            </a:r>
            <a:r>
              <a:rPr lang="ru-RU" sz="1200" dirty="0" err="1" smtClean="0">
                <a:solidFill>
                  <a:srgbClr val="000099"/>
                </a:solidFill>
              </a:rPr>
              <a:t>приемат</a:t>
            </a:r>
            <a:r>
              <a:rPr lang="ru-RU" sz="1200" dirty="0" smtClean="0">
                <a:solidFill>
                  <a:srgbClr val="000099"/>
                </a:solidFill>
              </a:rPr>
              <a:t> за </a:t>
            </a:r>
            <a:r>
              <a:rPr lang="ru-RU" sz="1200" dirty="0" err="1" smtClean="0">
                <a:solidFill>
                  <a:srgbClr val="000099"/>
                </a:solidFill>
              </a:rPr>
              <a:t>насочени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към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създаване</a:t>
            </a:r>
            <a:r>
              <a:rPr lang="ru-RU" sz="1200" dirty="0" smtClean="0">
                <a:solidFill>
                  <a:srgbClr val="000099"/>
                </a:solidFill>
              </a:rPr>
              <a:t> на „</a:t>
            </a:r>
            <a:r>
              <a:rPr lang="ru-RU" sz="1200" dirty="0" err="1" smtClean="0">
                <a:solidFill>
                  <a:srgbClr val="000099"/>
                </a:solidFill>
              </a:rPr>
              <a:t>интелигентни</a:t>
            </a:r>
            <a:r>
              <a:rPr lang="ru-RU" sz="1200" dirty="0" smtClean="0">
                <a:solidFill>
                  <a:srgbClr val="000099"/>
                </a:solidFill>
              </a:rPr>
              <a:t> селища“, </a:t>
            </a:r>
            <a:r>
              <a:rPr lang="ru-RU" sz="1200" dirty="0" err="1" smtClean="0">
                <a:solidFill>
                  <a:srgbClr val="000099"/>
                </a:solidFill>
              </a:rPr>
              <a:t>когато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са</a:t>
            </a:r>
            <a:r>
              <a:rPr lang="ru-RU" sz="1200" dirty="0" smtClean="0">
                <a:solidFill>
                  <a:srgbClr val="000099"/>
                </a:solidFill>
              </a:rPr>
              <a:t>: </a:t>
            </a:r>
            <a:r>
              <a:rPr lang="en-US" sz="1200" dirty="0" smtClean="0">
                <a:solidFill>
                  <a:srgbClr val="000099"/>
                </a:solidFill>
              </a:rPr>
              <a:t/>
            </a:r>
            <a:br>
              <a:rPr lang="en-US" sz="1200" dirty="0" smtClean="0">
                <a:solidFill>
                  <a:srgbClr val="000099"/>
                </a:solidFill>
              </a:rPr>
            </a:br>
            <a:r>
              <a:rPr lang="ru-RU" sz="1200" dirty="0" smtClean="0">
                <a:solidFill>
                  <a:srgbClr val="000099"/>
                </a:solidFill>
              </a:rPr>
              <a:t>-</a:t>
            </a:r>
            <a:r>
              <a:rPr lang="ru-RU" sz="1200" dirty="0" err="1" smtClean="0">
                <a:solidFill>
                  <a:srgbClr val="000099"/>
                </a:solidFill>
              </a:rPr>
              <a:t>свързани</a:t>
            </a:r>
            <a:r>
              <a:rPr lang="ru-RU" sz="1200" dirty="0" smtClean="0">
                <a:solidFill>
                  <a:srgbClr val="000099"/>
                </a:solidFill>
              </a:rPr>
              <a:t> с </a:t>
            </a:r>
            <a:r>
              <a:rPr lang="ru-RU" sz="1200" dirty="0" err="1" smtClean="0">
                <a:solidFill>
                  <a:srgbClr val="000099"/>
                </a:solidFill>
              </a:rPr>
              <a:t>подкрепа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иновативни</a:t>
            </a:r>
            <a:r>
              <a:rPr lang="ru-RU" sz="1200" dirty="0" smtClean="0">
                <a:solidFill>
                  <a:srgbClr val="000099"/>
                </a:solidFill>
              </a:rPr>
              <a:t> решения за </a:t>
            </a:r>
            <a:r>
              <a:rPr lang="ru-RU" sz="1200" dirty="0" err="1" smtClean="0">
                <a:solidFill>
                  <a:srgbClr val="000099"/>
                </a:solidFill>
              </a:rPr>
              <a:t>създаване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устойчиви</a:t>
            </a:r>
            <a:r>
              <a:rPr lang="ru-RU" sz="1200" dirty="0" smtClean="0">
                <a:solidFill>
                  <a:srgbClr val="000099"/>
                </a:solidFill>
              </a:rPr>
              <a:t> модели – </a:t>
            </a:r>
            <a:r>
              <a:rPr lang="ru-RU" sz="1200" dirty="0" err="1" smtClean="0">
                <a:solidFill>
                  <a:srgbClr val="000099"/>
                </a:solidFill>
              </a:rPr>
              <a:t>интелигентни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еко</a:t>
            </a:r>
            <a:r>
              <a:rPr lang="ru-RU" sz="1200" dirty="0" smtClean="0">
                <a:solidFill>
                  <a:srgbClr val="000099"/>
                </a:solidFill>
              </a:rPr>
              <a:t> селища, </a:t>
            </a:r>
            <a:r>
              <a:rPr lang="ru-RU" sz="1200" dirty="0" err="1" smtClean="0">
                <a:solidFill>
                  <a:srgbClr val="000099"/>
                </a:solidFill>
              </a:rPr>
              <a:t>социални</a:t>
            </a:r>
            <a:r>
              <a:rPr lang="ru-RU" sz="1200" dirty="0" smtClean="0">
                <a:solidFill>
                  <a:srgbClr val="000099"/>
                </a:solidFill>
              </a:rPr>
              <a:t> селища, IT селища и др., </a:t>
            </a:r>
            <a:r>
              <a:rPr lang="ru-RU" sz="1200" dirty="0" err="1" smtClean="0">
                <a:solidFill>
                  <a:srgbClr val="000099"/>
                </a:solidFill>
              </a:rPr>
              <a:t>ландшафтно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планиране</a:t>
            </a:r>
            <a:r>
              <a:rPr lang="ru-RU" sz="1200" dirty="0" smtClean="0">
                <a:solidFill>
                  <a:srgbClr val="000099"/>
                </a:solidFill>
              </a:rPr>
              <a:t> и реконструкция на стари </a:t>
            </a:r>
            <a:r>
              <a:rPr lang="ru-RU" sz="1200" dirty="0" err="1" smtClean="0">
                <a:solidFill>
                  <a:srgbClr val="000099"/>
                </a:solidFill>
              </a:rPr>
              <a:t>сгради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en-US" sz="1200" dirty="0" smtClean="0">
                <a:solidFill>
                  <a:srgbClr val="000099"/>
                </a:solidFill>
              </a:rPr>
              <a:t>-</a:t>
            </a:r>
            <a:r>
              <a:rPr lang="ru-RU" sz="1200" dirty="0" err="1" smtClean="0">
                <a:solidFill>
                  <a:srgbClr val="000099"/>
                </a:solidFill>
              </a:rPr>
              <a:t>използването</a:t>
            </a:r>
            <a:r>
              <a:rPr lang="ru-RU" sz="1200" dirty="0" smtClean="0">
                <a:solidFill>
                  <a:srgbClr val="000099"/>
                </a:solidFill>
              </a:rPr>
              <a:t> на стари </a:t>
            </a:r>
            <a:r>
              <a:rPr lang="ru-RU" sz="1200" dirty="0" err="1" smtClean="0">
                <a:solidFill>
                  <a:srgbClr val="000099"/>
                </a:solidFill>
              </a:rPr>
              <a:t>сгради</a:t>
            </a:r>
            <a:r>
              <a:rPr lang="ru-RU" sz="1200" dirty="0" smtClean="0">
                <a:solidFill>
                  <a:srgbClr val="000099"/>
                </a:solidFill>
              </a:rPr>
              <a:t> или </a:t>
            </a:r>
            <a:r>
              <a:rPr lang="ru-RU" sz="1200" dirty="0" err="1" smtClean="0">
                <a:solidFill>
                  <a:srgbClr val="000099"/>
                </a:solidFill>
              </a:rPr>
              <a:t>налични</a:t>
            </a:r>
            <a:r>
              <a:rPr lang="ru-RU" sz="1200" dirty="0" smtClean="0">
                <a:solidFill>
                  <a:srgbClr val="000099"/>
                </a:solidFill>
              </a:rPr>
              <a:t> парцели в </a:t>
            </a:r>
            <a:r>
              <a:rPr lang="ru-RU" sz="1200" dirty="0" err="1" smtClean="0">
                <a:solidFill>
                  <a:srgbClr val="000099"/>
                </a:solidFill>
              </a:rPr>
              <a:t>полза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местната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общност</a:t>
            </a:r>
            <a:r>
              <a:rPr lang="ru-RU" sz="1200" dirty="0" smtClean="0">
                <a:solidFill>
                  <a:srgbClr val="000099"/>
                </a:solidFill>
              </a:rPr>
              <a:t>; </a:t>
            </a:r>
            <a:r>
              <a:rPr lang="en-US" sz="1200" dirty="0" smtClean="0">
                <a:solidFill>
                  <a:srgbClr val="000099"/>
                </a:solidFill>
              </a:rPr>
              <a:t/>
            </a:r>
            <a:br>
              <a:rPr lang="en-US" sz="1200" dirty="0" smtClean="0">
                <a:solidFill>
                  <a:srgbClr val="000099"/>
                </a:solidFill>
              </a:rPr>
            </a:br>
            <a:r>
              <a:rPr lang="ru-RU" sz="1200" dirty="0" smtClean="0">
                <a:solidFill>
                  <a:srgbClr val="000099"/>
                </a:solidFill>
              </a:rPr>
              <a:t>-</a:t>
            </a:r>
            <a:r>
              <a:rPr lang="ru-RU" sz="1200" dirty="0" err="1" smtClean="0">
                <a:solidFill>
                  <a:srgbClr val="000099"/>
                </a:solidFill>
              </a:rPr>
              <a:t>свързани</a:t>
            </a:r>
            <a:r>
              <a:rPr lang="ru-RU" sz="1200" dirty="0" smtClean="0">
                <a:solidFill>
                  <a:srgbClr val="000099"/>
                </a:solidFill>
              </a:rPr>
              <a:t> с </a:t>
            </a:r>
            <a:r>
              <a:rPr lang="ru-RU" sz="1200" dirty="0" err="1" smtClean="0">
                <a:solidFill>
                  <a:srgbClr val="000099"/>
                </a:solidFill>
              </a:rPr>
              <a:t>дигитализация</a:t>
            </a:r>
            <a:r>
              <a:rPr lang="ru-RU" sz="1200" dirty="0" smtClean="0">
                <a:solidFill>
                  <a:srgbClr val="000099"/>
                </a:solidFill>
              </a:rPr>
              <a:t> и </a:t>
            </a:r>
            <a:r>
              <a:rPr lang="ru-RU" sz="1200" dirty="0" err="1" smtClean="0">
                <a:solidFill>
                  <a:srgbClr val="000099"/>
                </a:solidFill>
              </a:rPr>
              <a:t>подобряване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телекомуникационната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свързаност</a:t>
            </a:r>
            <a:r>
              <a:rPr lang="ru-RU" sz="1200" dirty="0" smtClean="0">
                <a:solidFill>
                  <a:srgbClr val="000099"/>
                </a:solidFill>
              </a:rPr>
              <a:t> с цел устойчиво развитие на </a:t>
            </a:r>
            <a:r>
              <a:rPr lang="ru-RU" sz="1200" dirty="0" err="1" smtClean="0">
                <a:solidFill>
                  <a:srgbClr val="000099"/>
                </a:solidFill>
              </a:rPr>
              <a:t>съответния</a:t>
            </a:r>
            <a:r>
              <a:rPr lang="ru-RU" sz="1200" dirty="0" smtClean="0">
                <a:solidFill>
                  <a:srgbClr val="000099"/>
                </a:solidFill>
              </a:rPr>
              <a:t> район; </a:t>
            </a:r>
            <a:r>
              <a:rPr lang="en-US" sz="1200" dirty="0" smtClean="0">
                <a:solidFill>
                  <a:srgbClr val="000099"/>
                </a:solidFill>
              </a:rPr>
              <a:t/>
            </a:r>
            <a:br>
              <a:rPr lang="en-US" sz="1200" dirty="0" smtClean="0">
                <a:solidFill>
                  <a:srgbClr val="000099"/>
                </a:solidFill>
              </a:rPr>
            </a:br>
            <a:r>
              <a:rPr lang="ru-RU" sz="1200" dirty="0" smtClean="0">
                <a:solidFill>
                  <a:srgbClr val="000099"/>
                </a:solidFill>
              </a:rPr>
              <a:t>-</a:t>
            </a:r>
            <a:r>
              <a:rPr lang="ru-RU" sz="1200" dirty="0" err="1" smtClean="0">
                <a:solidFill>
                  <a:srgbClr val="000099"/>
                </a:solidFill>
              </a:rPr>
              <a:t>свързани</a:t>
            </a:r>
            <a:r>
              <a:rPr lang="ru-RU" sz="1200" dirty="0" smtClean="0">
                <a:solidFill>
                  <a:srgbClr val="000099"/>
                </a:solidFill>
              </a:rPr>
              <a:t> с </a:t>
            </a:r>
            <a:r>
              <a:rPr lang="ru-RU" sz="1200" dirty="0" err="1" smtClean="0">
                <a:solidFill>
                  <a:srgbClr val="000099"/>
                </a:solidFill>
              </a:rPr>
              <a:t>подобряването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условията</a:t>
            </a:r>
            <a:r>
              <a:rPr lang="ru-RU" sz="1200" dirty="0" smtClean="0">
                <a:solidFill>
                  <a:srgbClr val="000099"/>
                </a:solidFill>
              </a:rPr>
              <a:t> за живот, </a:t>
            </a:r>
            <a:r>
              <a:rPr lang="ru-RU" sz="1200" dirty="0" err="1" smtClean="0">
                <a:solidFill>
                  <a:srgbClr val="000099"/>
                </a:solidFill>
              </a:rPr>
              <a:t>които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биха</a:t>
            </a:r>
            <a:r>
              <a:rPr lang="ru-RU" sz="1200" dirty="0" smtClean="0">
                <a:solidFill>
                  <a:srgbClr val="000099"/>
                </a:solidFill>
              </a:rPr>
              <a:t> довели до </a:t>
            </a:r>
            <a:r>
              <a:rPr lang="ru-RU" sz="1200" dirty="0" err="1" smtClean="0">
                <a:solidFill>
                  <a:srgbClr val="000099"/>
                </a:solidFill>
              </a:rPr>
              <a:t>задържане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населението</a:t>
            </a:r>
            <a:r>
              <a:rPr lang="ru-RU" sz="1200" dirty="0" smtClean="0">
                <a:solidFill>
                  <a:srgbClr val="000099"/>
                </a:solidFill>
              </a:rPr>
              <a:t> и </a:t>
            </a:r>
            <a:r>
              <a:rPr lang="ru-RU" sz="1200" dirty="0" err="1" smtClean="0">
                <a:solidFill>
                  <a:srgbClr val="000099"/>
                </a:solidFill>
              </a:rPr>
              <a:t>привличане</a:t>
            </a:r>
            <a:r>
              <a:rPr lang="ru-RU" sz="1200" dirty="0" smtClean="0">
                <a:solidFill>
                  <a:srgbClr val="000099"/>
                </a:solidFill>
              </a:rPr>
              <a:t> на нови жители; </a:t>
            </a:r>
            <a:r>
              <a:rPr lang="en-US" sz="1200" dirty="0" smtClean="0">
                <a:solidFill>
                  <a:srgbClr val="000099"/>
                </a:solidFill>
              </a:rPr>
              <a:t/>
            </a:r>
            <a:br>
              <a:rPr lang="en-US" sz="1200" dirty="0" smtClean="0">
                <a:solidFill>
                  <a:srgbClr val="000099"/>
                </a:solidFill>
              </a:rPr>
            </a:br>
            <a:r>
              <a:rPr lang="ru-RU" sz="1200" dirty="0" smtClean="0">
                <a:solidFill>
                  <a:srgbClr val="000099"/>
                </a:solidFill>
              </a:rPr>
              <a:t>-</a:t>
            </a:r>
            <a:r>
              <a:rPr lang="ru-RU" sz="1200" dirty="0" err="1" smtClean="0">
                <a:solidFill>
                  <a:srgbClr val="000099"/>
                </a:solidFill>
              </a:rPr>
              <a:t>свързани</a:t>
            </a:r>
            <a:r>
              <a:rPr lang="ru-RU" sz="1200" dirty="0" smtClean="0">
                <a:solidFill>
                  <a:srgbClr val="000099"/>
                </a:solidFill>
              </a:rPr>
              <a:t> с </a:t>
            </a:r>
            <a:r>
              <a:rPr lang="ru-RU" sz="1200" dirty="0" err="1" smtClean="0">
                <a:solidFill>
                  <a:srgbClr val="000099"/>
                </a:solidFill>
              </a:rPr>
              <a:t>изготвянето</a:t>
            </a:r>
            <a:r>
              <a:rPr lang="ru-RU" sz="1200" dirty="0" smtClean="0">
                <a:solidFill>
                  <a:srgbClr val="000099"/>
                </a:solidFill>
              </a:rPr>
              <a:t> на стратегии за </a:t>
            </a:r>
            <a:r>
              <a:rPr lang="ru-RU" sz="1200" dirty="0" err="1" smtClean="0">
                <a:solidFill>
                  <a:srgbClr val="000099"/>
                </a:solidFill>
              </a:rPr>
              <a:t>създаване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интелигентни</a:t>
            </a:r>
            <a:r>
              <a:rPr lang="ru-RU" sz="1200" dirty="0" smtClean="0">
                <a:solidFill>
                  <a:srgbClr val="000099"/>
                </a:solidFill>
              </a:rPr>
              <a:t> селища; </a:t>
            </a:r>
            <a:r>
              <a:rPr lang="en-US" sz="1200" dirty="0" smtClean="0">
                <a:solidFill>
                  <a:srgbClr val="000099"/>
                </a:solidFill>
              </a:rPr>
              <a:t/>
            </a:r>
            <a:br>
              <a:rPr lang="en-US" sz="1200" dirty="0" smtClean="0">
                <a:solidFill>
                  <a:srgbClr val="000099"/>
                </a:solidFill>
              </a:rPr>
            </a:br>
            <a:r>
              <a:rPr lang="ru-RU" sz="1200" dirty="0" smtClean="0">
                <a:solidFill>
                  <a:srgbClr val="000099"/>
                </a:solidFill>
              </a:rPr>
              <a:t>-</a:t>
            </a:r>
            <a:r>
              <a:rPr lang="ru-RU" sz="1200" dirty="0" err="1" smtClean="0">
                <a:solidFill>
                  <a:srgbClr val="000099"/>
                </a:solidFill>
              </a:rPr>
              <a:t>свързани</a:t>
            </a:r>
            <a:r>
              <a:rPr lang="ru-RU" sz="1200" dirty="0" smtClean="0">
                <a:solidFill>
                  <a:srgbClr val="000099"/>
                </a:solidFill>
              </a:rPr>
              <a:t> с развитие на бизнес модели, </a:t>
            </a:r>
            <a:r>
              <a:rPr lang="ru-RU" sz="1200" dirty="0" err="1" smtClean="0">
                <a:solidFill>
                  <a:srgbClr val="000099"/>
                </a:solidFill>
              </a:rPr>
              <a:t>които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привличат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работници</a:t>
            </a:r>
            <a:r>
              <a:rPr lang="ru-RU" sz="1200" dirty="0" smtClean="0">
                <a:solidFill>
                  <a:srgbClr val="000099"/>
                </a:solidFill>
              </a:rPr>
              <a:t> и жители (временно или постоянно </a:t>
            </a:r>
            <a:r>
              <a:rPr lang="ru-RU" sz="1200" dirty="0" err="1" smtClean="0">
                <a:solidFill>
                  <a:srgbClr val="000099"/>
                </a:solidFill>
              </a:rPr>
              <a:t>пребиваващи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територията</a:t>
            </a:r>
            <a:r>
              <a:rPr lang="ru-RU" sz="1200" dirty="0" smtClean="0">
                <a:solidFill>
                  <a:srgbClr val="000099"/>
                </a:solidFill>
              </a:rPr>
              <a:t>)</a:t>
            </a:r>
            <a:r>
              <a:rPr lang="en-US" sz="1200" dirty="0" smtClean="0">
                <a:solidFill>
                  <a:srgbClr val="000099"/>
                </a:solidFill>
              </a:rPr>
              <a:t> -</a:t>
            </a:r>
            <a:r>
              <a:rPr lang="ru-RU" sz="1200" dirty="0" err="1" smtClean="0">
                <a:solidFill>
                  <a:srgbClr val="000099"/>
                </a:solidFill>
              </a:rPr>
              <a:t>създаването</a:t>
            </a:r>
            <a:r>
              <a:rPr lang="ru-RU" sz="1200" dirty="0" smtClean="0">
                <a:solidFill>
                  <a:srgbClr val="000099"/>
                </a:solidFill>
              </a:rPr>
              <a:t> на </a:t>
            </a:r>
            <a:r>
              <a:rPr lang="ru-RU" sz="1200" dirty="0" err="1" smtClean="0">
                <a:solidFill>
                  <a:srgbClr val="000099"/>
                </a:solidFill>
              </a:rPr>
              <a:t>икономическа</a:t>
            </a:r>
            <a:r>
              <a:rPr lang="ru-RU" sz="1200" dirty="0" smtClean="0">
                <a:solidFill>
                  <a:srgbClr val="000099"/>
                </a:solidFill>
              </a:rPr>
              <a:t> зона, IT академия, нови </a:t>
            </a:r>
            <a:r>
              <a:rPr lang="ru-RU" sz="1200" dirty="0" err="1" smtClean="0">
                <a:solidFill>
                  <a:srgbClr val="000099"/>
                </a:solidFill>
              </a:rPr>
              <a:t>селскостопански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методи</a:t>
            </a:r>
            <a:r>
              <a:rPr lang="ru-RU" sz="1200" dirty="0" smtClean="0">
                <a:solidFill>
                  <a:srgbClr val="000099"/>
                </a:solidFill>
              </a:rPr>
              <a:t> и технологии, устойчива </a:t>
            </a:r>
            <a:r>
              <a:rPr lang="ru-RU" sz="1200" dirty="0" err="1" smtClean="0">
                <a:solidFill>
                  <a:srgbClr val="000099"/>
                </a:solidFill>
              </a:rPr>
              <a:t>селска</a:t>
            </a:r>
            <a:r>
              <a:rPr lang="ru-RU" sz="1200" dirty="0" smtClean="0">
                <a:solidFill>
                  <a:srgbClr val="000099"/>
                </a:solidFill>
              </a:rPr>
              <a:t> </a:t>
            </a:r>
            <a:r>
              <a:rPr lang="ru-RU" sz="1200" dirty="0" err="1" smtClean="0">
                <a:solidFill>
                  <a:srgbClr val="000099"/>
                </a:solidFill>
              </a:rPr>
              <a:t>мобилност</a:t>
            </a:r>
            <a:r>
              <a:rPr lang="ru-RU" sz="1200" dirty="0" smtClean="0">
                <a:solidFill>
                  <a:srgbClr val="000099"/>
                </a:solidFill>
              </a:rPr>
              <a:t>, </a:t>
            </a:r>
            <a:r>
              <a:rPr lang="ru-RU" sz="1200" dirty="0" err="1" smtClean="0">
                <a:solidFill>
                  <a:srgbClr val="000099"/>
                </a:solidFill>
              </a:rPr>
              <a:t>споделени</a:t>
            </a:r>
            <a:r>
              <a:rPr lang="ru-RU" sz="1200" dirty="0" smtClean="0">
                <a:solidFill>
                  <a:srgbClr val="000099"/>
                </a:solidFill>
              </a:rPr>
              <a:t> пространства. 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9680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5A6A8-D0C9-4388-B7FC-DEAC60274353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57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F9328-8F89-4DBC-BE57-91DB7A1A3BD6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677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8BDA-8B3B-498E-8D91-F1EDF2A573BF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84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CF14-839F-4A6B-9F94-68C35646EFF0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723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E9A1C-5AD7-4C56-9B06-95ED84024CC7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76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F2F-D401-410F-B835-F681B2B2C71E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46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65D9-DCCD-4F38-87F8-0E0318216316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319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990A-EDFE-436A-A2E2-EC4443AE9B09}" type="datetime1">
              <a:rPr lang="bg-BG" smtClean="0"/>
              <a:t>14.5.2026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624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87BD-935C-4ED2-8A28-9E57F44876EF}" type="datetime1">
              <a:rPr lang="bg-BG" smtClean="0"/>
              <a:t>14.5.2026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802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F047C-868C-4B75-9403-EFD263E5CE41}" type="datetime1">
              <a:rPr lang="bg-BG" smtClean="0"/>
              <a:t>14.5.2026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15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BC19-8E83-4E4F-899D-0299A0C118DC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887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0709-8A2C-47B2-8821-88CE3618DC88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542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89F2-409A-4E47-8D29-C9928812844C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863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hyperlink" Target="http://www.eufunds.b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igsvilengrad@mail.b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hyperlink" Target="http://www.eufunds.bg/" TargetMode="Externa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eufunds.b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696200" cy="2362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Стратегически план за развитие на земеделието и селските райони</a:t>
            </a:r>
            <a:b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</a:b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202</a:t>
            </a:r>
            <a:r>
              <a:rPr lang="en-US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3</a:t>
            </a: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-2027 г. 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"/>
            <a:ext cx="5996104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 поле 3"/>
          <p:cNvSpPr txBox="1"/>
          <p:nvPr/>
        </p:nvSpPr>
        <p:spPr>
          <a:xfrm>
            <a:off x="0" y="5715000"/>
            <a:ext cx="9144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8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8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СВОМР </a:t>
            </a:r>
            <a:r>
              <a:rPr lang="x-none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МИГ </a:t>
            </a:r>
            <a:r>
              <a:rPr lang="bg-BG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„Свиленград-Тополовград</a:t>
            </a:r>
            <a:r>
              <a:rPr lang="x-none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“, споразумение № РД 50-31/ </a:t>
            </a:r>
            <a:r>
              <a:rPr lang="x-none" sz="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20.01.2026г</a:t>
            </a:r>
            <a:r>
              <a:rPr lang="x-none" sz="8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bg-BG" sz="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Презентацията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е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изготвена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във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връзка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изпълнение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Административен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договор №РД50-101/28.01.2026 г.,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Споразумение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№ РД 50-31/20.01.2026 г. по проект „Стратегия за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водено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от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общностите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местно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развитие на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Местна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инициативна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група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"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Свиленград-Тополовград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"“ в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изпълнение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дейности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по интервенция: „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Изпълнение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операции,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включително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дейности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за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сътрудничество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тяхната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подготовка, избрани в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рамките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стратегията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за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местно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развитие “ за периода 2023-2027 г. </a:t>
            </a:r>
            <a:r>
              <a:rPr lang="ru-RU" sz="900" i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към</a:t>
            </a:r>
            <a:r>
              <a:rPr lang="ru-RU" sz="900" i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СПРЗСР. </a:t>
            </a:r>
            <a:endParaRPr lang="bg-BG" sz="900" i="1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endParaRPr lang="bg-BG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81400"/>
            <a:ext cx="76962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0" y="1296579"/>
            <a:ext cx="9144000" cy="49518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ru-RU" sz="20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-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всички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при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използват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насърчаване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услуги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рехабилитация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терапия,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защитена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заетост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образование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целия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живот и др.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допринасят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следните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четири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видове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рехабилитация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терапия;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интеграция; образование;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грижа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хората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селища“ </a:t>
            </a: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n-US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 villages/</a:t>
            </a:r>
            <a:r>
              <a:rPr lang="bg-BG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селища“ - подход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интегрирано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териториално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развитие,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който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прилага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общности в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селските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райони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основата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концепция (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опростен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вариант на стратегия или стратегия)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неговото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приложение и/или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самостоятелни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иновативни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решения,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съответстващи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принципите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тази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концепция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инструмент/и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териториално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развитие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селските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райони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подобряване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икономически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екологични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условия;</a:t>
            </a:r>
            <a:b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0" y="1296579"/>
            <a:ext cx="9144000" cy="49518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ru-RU" sz="20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-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всички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при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използват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насърчаване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услуги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рехабилитация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терапия,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защитена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заетост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образование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целия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живот и др.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допринасят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следните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четири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видове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рехабилитация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терапия;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интеграция; образование;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грижа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хората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селища“ </a:t>
            </a: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n-US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 villages/</a:t>
            </a:r>
            <a:r>
              <a:rPr lang="bg-BG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селища“ - подход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интегрирано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териториално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развитие,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който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прилага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общности в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селските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райони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основата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концепция (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опростен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вариант на стратегия или стратегия)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неговото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приложение и/или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самостоятелни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иновативни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решения,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съответстващи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принципите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тази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концепция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инструмент/и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териториално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развитие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селските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райони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подобряване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техните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икономически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20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екологични</a:t>
            </a:r>
            <a: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условия;</a:t>
            </a:r>
            <a:br>
              <a:rPr lang="ru-RU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8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" y="1676401"/>
            <a:ext cx="8991600" cy="4495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>
              <a:spcBef>
                <a:spcPct val="20000"/>
              </a:spcBef>
            </a:pP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НЕДОПУСТИМИ ДЕЙНОСТИ</a:t>
            </a:r>
            <a:r>
              <a:rPr lang="bg-BG" sz="27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7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	В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мерките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СВОМР не се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подкрепа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инвестиции,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закупуването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изключение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такива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предвидени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такива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колективни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инвестиции;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	Не се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подкрепа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финансирани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ЕЗФРСР,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предвиждащи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фиксирани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плащания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интервенции,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със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схеми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плащания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	В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мерките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се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подкрепа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финансирани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ЕЗФРСР,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предвиждащи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инвестиции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напояване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9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" y="1143001"/>
            <a:ext cx="8991600" cy="510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>
              <a:spcBef>
                <a:spcPct val="20000"/>
              </a:spcBef>
            </a:pP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7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 РАЗХОДИ </a:t>
            </a:r>
            <a:r>
              <a:rPr lang="bg-BG" sz="27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7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Строително-монтажни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изграждане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ремонт, реконструкция,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преустройство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поддръжка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възстановяване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Закупуване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нови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съоръжения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оборудване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обзавеждане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включително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безпилотни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летателни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прилежащия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към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тях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инвентар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Общи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основните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проекта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хонорари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архитекти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инженери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консултанти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предпроектни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проучвания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придобиване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патентни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права 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лицензи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авторски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права 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строителен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надзор в размер на до 12% от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общия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размер на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допустимите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проектното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предложение;</a:t>
            </a:r>
            <a:b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Компютърен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софтуер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 </a:t>
            </a:r>
            <a:r>
              <a:rPr lang="ru-RU" sz="18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Други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нематериални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различни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софтуер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(книги,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филми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др.);</a:t>
            </a:r>
            <a:b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 </a:t>
            </a:r>
            <a:r>
              <a:rPr lang="ru-RU" sz="18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Специализирани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превозни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средства,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основната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проекта</a:t>
            </a:r>
            <a:r>
              <a:rPr lang="ru-RU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bg-BG" sz="18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1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" y="1143000"/>
            <a:ext cx="8991600" cy="533623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7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 РАЗХОДИ </a:t>
            </a:r>
            <a:br>
              <a:rPr lang="bg-BG" sz="27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bg-BG" sz="2000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</a:t>
            </a:r>
            <a:r>
              <a:rPr lang="ru-RU" sz="2000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инвестиции,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когато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със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такива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колективни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инвестиции;</a:t>
            </a:r>
            <a:b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NB! </a:t>
            </a:r>
            <a:r>
              <a:rPr lang="ru-RU" sz="2000" u="sng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</a:t>
            </a:r>
            <a:r>
              <a:rPr lang="ru-RU" sz="2000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 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самоходна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техника за обработка на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почвата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прибиране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и/или 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съхранение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на 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реколтата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отглеждане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на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растениевъдна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животновъдна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продукция –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колесни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трактори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верижни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трактори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специализирани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самоходни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силажокомбайни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зърнокомбайни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др.) И друг вид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самоходни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мощност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по-голяма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50 </a:t>
            </a:r>
            <a:r>
              <a:rPr lang="ru-RU" sz="2000" u="sng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к.с</a:t>
            </a:r>
            <a:r>
              <a:rPr lang="ru-RU" sz="2000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</a:t>
            </a:r>
            <a:r>
              <a:rPr lang="ru-RU" sz="2000" u="sng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включително</a:t>
            </a:r>
            <a:r>
              <a:rPr lang="ru-RU" sz="2000" u="sng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когато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 се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използват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животновъдните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обекти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Прикачен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инвентар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следва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да се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третира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инвестиции;</a:t>
            </a:r>
            <a:br>
              <a:rPr lang="ru-RU" sz="2000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Закупуване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стойност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10 % от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съответната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операция,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проекта;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Закупуване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сгради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стойност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10 % от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съответната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операция,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проекта;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Други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противоречат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условията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регламент 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(ЕС)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2021/2115.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3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8991600" cy="526003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>
              <a:spcBef>
                <a:spcPct val="20000"/>
              </a:spcBef>
              <a:tabLst>
                <a:tab pos="230188" algn="l"/>
              </a:tabLst>
            </a:pP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КРИТЕРИИ 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ПОДБОР НА 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ПРОЕКТИТЕ И ТЯХНАТА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ТЕЖЕСТ: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bg-BG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Въвеждане </a:t>
            </a:r>
            <a:r>
              <a:rPr lang="bg-BG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иновации – 10 т.</a:t>
            </a:r>
            <a:br>
              <a:rPr lang="bg-BG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bg-BG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със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bg-BG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т. </a:t>
            </a:r>
            <a:r>
              <a:rPr lang="bg-BG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Н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ови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работни места /максимален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брой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точки – 15/ - 1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място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- 5 т., 2 работни места – 10 т., над 2 работни места - 15 т.</a:t>
            </a:r>
            <a:b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Кандидатът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 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млад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стопанин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40 год. – 15 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</a:t>
            </a:r>
            <a:b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Инвестиции 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чувствителни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сектори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земеделието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сектор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плодове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зеленчуци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животновъдство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етерично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маслени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култури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10т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b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Проектът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  на кандидат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група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или  организация на  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производители-ЗП 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10 т. </a:t>
            </a:r>
            <a:b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Проектът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предвижда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инвестиции 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производство на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биологични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или  в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преход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към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биологично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производство – 10 т.</a:t>
            </a:r>
            <a:b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Инвестиции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опазване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околната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среда вкл. технологии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водещи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намаляване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вредните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емисии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инвестиции в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прецизно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цифрово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10 т. </a:t>
            </a:r>
            <a:b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Разработване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 концепция  за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селища  и/или	</a:t>
            </a:r>
            <a:r>
              <a:rPr lang="ru-RU" sz="18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изпълнение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от концепция за </a:t>
            </a:r>
            <a:r>
              <a:rPr lang="ru-RU" sz="18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интелигентни</a:t>
            </a:r>
            <a:r>
              <a:rPr lang="ru-RU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селища – 10 т. </a:t>
            </a:r>
            <a:r>
              <a:rPr lang="en-US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8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Минимален праг на преминаване – 25 точки</a:t>
            </a: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1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8991600" cy="526003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>
              <a:spcBef>
                <a:spcPct val="20000"/>
              </a:spcBef>
              <a:tabLst>
                <a:tab pos="230188" algn="l"/>
              </a:tabLst>
            </a:pP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КРИТЕРИИ 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ПОДБОР НА 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ПРОЕКТИТЕ И ТЯХНАТА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ТЕЖЕСТ: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 равен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брой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точки се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финансира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предложение,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което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осигурява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повече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работни места по критерий 3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В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случай, че след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приоритизиране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критерий 3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отново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равен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брой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точки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предимство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кандидати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млади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изпълнили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критерий 4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След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приоритизиране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критерий 4,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отново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равен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брой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точки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предимство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получават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кандидати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въвеждащи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иновации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изпълнили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критерий 1.</a:t>
            </a:r>
            <a: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325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7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6501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ДОБРИ ПРАКТИКИ!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658" y="2666999"/>
            <a:ext cx="3645814" cy="2286001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0" y="2154227"/>
            <a:ext cx="26099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FontTx/>
              <a:buAutoNum type="arabicPeriod"/>
            </a:pPr>
            <a:r>
              <a:rPr lang="bg-BG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рикачен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комбайн за 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бране</a:t>
            </a:r>
            <a:endParaRPr lang="ru-RU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buFontTx/>
              <a:buAutoNum type="arabicPeriod"/>
            </a:pPr>
            <a:endParaRPr lang="ru-RU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buFontTx/>
              <a:buAutoNum type="arabicPeriod"/>
            </a:pPr>
            <a:r>
              <a:rPr lang="bg-BG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ръскачка</a:t>
            </a:r>
          </a:p>
          <a:p>
            <a:pPr marL="228600" lvl="0" indent="-228600">
              <a:buFontTx/>
              <a:buAutoNum type="arabicPeriod"/>
            </a:pPr>
            <a:endParaRPr lang="bg-BG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buFontTx/>
              <a:buAutoNum type="arabicPeriod"/>
            </a:pPr>
            <a:r>
              <a:rPr lang="bg-BG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Засаждане на трайни 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насаждения</a:t>
            </a:r>
          </a:p>
          <a:p>
            <a:pPr marL="228600" lvl="0" indent="-228600">
              <a:buFontTx/>
              <a:buAutoNum type="arabicPeriod"/>
            </a:pPr>
            <a:endParaRPr lang="bg-BG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buFontTx/>
              <a:buAutoNum type="arabicPeriod"/>
            </a:pPr>
            <a:r>
              <a:rPr lang="bg-BG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Закупуване на 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метеостанция</a:t>
            </a:r>
          </a:p>
          <a:p>
            <a:pPr lvl="0"/>
            <a:endParaRPr lang="bg-BG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Щипка 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sz="1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товарене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bg-BG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bg-BG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Ремарке</a:t>
            </a:r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buFontTx/>
              <a:buAutoNum type="arabicPeriod"/>
            </a:pPr>
            <a:endParaRPr lang="bg-BG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Изграждане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ограда </a:t>
            </a:r>
            <a:endParaRPr lang="en-US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buFontTx/>
              <a:buAutoNum type="arabicPeriod"/>
            </a:pPr>
            <a:endParaRPr lang="bg-BG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6248400" y="2171799"/>
            <a:ext cx="28956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Закупуване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система за видео 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наблюдение</a:t>
            </a:r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bg-BG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реносим компютър</a:t>
            </a:r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реза 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окопаване</a:t>
            </a:r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кумулаторна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овощарска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ножица</a:t>
            </a:r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bg-BG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осачка</a:t>
            </a:r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14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bg-BG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</a:t>
            </a:r>
            <a:r>
              <a:rPr lang="ru-RU" sz="14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обилно-сглобяемо</a:t>
            </a:r>
            <a:r>
              <a:rPr lang="ru-RU" sz="1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хале</a:t>
            </a:r>
            <a:endParaRPr lang="bg-BG" sz="1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6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Контакти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гр. </a:t>
            </a:r>
            <a:r>
              <a:rPr lang="ru-RU" sz="2000" dirty="0" err="1" smtClean="0">
                <a:solidFill>
                  <a:srgbClr val="002060"/>
                </a:solidFill>
              </a:rPr>
              <a:t>Свиленград</a:t>
            </a:r>
            <a:r>
              <a:rPr lang="ru-RU" sz="2000" dirty="0" smtClean="0">
                <a:solidFill>
                  <a:srgbClr val="002060"/>
                </a:solidFill>
              </a:rPr>
              <a:t> 6500, ул. </a:t>
            </a:r>
            <a:r>
              <a:rPr lang="ru-RU" sz="2000" dirty="0" err="1" smtClean="0">
                <a:solidFill>
                  <a:srgbClr val="002060"/>
                </a:solidFill>
              </a:rPr>
              <a:t>Септемврийци</a:t>
            </a:r>
            <a:r>
              <a:rPr lang="ru-RU" sz="2000" dirty="0" smtClean="0">
                <a:solidFill>
                  <a:srgbClr val="002060"/>
                </a:solidFill>
              </a:rPr>
              <a:t>“ 6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e – </a:t>
            </a:r>
            <a:r>
              <a:rPr lang="ru-RU" sz="2000" dirty="0" err="1" smtClean="0">
                <a:solidFill>
                  <a:srgbClr val="002060"/>
                </a:solidFill>
              </a:rPr>
              <a:t>mail</a:t>
            </a:r>
            <a:r>
              <a:rPr lang="ru-RU" sz="2000" dirty="0" smtClean="0">
                <a:solidFill>
                  <a:srgbClr val="002060"/>
                </a:solidFill>
              </a:rPr>
              <a:t>: migsvgrareal@abv.bg,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hlinkClick r:id="rId3"/>
              </a:rPr>
              <a:t>migsvilengrad@mail.bg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тел: 0887/ 610 007 – Анна </a:t>
            </a:r>
            <a:r>
              <a:rPr lang="ru-RU" sz="2000" dirty="0" err="1" smtClean="0">
                <a:solidFill>
                  <a:srgbClr val="002060"/>
                </a:solidFill>
              </a:rPr>
              <a:t>Терцева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Благодаря за </a:t>
            </a:r>
            <a:r>
              <a:rPr lang="ru-RU" sz="2000" b="1" dirty="0" err="1">
                <a:solidFill>
                  <a:srgbClr val="002060"/>
                </a:solidFill>
              </a:rPr>
              <a:t>вниманието</a:t>
            </a:r>
            <a:r>
              <a:rPr lang="ru-RU" sz="2000" b="1" dirty="0">
                <a:solidFill>
                  <a:srgbClr val="002060"/>
                </a:solidFill>
              </a:rPr>
              <a:t>!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5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348317"/>
            <a:ext cx="2281234" cy="1854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25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99702" y="1269931"/>
            <a:ext cx="8382000" cy="13747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5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МЯРКА 1</a:t>
            </a:r>
            <a:r>
              <a:rPr lang="en-US" sz="25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en-US" sz="25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5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„ИНВЕСТИЦИИ В ЗЕМЕДЕЛСКИ СТОПАНСТВА“</a:t>
            </a:r>
            <a:endParaRPr lang="bg-BG" sz="2800" b="1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2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673" y="2797135"/>
            <a:ext cx="5196058" cy="346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78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99702" y="1269931"/>
            <a:ext cx="8382000" cy="497846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bg-BG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НА МЯРКАТА</a:t>
            </a:r>
            <a:br>
              <a:rPr lang="bg-BG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5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5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5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5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 ЦЕЛ:</a:t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Стимулиране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земеделските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територията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МИГ „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Свиленград-Тополовград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“.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СПЕЦИФИЧНИ ЦЕЛИ: </a:t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Технологично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обновяване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модернизация 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въвеждане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иновации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земеделските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Привличане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запазване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млади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сектора;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1600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652" y="1307465"/>
            <a:ext cx="2247083" cy="174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81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99702" y="1269931"/>
            <a:ext cx="8382000" cy="474986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bg-BG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 КАНДИДАТИ</a:t>
            </a:r>
            <a:r>
              <a:rPr lang="ru-RU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ru-RU" sz="24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1. Физически 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 Юридически лица,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регистрирани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търговския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закон или закона за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кооперациите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организации на производители,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признати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организация на производители, в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съответствие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националното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европейското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законодателство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организации на производители.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1600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47800"/>
            <a:ext cx="3124201" cy="190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97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0" y="1239627"/>
            <a:ext cx="9144000" cy="523737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                                    ОБЩИ </a:t>
            </a:r>
            <a:r>
              <a:rPr lang="ru-RU" sz="2000" b="1" dirty="0">
                <a:solidFill>
                  <a:srgbClr val="002060"/>
                </a:solidFill>
              </a:rPr>
              <a:t>ИЗИСКВАНИЯ КЪМ ПРОЕКТИТЕ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Дейностите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случай че не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оказват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отрицателно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въздействие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върху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околната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среда по 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ЗOOС;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Кандидатите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задължително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трябва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да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имат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седалище и адрес на управление на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територията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МИГ,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съответно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постоянен адрес за получатели физически лица и да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изпълняват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дейностите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проекта на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територията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МИГ;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Икономически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финансиране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стратегията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случай че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бъде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доказана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устойчивост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финансова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жизнеспособност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15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Консултантските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правни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услуги,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подготовката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управлението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проекта,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следва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да не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превишават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на сто от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допустимите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5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545798" y="6396335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1258676"/>
            <a:ext cx="1349829" cy="9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3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99702" y="1280251"/>
            <a:ext cx="8382000" cy="474986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l">
              <a:spcBef>
                <a:spcPts val="0"/>
              </a:spcBef>
            </a:pP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ФИНАНСОВИ ПАРАМЕТРИ:   </a:t>
            </a: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 БЮДЖЕТ ПО МЯРКАТА: 306 775, 13 ЕВРО. 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РАЗМЕР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ОБЩИТЕ ДОПУСТИМИ РАЗХОДИ: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       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Минималният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размер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предложение е 2 500 евро.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       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Максималният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размер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един кандидат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предложение е до 120 000 евро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312908"/>
            <a:ext cx="2551918" cy="2296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37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80346" y="1319530"/>
            <a:ext cx="8991600" cy="49518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l">
              <a:spcBef>
                <a:spcPts val="0"/>
              </a:spcBef>
            </a:pP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7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ИНТЕНЗИТЕТ НА ФИНАНСИРАНЕ </a:t>
            </a:r>
            <a:r>
              <a:rPr lang="ru-RU" sz="28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28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Финансивата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помощ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одобрени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 в размер на 50% от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общия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размер 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допустимите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финансово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подпомагане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бъде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увеличен 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както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следва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  До 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80% за инвестиции,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извършени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млади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които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отговарят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следните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условия:</a:t>
            </a:r>
            <a:b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Към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момента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подаване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проектното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предложение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земеделският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стопанин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 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възраст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повече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40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навършени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години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Да е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ръководител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лице,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което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изпълнява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следните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условия: кандидат/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бенефициент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физическо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лице,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собственик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предприятието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кандидата/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бенефициента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ЕТ или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собственик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капитала на кандидата/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бенефициента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ЕООД.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случай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юридическо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лице 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(ЕООД),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условието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управителят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бъде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едноличен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собственик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капитала на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дружеството</a:t>
            </a: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-кандидат</a:t>
            </a:r>
            <a:b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Да 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 лице,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което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притежава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професионални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умения и компетентности в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областта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селското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ветеринарната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медицина, и/или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икономическо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образование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със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насоченост</a:t>
            </a:r>
            <a:r>
              <a:rPr lang="ru-RU" sz="160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Да 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 такова,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което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завършено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средно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висше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образование в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изброените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области и/или удостоверение за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завършен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курс от минимум 150 часа или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свидетелство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професионална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квалификация в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областта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селското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стопанство</a:t>
            </a:r>
            <a: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1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6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br>
              <a:rPr lang="ru-RU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72390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399" y="1447799"/>
            <a:ext cx="2061547" cy="1558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12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" y="1296579"/>
            <a:ext cx="8991600" cy="49518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7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ДОПУСТИМИ</a:t>
            </a:r>
            <a:r>
              <a:rPr lang="en-US" sz="27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bg-BG" sz="27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ДЕЙНОСТИ:</a:t>
            </a:r>
            <a:r>
              <a:rPr lang="en-US" sz="27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7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производството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селскостопански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включени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I на Договора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функционирането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Европейския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съюз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или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памук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изключение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риба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рибни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насочени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към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опазване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компонентите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околната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среда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биологично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производство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прецизно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r>
              <a:rPr lang="bg-BG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cap="all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2000" cap="all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одернизация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механизация /инвестиции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във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физически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намаляване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производствените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разходи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повишаване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производителността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на  труда;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Постигане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съответствие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нововъведени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общността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приложими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съответните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Пряко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подобряване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енергийната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ефективност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Съхранение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продукция с цел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запазване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качеството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продукцията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Изграждане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/реконструкция/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закупуване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съоръжения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опазване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околната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среда,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включително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съхранение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оборска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тор;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13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13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3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br>
              <a:rPr lang="ru-RU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228600" y="1296579"/>
            <a:ext cx="8686800" cy="49518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cap="all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2000" cap="all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едвижима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собственост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свързана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Създаване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и/или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презасаждане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трайни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насаждения,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десертни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лозя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медоносни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дървесни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видове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производство на мед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бързорастящи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храсти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дървесни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видове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производство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биоенергия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13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bg-BG" sz="2000" b="1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производство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енергия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възобновяеми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енергийни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източници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водна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вятърна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слънчева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геотермална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енергия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остатъчна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отпадъчна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биомаса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потребление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нуждите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земеделските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стопанства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насочени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към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надвишаване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изискванията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хуманно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отношение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към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животните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повишаване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биосигурността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Въвеждане</a:t>
            </a:r>
            <a:r>
              <a:rPr lang="ru-RU" sz="2000" dirty="0" smtClean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иновации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това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число и „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социално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земеделие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и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дейности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насочени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към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създаване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„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интелигентни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селища“ (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villages</a:t>
            </a: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bg-BG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 smtClean="0">
              <a:solidFill>
                <a:schemeClr val="tx1"/>
              </a:solidFill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Степени на сивото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ръх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606</Words>
  <Application>Microsoft Office PowerPoint</Application>
  <PresentationFormat>Презентация на цял екран (4:3)</PresentationFormat>
  <Paragraphs>143</Paragraphs>
  <Slides>18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19" baseType="lpstr">
      <vt:lpstr>Office тема</vt:lpstr>
      <vt:lpstr>Стратегически план за развитие на земеделието и селските райони 2023-2027 г. </vt:lpstr>
      <vt:lpstr>МЯРКА 1: „ИНВЕСТИЦИИ В ЗЕМЕДЕЛСКИ СТОПАНСТВА“</vt:lpstr>
      <vt:lpstr>ЦЕЛИ НА МЯРКАТА   ОСНОВНА ЦЕЛ: Стимулиране на развитието на земеделските стопанства на територията на МИГ „Свиленград-Тополовград“.  СПЕЦИФИЧНИ ЦЕЛИ:  - Технологично обновяване, модернизация и въвеждане на иновации в земеделските стопанства;  - Привличане и запазване на млади земеделски стопани в сектора; </vt:lpstr>
      <vt:lpstr>ДОПУСТИМИ КАНДИДАТИ:  Земеделски стопани, които са:   1. Физически лица   2. Юридически лица, регистрирани по търговския закон или закона за кооперациите     3. Групи и организации на производители, които са признати като група или организация на производители, в съответствие с националното и/или европейското законодателство за организации на производители.   </vt:lpstr>
      <vt:lpstr>                                      ОБЩИ ИЗИСКВАНИЯ КЪМ ПРОЕКТИТЕ:  • Дейностите са допустими, в случай че не оказват отрицателно въздействие върху околната среда по ЗOOС; • Кандидатите задължително трябва да имат седалище и адрес на управление на територията на МИГ, съответно постоянен адрес за получатели физически лица и да изпълняват дейностите по проекта на територията на МИГ; • Икономически дейности по проекти за финансиране от стратегията са допустими в случай че бъде доказана устойчивост и финансова жизнеспособност. • Консултантските и правни услуги, свързани с подготовката и управлението на проекта, следва да не превишават 5 на сто от допустимите разходи; </vt:lpstr>
      <vt:lpstr>     ФИНАНСОВИ ПАРАМЕТРИ:     ОБЩ БЮДЖЕТ ПО МЯРКАТА: 306 775, 13 ЕВРО.    РАЗМЕР НА ОБЩИТЕ ДОПУСТИМИ РАЗХОДИ: •         Минималният размер на допустимите разходи за едно проектно предложение е 2 500 евро. •         Максималният размер на допустимите разходи за един кандидат за едно проектно предложение е до 120 000 евро;       </vt:lpstr>
      <vt:lpstr>      ИНТЕНЗИТЕТ НА ФИНАНСИРАНЕ  • Финансивата помощ за одобрени проекти е в размер на 50% от общия размер  на допустимите за финансово подпомагане разходи и може да бъде увеличен  както следва: •   До 80% за инвестиции, извършени от млади земеделски стопани, които отговарят на следните условия: 1. Към момента на подаване на проектното предложение земеделският стопанин е на възраст не повече от 40 навършени години; 2. Да е ръководител на земеделско стопанство лице, което изпълнява следните условия: кандидат/бенефициент физическо лице, собственик на предприятието на кандидата/бенефициента ЕТ или собственик на капитала на кандидата/бенефициента ЕООД. В случай на юридическо лице (ЕООД), условието е управителят да бъде едноличен собственик на капитала на дружеството-кандидат 3. Да е лице, което притежава професионални умения и компетентности в областта на селското стопанство и/или ветеринарната медицина, и/или икономическо образование със земеделска насоченост; Да е такова, което има завършено средно/висше образование в изброените области и/или удостоверение за завършен курс от минимум 150 часа или свидетелство за професионална квалификация в областта на селското стопанство.      </vt:lpstr>
      <vt:lpstr>      ДОПУСТИМИ ДЕЙНОСТИ: Да са свързани с производството на селскостопански продукти включени в  приложение I на Договора за функционирането на Европейския съюз или памук,  с изключение на риба и рибни продукти; Дейности в земеделските стопанства,  насочени към опазване на компонентите на околната среда за биологично  производство и прецизно/интелигентно/цифрово земеделие; • Модернизация и механизация /инвестиции във физически активи/, свързана с намаляване на производствените разходи и повишаване производителността  на  труда; • Постигане  съответствие  с нововъведени стандарти на общността приложими за съответните стопанства; • Пряко свързани с подобряване на енергийната ефективност на стопанствата; • Съхранение на земеделската продукция с цел запазване качеството на продукцията; • Изграждане/реконструкция/закупуване на машини и съоръжения за опазване на околната среда, включително за съхранение на оборска тор;        </vt:lpstr>
      <vt:lpstr>  • Недвижима собственост, свързана с дейността на земеделските стопанства; • Създаване и/или презасаждане на трайни насаждения, десертни лозя, медоносни дървесни видове за производство на мед и бързорастящи храсти и дървесни видове за производство на биоенергия; • Инвестиции за производство на енергия от възобновяеми енергийни източници (водна, вятърна, слънчева, геотермална енергия и остатъчна/отпадъчна биомаса) за собствено потребление за нуждите на земеделските стопанства; • Инвестиции, насочени към надвишаване на изискванията за хуманно отношение към животните и повишаване на биосигурността;  • Въвеждане на иновации, в това число и „социално земеделие“ и дейности насочени  към създаване на „интелигентни селища“ (smart villages).   </vt:lpstr>
      <vt:lpstr>„Социално земеделие“ - всички дейности, при които се използват земеделски ресурси за насърчаване или разработване на социални услуги като рехабилитация, терапия, защитена заетост, образование през целия живот и др. Дейности, които допринасят за социално включване. Социалното земеделие включва следните четири основни видове дейности: рехабилитация и терапия; работно включване и социална интеграция; образование; грижа за хората.  „Интелигентни селища“ /smart villages/ - „Интелигентни селища“ - подход за интегрирано териториално развитие, който се прилага от общности в селските райони, на основата на концепция (опростен вариант на стратегия или стратегия) за неговото приложение и/или като отделни, самостоятелни иновативни социални, технологични и/или цифрови решения, съответстващи на принципите на тази концепция като инструмент/и за териториално развитие на селските райони за подобряване на техните икономически, социални и/или екологични условия;  </vt:lpstr>
      <vt:lpstr>„Социално земеделие“ - всички дейности, при които се използват земеделски ресурси за насърчаване или разработване на социални услуги като рехабилитация, терапия, защитена заетост, образование през целия живот и др. Дейности, които допринасят за социално включване. Социалното земеделие включва следните четири основни видове дейности: рехабилитация и терапия; работно включване и социална интеграция; образование; грижа за хората.  „Интелигентни селища“ /smart villages/ - „Интелигентни селища“ - подход за интегрирано териториално развитие, който се прилага от общности в селските райони, на основата на концепция (опростен вариант на стратегия или стратегия) за неговото приложение и/или като отделни, самостоятелни иновативни социални, технологични и/или цифрови решения, съответстващи на принципите на тази концепция като инструмент/и за териториално развитие на селските райони за подобряване на техните икономически, социални и/или екологични условия;  </vt:lpstr>
      <vt:lpstr>НЕДОПУСТИМИ ДЕЙНОСТИ  • В мерките от СВОМР не се включва подкрепа за основни земеделски инвестиции, като закупуването на машини, с изключение на такива, предвидени за социално земеделие и такива, свързани с колективни инвестиции; • Не се включва и подкрепа за дейности, финансирани от ЕЗФРСР, предвиждащи фиксирани плащания и интервенции, свързани със схеми за плащания на площ; • В мерките не се включва и подкрепа за дейности, финансирани от ЕЗФРСР, предвиждащи инвестиции за напояване.    </vt:lpstr>
      <vt:lpstr>  ДОПУСТИМИ РАЗХОДИ   •  Строително-монтажни работи за изграждане, ремонт, реконструкция, преустройство, поддръжка или възстановяване; •  Закупуване на нови машини, съоръжения, оборудване и обзавеждане, включително безпилотни летателни системи и прилежащия към тях инвентар; •  Общи разходи, свързани с основните разходи по проекта като хонорари на архитекти, инженери и консултанти, предпроектни проучвания, придобиване на патентни права и лицензи, авторски права и строителен надзор в размер на до 12% от общия размер на допустимите разходи по проектното предложение; •  Компютърен софтуер; •  Други нематериални активи, различни от софтуер (книги, филми и др.); •  Специализирани превозни и транспортни средства, свързани с основната дейност на проекта;  </vt:lpstr>
      <vt:lpstr>    ДОПУСТИМИ РАЗХОДИ   • Основни земеделски инвестиции, когато са свързани със социално земеделие и/или такива, свързани с колективни инвестиции; NB! Основни земеделски инвестиции - самоходна техника за обработка на почвата,  прибиране  и/или  съхранение  на  реколтата,  отглеждане  на растениевъдна и животновъдна продукция – колесни трактори, верижни трактори, специализирани самоходни машини (силажокомбайни, зърнокомбайни и др.) И друг вид самоходни машини с мощност по-голяма от 50 к.с., включително и когато те се използват в животновъдните обекти. Прикачен инвентар не следва да се третира като основни земеделски инвестиции; •  Закупуване на земя на стойност до 10 % от общите допустими разходи за съответната операция, свързани с основната дейност на проекта; •  Закупуване на сгради на стойност до 10 % от общите допустими разходи за съответната операция, свързани с основната дейност на проекта; •  Други разходи, които не противоречат на условията на регламент (ЕС) 2021/2115.    </vt:lpstr>
      <vt:lpstr>     КРИТЕРИИ ЗА ПОДБОР НА ПРОЕКТИТЕ И ТЯХНАТА ТЕЖЕСТ:  1. Въвеждане на иновации – 10 т. 2. Дейности свързани  със социално  земеделие - 10 т.  3. Нови работни места /максимален брой точки – 15/ - 1 работно място - 5 т., 2 работни места – 10 т., над 2 работни места - 15 т. 4. Кандидатът е млад земеделски стопанин до 40 год. – 15 т. 5. Инвестиции и дейности в чувствителни сектори в земеделието – сектор плодове и зеленчуци и/или животновъдство, етерично маслени и медицински култури – 10т.  6. Проектът  е  на кандидат  група  или  организация на  производители-ЗП – 10 т.  7. Проектът предвижда инвестиции и дейности за производство на  биологични  продукти  или  в  преход  към  биологично производство – 10 т. 8. Инвестиции свързани с опазване на околната среда вкл. технологии водещи до намаляване на вредните емисии и/или инвестиции в прецизно, интелигентно или цифрово земеделие – 10 т.  9. Разработване  на  концепция  за интелигентни селища  и/или изпълнение на  дейност  от концепция за интелигентни селища – 10 т.   Минимален праг на преминаване – 25 точки        </vt:lpstr>
      <vt:lpstr> КРИТЕРИИ ЗА ПОДБОР НА ПРОЕКТИТЕ И ТЯХНАТА ТЕЖЕСТ:  1. При равен брой точки се финансира проектно предложение, което осигурява повече работни места по критерий 3.  2. В случай, че след приоритизиране по критерий 3 отново са налични проекти с равен брой точки предимство се дава на кандидати млади земеделски стопани изпълнили критерий 4.  3. След приоритизиране по критерий 4, ако отново са налични проекти с равен брой точки предимство получават кандидати въвеждащи иновации, изпълнили критерий 1.     </vt:lpstr>
      <vt:lpstr>  ДОБРИ ПРАКТИКИ!  </vt:lpstr>
      <vt:lpstr>Контакти: гр. Свиленград 6500, ул. Септемврийци“ 6 e – mail: migsvgrareal@abv.bg,  migsvilengrad@mail.bg тел: 0887/ 610 007 – Анна Терцева  Благодаря за вниманието!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User</cp:lastModifiedBy>
  <cp:revision>217</cp:revision>
  <dcterms:created xsi:type="dcterms:W3CDTF">2026-04-21T08:02:30Z</dcterms:created>
  <dcterms:modified xsi:type="dcterms:W3CDTF">2026-05-14T12:08:00Z</dcterms:modified>
</cp:coreProperties>
</file>