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2" r:id="rId3"/>
    <p:sldId id="257" r:id="rId4"/>
    <p:sldId id="258" r:id="rId5"/>
    <p:sldId id="276" r:id="rId6"/>
    <p:sldId id="270" r:id="rId7"/>
    <p:sldId id="271" r:id="rId8"/>
    <p:sldId id="280" r:id="rId9"/>
    <p:sldId id="277" r:id="rId10"/>
    <p:sldId id="281" r:id="rId11"/>
    <p:sldId id="279" r:id="rId12"/>
    <p:sldId id="264" r:id="rId13"/>
    <p:sldId id="278" r:id="rId1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Неозаглавена секция" id="{E76C8571-936E-4686-B7CB-31BC60667AAA}">
          <p14:sldIdLst>
            <p14:sldId id="256"/>
            <p14:sldId id="272"/>
            <p14:sldId id="257"/>
            <p14:sldId id="258"/>
            <p14:sldId id="276"/>
            <p14:sldId id="270"/>
            <p14:sldId id="271"/>
            <p14:sldId id="280"/>
            <p14:sldId id="277"/>
            <p14:sldId id="281"/>
            <p14:sldId id="279"/>
            <p14:sldId id="264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99"/>
    <a:srgbClr val="000099"/>
    <a:srgbClr val="000066"/>
    <a:srgbClr val="003399"/>
    <a:srgbClr val="333399"/>
    <a:srgbClr val="0033CC"/>
    <a:srgbClr val="0038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384" autoAdjust="0"/>
  </p:normalViewPr>
  <p:slideViewPr>
    <p:cSldViewPr>
      <p:cViewPr varScale="1">
        <p:scale>
          <a:sx n="115" d="100"/>
          <a:sy n="115" d="100"/>
        </p:scale>
        <p:origin x="22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58" y="11142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5BC2A-B0EC-4935-9204-F5ABCBE64431}" type="datetimeFigureOut">
              <a:rPr lang="bg-BG" smtClean="0"/>
              <a:t>14.5.2026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5A6A8-D0C9-4388-B7FC-DEAC6027435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16950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F9328-8F89-4DBC-BE57-91DB7A1A3BD6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677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88BDA-8B3B-498E-8D91-F1EDF2A573BF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48438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CCF14-839F-4A6B-9F94-68C35646EFF0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47232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E9A1C-5AD7-4C56-9B06-95ED84024CC7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7637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F2F-D401-410F-B835-F681B2B2C71E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646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065D9-DCCD-4F38-87F8-0E0318216316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5319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F990A-EDFE-436A-A2E2-EC4443AE9B09}" type="datetime1">
              <a:rPr lang="bg-BG" smtClean="0"/>
              <a:t>14.5.2026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6248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187BD-935C-4ED2-8A28-9E57F44876EF}" type="datetime1">
              <a:rPr lang="bg-BG" smtClean="0"/>
              <a:t>14.5.2026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48027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F047C-868C-4B75-9403-EFD263E5CE41}" type="datetime1">
              <a:rPr lang="bg-BG" smtClean="0"/>
              <a:t>14.5.2026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7815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0BC19-8E83-4E4F-899D-0299A0C118DC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60887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0709-8A2C-47B2-8821-88CE3618DC88}" type="datetime1">
              <a:rPr lang="bg-BG" smtClean="0"/>
              <a:t>14.5.2026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754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E89F2-409A-4E47-8D29-C9928812844C}" type="datetime1">
              <a:rPr lang="bg-BG" smtClean="0"/>
              <a:t>14.5.2026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125B-B164-4754-9349-D23DED1A4133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4863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hyperlink" Target="mailto:migsvilengrad@mail.bg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hyperlink" Target="http://www.eufunds.bg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www.eufunds.bg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funds.bg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696200" cy="2362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Стратегически план за развитие на земеделието и селските райони</a:t>
            </a:r>
            <a:br>
              <a:rPr lang="bg-BG" kern="1800" dirty="0" smtClean="0">
                <a:solidFill>
                  <a:srgbClr val="002060"/>
                </a:solidFill>
                <a:latin typeface="Tahoma"/>
                <a:ea typeface="Times New Roman"/>
              </a:rPr>
            </a:b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202</a:t>
            </a:r>
            <a:r>
              <a:rPr lang="en-US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3</a:t>
            </a:r>
            <a:r>
              <a:rPr lang="bg-BG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-2027 г. </a:t>
            </a:r>
            <a:endParaRPr lang="bg-BG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"/>
            <a:ext cx="5996104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 поле 3"/>
          <p:cNvSpPr txBox="1"/>
          <p:nvPr/>
        </p:nvSpPr>
        <p:spPr>
          <a:xfrm>
            <a:off x="1351428" y="6248400"/>
            <a:ext cx="6168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СВОМР </a:t>
            </a:r>
            <a:r>
              <a:rPr lang="x-none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МИГ </a:t>
            </a:r>
            <a:r>
              <a:rPr lang="bg-BG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„Свиленград-Тополовград</a:t>
            </a:r>
            <a:r>
              <a:rPr lang="x-none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“, споразумение № РД 50-31/ 20.01.2026г.</a:t>
            </a:r>
            <a:endParaRPr lang="bg-BG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81400"/>
            <a:ext cx="76962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200" b="1" dirty="0">
                <a:solidFill>
                  <a:srgbClr val="002060"/>
                </a:solidFill>
              </a:rPr>
              <a:t>КРИТЕРИИ ЗА ПОДБОР НА ПРОЕКТИТЕ И ТЯХНАТА ТЕЖЕСТ: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dirty="0">
                <a:solidFill>
                  <a:srgbClr val="002060"/>
                </a:solidFill>
              </a:rPr>
              <a:t>	</a:t>
            </a:r>
            <a:r>
              <a:rPr lang="ru-RU" sz="1200" dirty="0" smtClean="0">
                <a:solidFill>
                  <a:srgbClr val="002060"/>
                </a:solidFill>
              </a:rPr>
              <a:t/>
            </a:r>
            <a:br>
              <a:rPr lang="ru-RU" sz="12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7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</a:rPr>
              <a:t>Проектът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предвижда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разработване</a:t>
            </a:r>
            <a:r>
              <a:rPr lang="ru-RU" sz="1600" dirty="0">
                <a:solidFill>
                  <a:srgbClr val="002060"/>
                </a:solidFill>
              </a:rPr>
              <a:t> на концепция за 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селища и/или </a:t>
            </a:r>
            <a:r>
              <a:rPr lang="ru-RU" sz="1600" dirty="0" err="1">
                <a:solidFill>
                  <a:srgbClr val="002060"/>
                </a:solidFill>
              </a:rPr>
              <a:t>изпълнение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дейност</a:t>
            </a:r>
            <a:r>
              <a:rPr lang="ru-RU" sz="1600" dirty="0">
                <a:solidFill>
                  <a:srgbClr val="002060"/>
                </a:solidFill>
              </a:rPr>
              <a:t> от концепция за </a:t>
            </a:r>
            <a:r>
              <a:rPr lang="ru-RU" sz="1600" dirty="0" err="1">
                <a:solidFill>
                  <a:srgbClr val="002060"/>
                </a:solidFill>
              </a:rPr>
              <a:t>интелигентни</a:t>
            </a:r>
            <a:r>
              <a:rPr lang="ru-RU" sz="1600" dirty="0">
                <a:solidFill>
                  <a:srgbClr val="002060"/>
                </a:solidFill>
              </a:rPr>
              <a:t> селища- 10 точки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8. </a:t>
            </a:r>
            <a:r>
              <a:rPr lang="ru-RU" sz="1600" dirty="0" err="1">
                <a:solidFill>
                  <a:srgbClr val="002060"/>
                </a:solidFill>
              </a:rPr>
              <a:t>Проектът</a:t>
            </a:r>
            <a:r>
              <a:rPr lang="ru-RU" sz="1600" dirty="0">
                <a:solidFill>
                  <a:srgbClr val="002060"/>
                </a:solidFill>
              </a:rPr>
              <a:t> е на кандидат до 40 </a:t>
            </a:r>
            <a:r>
              <a:rPr lang="ru-RU" sz="1600" dirty="0" err="1">
                <a:solidFill>
                  <a:srgbClr val="002060"/>
                </a:solidFill>
              </a:rPr>
              <a:t>години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или </a:t>
            </a:r>
            <a:r>
              <a:rPr lang="ru-RU" sz="1600" dirty="0" err="1" smtClean="0">
                <a:solidFill>
                  <a:srgbClr val="002060"/>
                </a:solidFill>
              </a:rPr>
              <a:t>предвижда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създаване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работно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място</a:t>
            </a:r>
            <a:r>
              <a:rPr lang="ru-RU" sz="1600" dirty="0">
                <a:solidFill>
                  <a:srgbClr val="002060"/>
                </a:solidFill>
              </a:rPr>
              <a:t>/а на </a:t>
            </a:r>
            <a:r>
              <a:rPr lang="ru-RU" sz="1600" dirty="0" smtClean="0">
                <a:solidFill>
                  <a:srgbClr val="002060"/>
                </a:solidFill>
              </a:rPr>
              <a:t>лице/а до </a:t>
            </a:r>
            <a:r>
              <a:rPr lang="ru-RU" sz="1600" dirty="0">
                <a:solidFill>
                  <a:srgbClr val="002060"/>
                </a:solidFill>
              </a:rPr>
              <a:t>40 </a:t>
            </a:r>
            <a:r>
              <a:rPr lang="ru-RU" sz="1600" dirty="0" err="1">
                <a:solidFill>
                  <a:srgbClr val="002060"/>
                </a:solidFill>
              </a:rPr>
              <a:t>години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-10 точки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9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>
                <a:solidFill>
                  <a:srgbClr val="002060"/>
                </a:solidFill>
              </a:rPr>
              <a:t>Проектът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предвижда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внедряване</a:t>
            </a:r>
            <a:r>
              <a:rPr lang="ru-RU" sz="1600" dirty="0">
                <a:solidFill>
                  <a:srgbClr val="002060"/>
                </a:solidFill>
              </a:rPr>
              <a:t> на „</a:t>
            </a:r>
            <a:r>
              <a:rPr lang="ru-RU" sz="1600" dirty="0" err="1">
                <a:solidFill>
                  <a:srgbClr val="002060"/>
                </a:solidFill>
              </a:rPr>
              <a:t>Къси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вериги на </a:t>
            </a:r>
            <a:r>
              <a:rPr lang="ru-RU" sz="1600" dirty="0">
                <a:solidFill>
                  <a:srgbClr val="002060"/>
                </a:solidFill>
              </a:rPr>
              <a:t>доставка“ </a:t>
            </a:r>
            <a:r>
              <a:rPr lang="ru-RU" sz="1600" dirty="0" smtClean="0">
                <a:solidFill>
                  <a:srgbClr val="002060"/>
                </a:solidFill>
              </a:rPr>
              <a:t> - 10 точки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Минимален </a:t>
            </a:r>
            <a:r>
              <a:rPr lang="ru-RU" sz="1600" u="sng" dirty="0" err="1">
                <a:solidFill>
                  <a:srgbClr val="002060"/>
                </a:solidFill>
              </a:rPr>
              <a:t>праг</a:t>
            </a:r>
            <a:r>
              <a:rPr lang="ru-RU" sz="1600" u="sng" dirty="0">
                <a:solidFill>
                  <a:srgbClr val="002060"/>
                </a:solidFill>
              </a:rPr>
              <a:t> за </a:t>
            </a:r>
            <a:r>
              <a:rPr lang="ru-RU" sz="1600" u="sng" dirty="0" err="1">
                <a:solidFill>
                  <a:srgbClr val="002060"/>
                </a:solidFill>
              </a:rPr>
              <a:t>преминаване</a:t>
            </a:r>
            <a:r>
              <a:rPr lang="ru-RU" sz="1600" u="sng" dirty="0">
                <a:solidFill>
                  <a:srgbClr val="002060"/>
                </a:solidFill>
              </a:rPr>
              <a:t> 20 точки.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При равен </a:t>
            </a:r>
            <a:r>
              <a:rPr lang="ru-RU" sz="1600" dirty="0" err="1">
                <a:solidFill>
                  <a:srgbClr val="002060"/>
                </a:solidFill>
              </a:rPr>
              <a:t>брой</a:t>
            </a:r>
            <a:r>
              <a:rPr lang="ru-RU" sz="1600" dirty="0">
                <a:solidFill>
                  <a:srgbClr val="002060"/>
                </a:solidFill>
              </a:rPr>
              <a:t> точки се </a:t>
            </a:r>
            <a:r>
              <a:rPr lang="ru-RU" sz="1600" dirty="0" err="1">
                <a:solidFill>
                  <a:srgbClr val="002060"/>
                </a:solidFill>
              </a:rPr>
              <a:t>финансира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проектно</a:t>
            </a:r>
            <a:r>
              <a:rPr lang="ru-RU" sz="1600" dirty="0">
                <a:solidFill>
                  <a:srgbClr val="002060"/>
                </a:solidFill>
              </a:rPr>
              <a:t> предложение, </a:t>
            </a:r>
            <a:r>
              <a:rPr lang="ru-RU" sz="1600" dirty="0" err="1">
                <a:solidFill>
                  <a:srgbClr val="002060"/>
                </a:solidFill>
              </a:rPr>
              <a:t>което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осигурява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err="1">
                <a:solidFill>
                  <a:srgbClr val="002060"/>
                </a:solidFill>
              </a:rPr>
              <a:t>повече</a:t>
            </a:r>
            <a:r>
              <a:rPr lang="ru-RU" sz="1600" dirty="0">
                <a:solidFill>
                  <a:srgbClr val="002060"/>
                </a:solidFill>
              </a:rPr>
              <a:t> работни места по критерий 6.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В случай, че след </a:t>
            </a:r>
            <a:r>
              <a:rPr lang="ru-RU" sz="1600" dirty="0" err="1">
                <a:solidFill>
                  <a:srgbClr val="002060"/>
                </a:solidFill>
              </a:rPr>
              <a:t>приоритизиране</a:t>
            </a:r>
            <a:r>
              <a:rPr lang="ru-RU" sz="1600" dirty="0">
                <a:solidFill>
                  <a:srgbClr val="002060"/>
                </a:solidFill>
              </a:rPr>
              <a:t> по критерий 6 </a:t>
            </a:r>
            <a:r>
              <a:rPr lang="ru-RU" sz="1600" dirty="0" err="1">
                <a:solidFill>
                  <a:srgbClr val="002060"/>
                </a:solidFill>
              </a:rPr>
              <a:t>отново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налични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проекти</a:t>
            </a:r>
            <a:r>
              <a:rPr lang="ru-RU" sz="1600" dirty="0">
                <a:solidFill>
                  <a:srgbClr val="002060"/>
                </a:solidFill>
              </a:rPr>
              <a:t> с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равен </a:t>
            </a:r>
            <a:r>
              <a:rPr lang="ru-RU" sz="1600" dirty="0" err="1">
                <a:solidFill>
                  <a:srgbClr val="002060"/>
                </a:solidFill>
              </a:rPr>
              <a:t>брой</a:t>
            </a:r>
            <a:r>
              <a:rPr lang="ru-RU" sz="1600" dirty="0">
                <a:solidFill>
                  <a:srgbClr val="002060"/>
                </a:solidFill>
              </a:rPr>
              <a:t> точки </a:t>
            </a:r>
            <a:r>
              <a:rPr lang="ru-RU" sz="1600" dirty="0" err="1">
                <a:solidFill>
                  <a:srgbClr val="002060"/>
                </a:solidFill>
              </a:rPr>
              <a:t>предимство</a:t>
            </a:r>
            <a:r>
              <a:rPr lang="ru-RU" sz="1600" dirty="0">
                <a:solidFill>
                  <a:srgbClr val="002060"/>
                </a:solidFill>
              </a:rPr>
              <a:t> се </a:t>
            </a:r>
            <a:r>
              <a:rPr lang="ru-RU" sz="1600" dirty="0" err="1">
                <a:solidFill>
                  <a:srgbClr val="002060"/>
                </a:solidFill>
              </a:rPr>
              <a:t>дава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кандидати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изпълнили</a:t>
            </a:r>
            <a:r>
              <a:rPr lang="ru-RU" sz="1600" dirty="0">
                <a:solidFill>
                  <a:srgbClr val="002060"/>
                </a:solidFill>
              </a:rPr>
              <a:t> критерий 8.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След </a:t>
            </a:r>
            <a:r>
              <a:rPr lang="ru-RU" sz="1600" dirty="0" err="1">
                <a:solidFill>
                  <a:srgbClr val="002060"/>
                </a:solidFill>
              </a:rPr>
              <a:t>приоритизиране</a:t>
            </a:r>
            <a:r>
              <a:rPr lang="ru-RU" sz="1600" dirty="0">
                <a:solidFill>
                  <a:srgbClr val="002060"/>
                </a:solidFill>
              </a:rPr>
              <a:t> по критерий 8, </a:t>
            </a:r>
            <a:r>
              <a:rPr lang="ru-RU" sz="1600" dirty="0" err="1">
                <a:solidFill>
                  <a:srgbClr val="002060"/>
                </a:solidFill>
              </a:rPr>
              <a:t>ако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отново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налични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проекти</a:t>
            </a:r>
            <a:r>
              <a:rPr lang="ru-RU" sz="1600" dirty="0">
                <a:solidFill>
                  <a:srgbClr val="002060"/>
                </a:solidFill>
              </a:rPr>
              <a:t> с равен </a:t>
            </a:r>
            <a:r>
              <a:rPr lang="ru-RU" sz="1600" dirty="0" err="1">
                <a:solidFill>
                  <a:srgbClr val="002060"/>
                </a:solidFill>
              </a:rPr>
              <a:t>брой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точки </a:t>
            </a:r>
            <a:r>
              <a:rPr lang="ru-RU" sz="1600" dirty="0" err="1">
                <a:solidFill>
                  <a:srgbClr val="002060"/>
                </a:solidFill>
              </a:rPr>
              <a:t>предимство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получават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кандидати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въвеждащи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иновации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изпълнили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критерий 3.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669" y="1059165"/>
            <a:ext cx="1764649" cy="1080000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75" y="5447067"/>
            <a:ext cx="1578706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95493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err="1" smtClean="0">
                <a:solidFill>
                  <a:srgbClr val="002060"/>
                </a:solidFill>
              </a:rPr>
              <a:t>Ако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имате</a:t>
            </a:r>
            <a:r>
              <a:rPr lang="ru-RU" sz="2000" b="1" dirty="0" smtClean="0">
                <a:solidFill>
                  <a:srgbClr val="002060"/>
                </a:solidFill>
              </a:rPr>
              <a:t> идея и </a:t>
            </a:r>
            <a:r>
              <a:rPr lang="ru-RU" sz="2000" b="1" dirty="0" err="1" smtClean="0">
                <a:solidFill>
                  <a:srgbClr val="002060"/>
                </a:solidFill>
              </a:rPr>
              <a:t>търсите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финансиране</a:t>
            </a:r>
            <a:r>
              <a:rPr lang="ru-RU" sz="2000" b="1" dirty="0" smtClean="0">
                <a:solidFill>
                  <a:srgbClr val="002060"/>
                </a:solidFill>
              </a:rPr>
              <a:t> за </a:t>
            </a:r>
            <a:r>
              <a:rPr lang="ru-RU" sz="2000" b="1" dirty="0" err="1" smtClean="0">
                <a:solidFill>
                  <a:srgbClr val="002060"/>
                </a:solidFill>
              </a:rPr>
              <a:t>нея</a:t>
            </a:r>
            <a:r>
              <a:rPr lang="ru-RU" sz="2000" b="1" dirty="0" smtClean="0">
                <a:solidFill>
                  <a:srgbClr val="002060"/>
                </a:solidFill>
              </a:rPr>
              <a:t>!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09799"/>
            <a:ext cx="7696200" cy="417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002060"/>
                </a:solidFill>
              </a:rPr>
              <a:t>Контакти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гр. </a:t>
            </a:r>
            <a:r>
              <a:rPr lang="ru-RU" sz="2000" dirty="0" err="1" smtClean="0">
                <a:solidFill>
                  <a:srgbClr val="002060"/>
                </a:solidFill>
              </a:rPr>
              <a:t>Свиленград</a:t>
            </a:r>
            <a:r>
              <a:rPr lang="ru-RU" sz="2000" dirty="0" smtClean="0">
                <a:solidFill>
                  <a:srgbClr val="002060"/>
                </a:solidFill>
              </a:rPr>
              <a:t> 6500, ул. </a:t>
            </a:r>
            <a:r>
              <a:rPr lang="ru-RU" sz="2000" dirty="0" err="1" smtClean="0">
                <a:solidFill>
                  <a:srgbClr val="002060"/>
                </a:solidFill>
              </a:rPr>
              <a:t>Септемврийци</a:t>
            </a:r>
            <a:r>
              <a:rPr lang="ru-RU" sz="2000" dirty="0" smtClean="0">
                <a:solidFill>
                  <a:srgbClr val="002060"/>
                </a:solidFill>
              </a:rPr>
              <a:t>“ №6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e – </a:t>
            </a:r>
            <a:r>
              <a:rPr lang="ru-RU" sz="2000" dirty="0" err="1" smtClean="0">
                <a:solidFill>
                  <a:srgbClr val="002060"/>
                </a:solidFill>
              </a:rPr>
              <a:t>mail</a:t>
            </a:r>
            <a:r>
              <a:rPr lang="ru-RU" sz="2000" dirty="0" smtClean="0">
                <a:solidFill>
                  <a:srgbClr val="002060"/>
                </a:solidFill>
              </a:rPr>
              <a:t>: migsvgrareal@abv.bg,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  <a:hlinkClick r:id="rId2"/>
              </a:rPr>
              <a:t>migsvilengrad@mail.bg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тел: 0884/ 57 42 69 – </a:t>
            </a:r>
            <a:r>
              <a:rPr lang="ru-RU" sz="2000" dirty="0" smtClean="0">
                <a:solidFill>
                  <a:srgbClr val="002060"/>
                </a:solidFill>
              </a:rPr>
              <a:t>Анна </a:t>
            </a:r>
            <a:r>
              <a:rPr lang="ru-RU" sz="2000" dirty="0" err="1" smtClean="0">
                <a:solidFill>
                  <a:srgbClr val="002060"/>
                </a:solidFill>
              </a:rPr>
              <a:t>Терцева-Кирева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4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276600"/>
            <a:ext cx="4114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5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1828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Благодаря за </a:t>
            </a:r>
            <a:r>
              <a:rPr lang="ru-RU" sz="4000" dirty="0" err="1" smtClean="0">
                <a:solidFill>
                  <a:srgbClr val="002060"/>
                </a:solidFill>
              </a:rPr>
              <a:t>вниманието</a:t>
            </a:r>
            <a:r>
              <a:rPr lang="ru-RU" sz="4000" dirty="0" smtClean="0">
                <a:solidFill>
                  <a:srgbClr val="002060"/>
                </a:solidFill>
              </a:rPr>
              <a:t>!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724461"/>
            <a:ext cx="4495800" cy="365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304800" y="1292225"/>
            <a:ext cx="8382000" cy="13747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bg-BG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Мярка </a:t>
            </a:r>
            <a:r>
              <a:rPr lang="en-US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2</a:t>
            </a:r>
            <a:r>
              <a:rPr lang="bg-BG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:</a:t>
            </a:r>
            <a:br>
              <a:rPr lang="bg-BG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</a:br>
            <a:r>
              <a:rPr lang="bg-BG" sz="2800" b="1" kern="1800" dirty="0" smtClean="0">
                <a:solidFill>
                  <a:srgbClr val="002060"/>
                </a:solidFill>
                <a:effectLst/>
                <a:latin typeface="Tahoma"/>
                <a:ea typeface="Times New Roman"/>
              </a:rPr>
              <a:t> </a:t>
            </a:r>
            <a:r>
              <a:rPr lang="ru-RU" sz="2800" b="1" kern="1800" dirty="0">
                <a:solidFill>
                  <a:srgbClr val="002060"/>
                </a:solidFill>
                <a:latin typeface="Tahoma"/>
                <a:ea typeface="Times New Roman"/>
              </a:rPr>
              <a:t>„ ИНВЕСТИЦИИ ЗА </a:t>
            </a:r>
            <a:r>
              <a:rPr lang="bg-BG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ПРЕРАБОТКА/МАРКЕТИНГ НА СЕЛСКОСТОПАНСКА ПРОДУКЦИЯ</a:t>
            </a:r>
            <a:r>
              <a:rPr lang="ru-RU" sz="2800" b="1" kern="1800" dirty="0" smtClean="0">
                <a:solidFill>
                  <a:srgbClr val="002060"/>
                </a:solidFill>
                <a:latin typeface="Tahoma"/>
                <a:ea typeface="Times New Roman"/>
              </a:rPr>
              <a:t>“</a:t>
            </a:r>
            <a:endParaRPr lang="bg-BG" sz="2800" b="1" dirty="0">
              <a:solidFill>
                <a:srgbClr val="00206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447800" y="3429000"/>
            <a:ext cx="6400800" cy="1066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x-none" sz="11200" dirty="0" smtClean="0">
                <a:solidFill>
                  <a:srgbClr val="666699"/>
                </a:solidFill>
                <a:effectLst/>
                <a:ea typeface="Times New Roman"/>
              </a:rPr>
              <a:t> </a:t>
            </a:r>
            <a:endParaRPr lang="bg-BG" sz="11200" dirty="0" smtClean="0">
              <a:solidFill>
                <a:srgbClr val="666699"/>
              </a:solidFill>
              <a:effectLst/>
              <a:ea typeface="Times New Roman"/>
            </a:endParaRPr>
          </a:p>
          <a:p>
            <a:endParaRPr lang="bg-BG" dirty="0">
              <a:solidFill>
                <a:schemeClr val="tx1"/>
              </a:solidFill>
            </a:endParaRPr>
          </a:p>
        </p:txBody>
      </p:sp>
      <p:sp>
        <p:nvSpPr>
          <p:cNvPr id="4" name="Текстово поле 3"/>
          <p:cNvSpPr txBox="1"/>
          <p:nvPr/>
        </p:nvSpPr>
        <p:spPr>
          <a:xfrm>
            <a:off x="1453699" y="6248400"/>
            <a:ext cx="5964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2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 dirty="0">
                <a:latin typeface="Segoe MDL2 Assets" panose="050A0102010101010101" pitchFamily="18" charset="0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588" y="2677800"/>
            <a:ext cx="5446229" cy="3636000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210" y="94256"/>
            <a:ext cx="5998984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8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39628"/>
            <a:ext cx="8229600" cy="248818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ЦЕЛИ </a:t>
            </a:r>
            <a:r>
              <a:rPr lang="ru-RU" sz="2400" b="1" dirty="0">
                <a:solidFill>
                  <a:srgbClr val="002060"/>
                </a:solidFill>
              </a:rPr>
              <a:t>НА </a:t>
            </a:r>
            <a:r>
              <a:rPr lang="ru-RU" sz="2400" b="1" dirty="0" smtClean="0">
                <a:solidFill>
                  <a:srgbClr val="002060"/>
                </a:solidFill>
              </a:rPr>
              <a:t>МЯРКАТА: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1800" b="1" dirty="0" err="1" smtClean="0">
                <a:solidFill>
                  <a:srgbClr val="002060"/>
                </a:solidFill>
              </a:rPr>
              <a:t>Насърчаване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развитието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предприятията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преработка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 smtClean="0">
                <a:solidFill>
                  <a:srgbClr val="002060"/>
                </a:solidFill>
              </a:rPr>
              <a:t>селскостопански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продукти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>
                <a:solidFill>
                  <a:srgbClr val="002060"/>
                </a:solidFill>
              </a:rPr>
              <a:t>на </a:t>
            </a:r>
            <a:r>
              <a:rPr lang="ru-RU" sz="1800" b="1" dirty="0" err="1">
                <a:solidFill>
                  <a:srgbClr val="002060"/>
                </a:solidFill>
              </a:rPr>
              <a:t>територията</a:t>
            </a:r>
            <a:r>
              <a:rPr lang="ru-RU" sz="1800" b="1" dirty="0">
                <a:solidFill>
                  <a:srgbClr val="002060"/>
                </a:solidFill>
              </a:rPr>
              <a:t> на МИГ „</a:t>
            </a:r>
            <a:r>
              <a:rPr lang="ru-RU" sz="1800" b="1" dirty="0" err="1">
                <a:solidFill>
                  <a:srgbClr val="002060"/>
                </a:solidFill>
              </a:rPr>
              <a:t>Свиленград-Тополовград</a:t>
            </a:r>
            <a:r>
              <a:rPr lang="ru-RU" sz="1800" b="1" dirty="0">
                <a:solidFill>
                  <a:srgbClr val="002060"/>
                </a:solidFill>
              </a:rPr>
              <a:t>“ чрез: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-Модернизация </a:t>
            </a:r>
            <a:r>
              <a:rPr lang="ru-RU" sz="1800" b="1" dirty="0">
                <a:solidFill>
                  <a:srgbClr val="002060"/>
                </a:solidFill>
              </a:rPr>
              <a:t>в </a:t>
            </a:r>
            <a:r>
              <a:rPr lang="ru-RU" sz="1800" b="1" dirty="0" err="1">
                <a:solidFill>
                  <a:srgbClr val="002060"/>
                </a:solidFill>
              </a:rPr>
              <a:t>предприятията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въвеждане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иновации</a:t>
            </a:r>
            <a:r>
              <a:rPr lang="ru-RU" sz="1800" b="1" dirty="0">
                <a:solidFill>
                  <a:srgbClr val="002060"/>
                </a:solidFill>
              </a:rPr>
              <a:t> посредством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нови </a:t>
            </a:r>
            <a:r>
              <a:rPr lang="ru-RU" sz="1800" b="1" dirty="0" err="1">
                <a:solidFill>
                  <a:srgbClr val="002060"/>
                </a:solidFill>
              </a:rPr>
              <a:t>процеси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продукти</a:t>
            </a:r>
            <a:r>
              <a:rPr lang="ru-RU" sz="1800" b="1" dirty="0">
                <a:solidFill>
                  <a:srgbClr val="002060"/>
                </a:solidFill>
              </a:rPr>
              <a:t> и технологии;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-Диверсификация </a:t>
            </a:r>
            <a:r>
              <a:rPr lang="ru-RU" sz="1800" b="1" dirty="0">
                <a:solidFill>
                  <a:srgbClr val="002060"/>
                </a:solidFill>
              </a:rPr>
              <a:t>на </a:t>
            </a:r>
            <a:r>
              <a:rPr lang="ru-RU" sz="1800" b="1" dirty="0" err="1">
                <a:solidFill>
                  <a:srgbClr val="002060"/>
                </a:solidFill>
              </a:rPr>
              <a:t>икономическата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</a:t>
            </a:r>
            <a:r>
              <a:rPr lang="ru-RU" sz="1800" b="1" dirty="0">
                <a:solidFill>
                  <a:srgbClr val="002060"/>
                </a:solidFill>
              </a:rPr>
              <a:t>.</a:t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bg-BG" sz="24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492" y="3727811"/>
            <a:ext cx="3873986" cy="26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8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3657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Допустими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кандидати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1. </a:t>
            </a:r>
            <a:r>
              <a:rPr lang="ru-RU" sz="2400" b="1" dirty="0" err="1">
                <a:solidFill>
                  <a:srgbClr val="002060"/>
                </a:solidFill>
              </a:rPr>
              <a:t>Земеделски</a:t>
            </a:r>
            <a:r>
              <a:rPr lang="ru-RU" sz="2400" b="1" dirty="0">
                <a:solidFill>
                  <a:srgbClr val="002060"/>
                </a:solidFill>
              </a:rPr>
              <a:t> производители (физически и юридически лица), </a:t>
            </a:r>
            <a:r>
              <a:rPr lang="ru-RU" sz="2400" b="1" dirty="0" err="1">
                <a:solidFill>
                  <a:srgbClr val="002060"/>
                </a:solidFill>
              </a:rPr>
              <a:t>регистрирани</a:t>
            </a:r>
            <a:r>
              <a:rPr lang="ru-RU" sz="2400" b="1" dirty="0">
                <a:solidFill>
                  <a:srgbClr val="002060"/>
                </a:solidFill>
              </a:rPr>
              <a:t> по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err="1">
                <a:solidFill>
                  <a:srgbClr val="002060"/>
                </a:solidFill>
              </a:rPr>
              <a:t>Търговския</a:t>
            </a:r>
            <a:r>
              <a:rPr lang="ru-RU" sz="2400" b="1" dirty="0">
                <a:solidFill>
                  <a:srgbClr val="002060"/>
                </a:solidFill>
              </a:rPr>
              <a:t> закон или Закона за </a:t>
            </a:r>
            <a:r>
              <a:rPr lang="ru-RU" sz="2400" b="1" dirty="0" err="1">
                <a:solidFill>
                  <a:srgbClr val="002060"/>
                </a:solidFill>
              </a:rPr>
              <a:t>кооперациите</a:t>
            </a:r>
            <a:r>
              <a:rPr lang="ru-RU" sz="2400" b="1" dirty="0">
                <a:solidFill>
                  <a:srgbClr val="002060"/>
                </a:solidFill>
              </a:rPr>
              <a:t>;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2. Микро, </a:t>
            </a:r>
            <a:r>
              <a:rPr lang="ru-RU" sz="2400" b="1" dirty="0" smtClean="0">
                <a:solidFill>
                  <a:srgbClr val="002060"/>
                </a:solidFill>
              </a:rPr>
              <a:t>малки </a:t>
            </a:r>
            <a:r>
              <a:rPr lang="ru-RU" sz="2400" b="1" dirty="0">
                <a:solidFill>
                  <a:srgbClr val="002060"/>
                </a:solidFill>
              </a:rPr>
              <a:t>или </a:t>
            </a:r>
            <a:r>
              <a:rPr lang="ru-RU" sz="2400" b="1" dirty="0" err="1" smtClean="0">
                <a:solidFill>
                  <a:srgbClr val="002060"/>
                </a:solidFill>
              </a:rPr>
              <a:t>средни</a:t>
            </a:r>
            <a:r>
              <a:rPr lang="ru-RU" sz="2400" b="1" dirty="0" smtClean="0">
                <a:solidFill>
                  <a:srgbClr val="002060"/>
                </a:solidFill>
              </a:rPr>
              <a:t> предприятия </a:t>
            </a:r>
            <a:r>
              <a:rPr lang="ru-RU" sz="2400" b="1" dirty="0" err="1">
                <a:solidFill>
                  <a:srgbClr val="002060"/>
                </a:solidFill>
              </a:rPr>
              <a:t>осъществяващи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дейност</a:t>
            </a:r>
            <a:r>
              <a:rPr lang="ru-RU" sz="2400" b="1" dirty="0">
                <a:solidFill>
                  <a:srgbClr val="002060"/>
                </a:solidFill>
              </a:rPr>
              <a:t> по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 err="1">
                <a:solidFill>
                  <a:srgbClr val="002060"/>
                </a:solidFill>
              </a:rPr>
              <a:t>преработка</a:t>
            </a:r>
            <a:r>
              <a:rPr lang="ru-RU" sz="2400" b="1" dirty="0">
                <a:solidFill>
                  <a:srgbClr val="002060"/>
                </a:solidFill>
              </a:rPr>
              <a:t> на </a:t>
            </a:r>
            <a:r>
              <a:rPr lang="ru-RU" sz="2400" b="1" dirty="0" err="1">
                <a:solidFill>
                  <a:srgbClr val="002060"/>
                </a:solidFill>
              </a:rPr>
              <a:t>селскостопански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продукти</a:t>
            </a:r>
            <a:r>
              <a:rPr lang="ru-RU" sz="2400" b="1" dirty="0">
                <a:solidFill>
                  <a:srgbClr val="002060"/>
                </a:solidFill>
              </a:rPr>
              <a:t>; </a:t>
            </a:r>
            <a:endParaRPr lang="bg-BG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7001" y="4697361"/>
            <a:ext cx="3352800" cy="167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0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800" b="1" dirty="0">
                <a:solidFill>
                  <a:srgbClr val="002060"/>
                </a:solidFill>
              </a:rPr>
              <a:t>ОБЩ БЮДЖЕТ ПО МЯРКАТА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 178 952,16 евро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МИНИМАЛЕН И МАКСИМАЛЕН РАЗМЕР НА ОБЩИТЕ ДОПУСТИМИ РАЗХОДИ: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•</a:t>
            </a:r>
            <a:r>
              <a:rPr lang="ru-RU" sz="1800" dirty="0" err="1" smtClean="0">
                <a:solidFill>
                  <a:srgbClr val="002060"/>
                </a:solidFill>
              </a:rPr>
              <a:t>Минималният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размер на	</a:t>
            </a:r>
            <a:r>
              <a:rPr lang="ru-RU" sz="1800" dirty="0" err="1">
                <a:solidFill>
                  <a:srgbClr val="002060"/>
                </a:solidFill>
              </a:rPr>
              <a:t>допустимите</a:t>
            </a:r>
            <a:r>
              <a:rPr lang="ru-RU" sz="1800" dirty="0">
                <a:solidFill>
                  <a:srgbClr val="002060"/>
                </a:solidFill>
              </a:rPr>
              <a:t>	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	за	</a:t>
            </a:r>
            <a:r>
              <a:rPr lang="ru-RU" sz="1800" dirty="0" err="1" smtClean="0">
                <a:solidFill>
                  <a:srgbClr val="002060"/>
                </a:solidFill>
              </a:rPr>
              <a:t>едно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проектно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предложение е </a:t>
            </a:r>
            <a:r>
              <a:rPr lang="ru-RU" sz="1800" dirty="0" err="1">
                <a:solidFill>
                  <a:srgbClr val="002060"/>
                </a:solidFill>
              </a:rPr>
              <a:t>левовата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равностойност</a:t>
            </a:r>
            <a:r>
              <a:rPr lang="ru-RU" sz="1800" dirty="0">
                <a:solidFill>
                  <a:srgbClr val="002060"/>
                </a:solidFill>
              </a:rPr>
              <a:t> на 2 500 евро.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>•</a:t>
            </a:r>
            <a:r>
              <a:rPr lang="ru-RU" sz="1800" dirty="0" err="1" smtClean="0">
                <a:solidFill>
                  <a:srgbClr val="002060"/>
                </a:solidFill>
              </a:rPr>
              <a:t>Максималният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размер на </a:t>
            </a:r>
            <a:r>
              <a:rPr lang="ru-RU" sz="1800" dirty="0" err="1">
                <a:solidFill>
                  <a:srgbClr val="002060"/>
                </a:solidFill>
              </a:rPr>
              <a:t>допустимите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 за един кандидат за </a:t>
            </a:r>
            <a:r>
              <a:rPr lang="ru-RU" sz="1800" dirty="0" err="1">
                <a:solidFill>
                  <a:srgbClr val="002060"/>
                </a:solidFill>
              </a:rPr>
              <a:t>едно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проектно</a:t>
            </a:r>
            <a:r>
              <a:rPr lang="ru-RU" sz="1800" dirty="0">
                <a:solidFill>
                  <a:srgbClr val="002060"/>
                </a:solidFill>
              </a:rPr>
              <a:t> предложение е до </a:t>
            </a:r>
            <a:r>
              <a:rPr lang="ru-RU" sz="1800" dirty="0" err="1">
                <a:solidFill>
                  <a:srgbClr val="002060"/>
                </a:solidFill>
              </a:rPr>
              <a:t>левовата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равностойност</a:t>
            </a:r>
            <a:r>
              <a:rPr lang="ru-RU" sz="1800" dirty="0">
                <a:solidFill>
                  <a:srgbClr val="002060"/>
                </a:solidFill>
              </a:rPr>
              <a:t> на 120 000 евро;</a:t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ИНТЕНЗИТЕТ НА ФИНАНСОВАТА ПОМОЩ: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dirty="0" err="1">
                <a:solidFill>
                  <a:srgbClr val="002060"/>
                </a:solidFill>
              </a:rPr>
              <a:t>Финансовата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помощ</a:t>
            </a:r>
            <a:r>
              <a:rPr lang="ru-RU" sz="1800" dirty="0">
                <a:solidFill>
                  <a:srgbClr val="002060"/>
                </a:solidFill>
              </a:rPr>
              <a:t> е в размер на 65 % от </a:t>
            </a:r>
            <a:r>
              <a:rPr lang="ru-RU" sz="1800" dirty="0" err="1">
                <a:solidFill>
                  <a:srgbClr val="002060"/>
                </a:solidFill>
              </a:rPr>
              <a:t>общия</a:t>
            </a:r>
            <a:r>
              <a:rPr lang="ru-RU" sz="1800" dirty="0">
                <a:solidFill>
                  <a:srgbClr val="002060"/>
                </a:solidFill>
              </a:rPr>
              <a:t> размер на </a:t>
            </a:r>
            <a:r>
              <a:rPr lang="ru-RU" sz="1800" dirty="0" err="1">
                <a:solidFill>
                  <a:srgbClr val="002060"/>
                </a:solidFill>
              </a:rPr>
              <a:t>допустимите</a:t>
            </a:r>
            <a:r>
              <a:rPr lang="ru-RU" sz="1800" dirty="0">
                <a:solidFill>
                  <a:srgbClr val="002060"/>
                </a:solidFill>
              </a:rPr>
              <a:t> за финансово </a:t>
            </a:r>
            <a:r>
              <a:rPr lang="ru-RU" sz="1800" dirty="0" err="1">
                <a:solidFill>
                  <a:srgbClr val="002060"/>
                </a:solidFill>
              </a:rPr>
              <a:t>подпомагане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разходи</a:t>
            </a:r>
            <a:r>
              <a:rPr lang="ru-RU" sz="18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800" y="1458707"/>
            <a:ext cx="3048000" cy="150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1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4572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400" b="1" dirty="0" err="1" smtClean="0">
                <a:solidFill>
                  <a:srgbClr val="002060"/>
                </a:solidFill>
              </a:rPr>
              <a:t>Допустими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дейности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1400" b="1" dirty="0" err="1" smtClean="0">
                <a:solidFill>
                  <a:srgbClr val="002060"/>
                </a:solidFill>
              </a:rPr>
              <a:t>П</a:t>
            </a:r>
            <a:r>
              <a:rPr lang="ru-RU" sz="1600" b="1" dirty="0" err="1" smtClean="0">
                <a:solidFill>
                  <a:srgbClr val="002060"/>
                </a:solidFill>
              </a:rPr>
              <a:t>реработката</a:t>
            </a:r>
            <a:r>
              <a:rPr lang="ru-RU" sz="1600" b="1" dirty="0" smtClean="0">
                <a:solidFill>
                  <a:srgbClr val="002060"/>
                </a:solidFill>
              </a:rPr>
              <a:t>  </a:t>
            </a:r>
            <a:r>
              <a:rPr lang="ru-RU" sz="1600" b="1" dirty="0">
                <a:solidFill>
                  <a:srgbClr val="002060"/>
                </a:solidFill>
              </a:rPr>
              <a:t>и/или  </a:t>
            </a:r>
            <a:r>
              <a:rPr lang="ru-RU" sz="1600" b="1" dirty="0" smtClean="0">
                <a:solidFill>
                  <a:srgbClr val="002060"/>
                </a:solidFill>
              </a:rPr>
              <a:t>маркетинг на </a:t>
            </a:r>
            <a:r>
              <a:rPr lang="ru-RU" sz="1600" b="1" dirty="0" err="1" smtClean="0">
                <a:solidFill>
                  <a:srgbClr val="002060"/>
                </a:solidFill>
              </a:rPr>
              <a:t>продукти</a:t>
            </a:r>
            <a:r>
              <a:rPr lang="ru-RU" sz="1600" b="1" dirty="0">
                <a:solidFill>
                  <a:srgbClr val="002060"/>
                </a:solidFill>
              </a:rPr>
              <a:t>,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описани</a:t>
            </a:r>
            <a:r>
              <a:rPr lang="ru-RU" sz="1600" b="1" dirty="0">
                <a:solidFill>
                  <a:srgbClr val="002060"/>
                </a:solidFill>
              </a:rPr>
              <a:t> в Приложение І на Договора за </a:t>
            </a:r>
            <a:r>
              <a:rPr lang="ru-RU" sz="1600" b="1" dirty="0" err="1" smtClean="0">
                <a:solidFill>
                  <a:srgbClr val="002060"/>
                </a:solidFill>
              </a:rPr>
              <a:t>функциониране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на </a:t>
            </a:r>
            <a:r>
              <a:rPr lang="ru-RU" sz="1600" b="1" dirty="0" err="1">
                <a:solidFill>
                  <a:srgbClr val="002060"/>
                </a:solidFill>
              </a:rPr>
              <a:t>Европейския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съюз</a:t>
            </a:r>
            <a:r>
              <a:rPr lang="ru-RU" sz="1600" b="1" dirty="0">
                <a:solidFill>
                  <a:srgbClr val="002060"/>
                </a:solidFill>
              </a:rPr>
              <a:t> и </a:t>
            </a:r>
            <a:r>
              <a:rPr lang="ru-RU" sz="1600" b="1" dirty="0" err="1">
                <a:solidFill>
                  <a:srgbClr val="002060"/>
                </a:solidFill>
              </a:rPr>
              <a:t>памук</a:t>
            </a:r>
            <a:r>
              <a:rPr lang="ru-RU" sz="1600" b="1" dirty="0">
                <a:solidFill>
                  <a:srgbClr val="002060"/>
                </a:solidFill>
              </a:rPr>
              <a:t> в </a:t>
            </a:r>
            <a:r>
              <a:rPr lang="ru-RU" sz="1600" b="1" dirty="0" err="1">
                <a:solidFill>
                  <a:srgbClr val="002060"/>
                </a:solidFill>
              </a:rPr>
              <a:t>следните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сектори</a:t>
            </a:r>
            <a:r>
              <a:rPr lang="ru-RU" sz="1600" b="1" dirty="0">
                <a:solidFill>
                  <a:srgbClr val="002060"/>
                </a:solidFill>
              </a:rPr>
              <a:t>: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мляко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и </a:t>
            </a:r>
            <a:r>
              <a:rPr lang="ru-RU" sz="1600" b="1" dirty="0" err="1" smtClean="0">
                <a:solidFill>
                  <a:srgbClr val="002060"/>
                </a:solidFill>
              </a:rPr>
              <a:t>млечни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продукти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600" b="1" dirty="0">
                <a:solidFill>
                  <a:srgbClr val="002060"/>
                </a:solidFill>
              </a:rPr>
              <a:t> яйца от </a:t>
            </a:r>
            <a:r>
              <a:rPr lang="ru-RU" sz="1600" b="1" dirty="0" err="1">
                <a:solidFill>
                  <a:srgbClr val="002060"/>
                </a:solidFill>
              </a:rPr>
              <a:t>птици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месо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и </a:t>
            </a:r>
            <a:r>
              <a:rPr lang="ru-RU" sz="1600" b="1" dirty="0" err="1">
                <a:solidFill>
                  <a:srgbClr val="002060"/>
                </a:solidFill>
              </a:rPr>
              <a:t>месни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продукти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плодове</a:t>
            </a:r>
            <a:r>
              <a:rPr lang="ru-RU" sz="1600" b="1" dirty="0" smtClean="0">
                <a:solidFill>
                  <a:srgbClr val="002060"/>
                </a:solidFill>
              </a:rPr>
              <a:t> и </a:t>
            </a:r>
            <a:r>
              <a:rPr lang="ru-RU" sz="1600" b="1" dirty="0" err="1">
                <a:solidFill>
                  <a:srgbClr val="002060"/>
                </a:solidFill>
              </a:rPr>
              <a:t>зеленчуци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гъби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-пчелен </a:t>
            </a:r>
            <a:r>
              <a:rPr lang="ru-RU" sz="1600" b="1" dirty="0">
                <a:solidFill>
                  <a:srgbClr val="002060"/>
                </a:solidFill>
              </a:rPr>
              <a:t>мед;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зърнени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мелничарски</a:t>
            </a:r>
            <a:r>
              <a:rPr lang="ru-RU" sz="1600" b="1" dirty="0">
                <a:solidFill>
                  <a:srgbClr val="002060"/>
                </a:solidFill>
              </a:rPr>
              <a:t> и </a:t>
            </a:r>
            <a:r>
              <a:rPr lang="ru-RU" sz="1600" b="1" dirty="0" err="1" smtClean="0">
                <a:solidFill>
                  <a:srgbClr val="002060"/>
                </a:solidFill>
              </a:rPr>
              <a:t>нишестени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продукти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растителни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и </a:t>
            </a:r>
            <a:r>
              <a:rPr lang="ru-RU" sz="1600" b="1" dirty="0" err="1">
                <a:solidFill>
                  <a:srgbClr val="002060"/>
                </a:solidFill>
              </a:rPr>
              <a:t>животински</a:t>
            </a:r>
            <a:r>
              <a:rPr lang="ru-RU" sz="1600" b="1" dirty="0">
                <a:solidFill>
                  <a:srgbClr val="002060"/>
                </a:solidFill>
              </a:rPr>
              <a:t> масла и </a:t>
            </a:r>
            <a:r>
              <a:rPr lang="ru-RU" sz="1600" b="1" dirty="0" err="1">
                <a:solidFill>
                  <a:srgbClr val="002060"/>
                </a:solidFill>
              </a:rPr>
              <a:t>мазнини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-технически </a:t>
            </a:r>
            <a:r>
              <a:rPr lang="ru-RU" sz="1600" b="1" dirty="0">
                <a:solidFill>
                  <a:srgbClr val="002060"/>
                </a:solidFill>
              </a:rPr>
              <a:t>и </a:t>
            </a:r>
            <a:r>
              <a:rPr lang="ru-RU" sz="1600" b="1" dirty="0" err="1" smtClean="0">
                <a:solidFill>
                  <a:srgbClr val="002060"/>
                </a:solidFill>
              </a:rPr>
              <a:t>медицински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</a:rPr>
              <a:t>култури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маслодайна</a:t>
            </a:r>
            <a:r>
              <a:rPr lang="ru-RU" sz="1600" b="1" dirty="0">
                <a:solidFill>
                  <a:srgbClr val="002060"/>
                </a:solidFill>
              </a:rPr>
              <a:t> роза и </a:t>
            </a:r>
            <a:r>
              <a:rPr lang="ru-RU" sz="1600" b="1" dirty="0" err="1">
                <a:solidFill>
                  <a:srgbClr val="002060"/>
                </a:solidFill>
              </a:rPr>
              <a:t>билки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готови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002060"/>
                </a:solidFill>
              </a:rPr>
              <a:t>храни за </a:t>
            </a:r>
            <a:r>
              <a:rPr lang="ru-RU" sz="1600" b="1" dirty="0" err="1" smtClean="0">
                <a:solidFill>
                  <a:srgbClr val="002060"/>
                </a:solidFill>
              </a:rPr>
              <a:t>селскостопански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животни</a:t>
            </a:r>
            <a:r>
              <a:rPr lang="ru-RU" sz="1600" b="1" dirty="0">
                <a:solidFill>
                  <a:srgbClr val="002060"/>
                </a:solidFill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</a:rPr>
              <a:t>гроздова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мъст</a:t>
            </a:r>
            <a:r>
              <a:rPr lang="ru-RU" sz="1600" b="1" dirty="0">
                <a:solidFill>
                  <a:srgbClr val="002060"/>
                </a:solidFill>
              </a:rPr>
              <a:t>, вино и оцет.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err="1">
                <a:solidFill>
                  <a:srgbClr val="002060"/>
                </a:solidFill>
              </a:rPr>
              <a:t>Дейности</a:t>
            </a:r>
            <a:r>
              <a:rPr lang="ru-RU" sz="1600" b="1" dirty="0">
                <a:solidFill>
                  <a:srgbClr val="002060"/>
                </a:solidFill>
              </a:rPr>
              <a:t> за </a:t>
            </a:r>
            <a:r>
              <a:rPr lang="ru-RU" sz="1600" b="1" dirty="0" err="1">
                <a:solidFill>
                  <a:srgbClr val="002060"/>
                </a:solidFill>
              </a:rPr>
              <a:t>преработка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селскостопански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продукти</a:t>
            </a:r>
            <a:r>
              <a:rPr lang="ru-RU" sz="1600" b="1" dirty="0">
                <a:solidFill>
                  <a:srgbClr val="002060"/>
                </a:solidFill>
              </a:rPr>
              <a:t>, </a:t>
            </a:r>
            <a:r>
              <a:rPr lang="ru-RU" sz="1600" b="1" dirty="0" err="1">
                <a:solidFill>
                  <a:srgbClr val="002060"/>
                </a:solidFill>
              </a:rPr>
              <a:t>насочени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към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опазване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err="1">
                <a:solidFill>
                  <a:srgbClr val="002060"/>
                </a:solidFill>
              </a:rPr>
              <a:t>компонентите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околната</a:t>
            </a:r>
            <a:r>
              <a:rPr lang="ru-RU" sz="1600" b="1" dirty="0">
                <a:solidFill>
                  <a:srgbClr val="002060"/>
                </a:solidFill>
              </a:rPr>
              <a:t> среда и </a:t>
            </a:r>
            <a:r>
              <a:rPr lang="ru-RU" sz="1600" b="1" dirty="0" err="1">
                <a:solidFill>
                  <a:srgbClr val="002060"/>
                </a:solidFill>
              </a:rPr>
              <a:t>свързани</a:t>
            </a:r>
            <a:r>
              <a:rPr lang="ru-RU" sz="1600" b="1" dirty="0">
                <a:solidFill>
                  <a:srgbClr val="002060"/>
                </a:solidFill>
              </a:rPr>
              <a:t> с </a:t>
            </a:r>
            <a:r>
              <a:rPr lang="ru-RU" sz="1600" b="1" dirty="0" err="1">
                <a:solidFill>
                  <a:srgbClr val="002060"/>
                </a:solidFill>
              </a:rPr>
              <a:t>преработката</a:t>
            </a:r>
            <a:r>
              <a:rPr lang="ru-RU" sz="1600" b="1" dirty="0">
                <a:solidFill>
                  <a:srgbClr val="002060"/>
                </a:solidFill>
              </a:rPr>
              <a:t> на </a:t>
            </a:r>
            <a:r>
              <a:rPr lang="ru-RU" sz="1600" b="1" dirty="0" err="1">
                <a:solidFill>
                  <a:srgbClr val="002060"/>
                </a:solidFill>
              </a:rPr>
              <a:t>сертифицирани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err="1">
                <a:solidFill>
                  <a:srgbClr val="002060"/>
                </a:solidFill>
              </a:rPr>
              <a:t>биологични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продукти</a:t>
            </a:r>
            <a:r>
              <a:rPr lang="ru-RU" sz="1600" b="1" dirty="0">
                <a:solidFill>
                  <a:srgbClr val="002060"/>
                </a:solidFill>
              </a:rPr>
              <a:t>. </a:t>
            </a:r>
            <a:br>
              <a:rPr lang="ru-RU" sz="1600" b="1" dirty="0">
                <a:solidFill>
                  <a:srgbClr val="002060"/>
                </a:solidFill>
              </a:rPr>
            </a:br>
            <a:r>
              <a:rPr lang="ru-RU" sz="1600" b="1" dirty="0" err="1">
                <a:solidFill>
                  <a:srgbClr val="002060"/>
                </a:solidFill>
              </a:rPr>
              <a:t>Допустими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са</a:t>
            </a:r>
            <a:r>
              <a:rPr lang="ru-RU" sz="1600" b="1" dirty="0">
                <a:solidFill>
                  <a:srgbClr val="002060"/>
                </a:solidFill>
              </a:rPr>
              <a:t> и </a:t>
            </a:r>
            <a:r>
              <a:rPr lang="ru-RU" sz="1600" b="1" dirty="0" err="1">
                <a:solidFill>
                  <a:srgbClr val="002060"/>
                </a:solidFill>
              </a:rPr>
              <a:t>дейности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600" b="1" dirty="0" err="1">
                <a:solidFill>
                  <a:srgbClr val="002060"/>
                </a:solidFill>
              </a:rPr>
              <a:t>насочени</a:t>
            </a:r>
            <a:r>
              <a:rPr lang="ru-RU" sz="16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към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b="1" dirty="0" err="1">
                <a:solidFill>
                  <a:srgbClr val="002060"/>
                </a:solidFill>
              </a:rPr>
              <a:t>създаване</a:t>
            </a:r>
            <a:r>
              <a:rPr lang="ru-RU" sz="1400" b="1" dirty="0">
                <a:solidFill>
                  <a:srgbClr val="002060"/>
                </a:solidFill>
              </a:rPr>
              <a:t> на „</a:t>
            </a:r>
            <a:r>
              <a:rPr lang="ru-RU" sz="1400" b="1" dirty="0" err="1">
                <a:solidFill>
                  <a:srgbClr val="002060"/>
                </a:solidFill>
              </a:rPr>
              <a:t>интелигентни</a:t>
            </a:r>
            <a:r>
              <a:rPr lang="ru-RU" sz="1400" b="1" dirty="0">
                <a:solidFill>
                  <a:srgbClr val="002060"/>
                </a:solidFill>
              </a:rPr>
              <a:t> селища“ </a:t>
            </a:r>
            <a:r>
              <a:rPr lang="ru-RU" sz="2400" b="1" dirty="0">
                <a:solidFill>
                  <a:srgbClr val="002060"/>
                </a:solidFill>
              </a:rPr>
              <a:t/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695090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1400" y="5600700"/>
            <a:ext cx="1524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239628"/>
            <a:ext cx="8305800" cy="50849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b="1" dirty="0" err="1" smtClean="0">
                <a:solidFill>
                  <a:srgbClr val="002060"/>
                </a:solidFill>
              </a:rPr>
              <a:t>Примерни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дейности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-Инвестиции в </a:t>
            </a:r>
            <a:r>
              <a:rPr lang="ru-RU" sz="1800" b="1" dirty="0" err="1">
                <a:solidFill>
                  <a:srgbClr val="002060"/>
                </a:solidFill>
              </a:rPr>
              <a:t>процеси</a:t>
            </a:r>
            <a:r>
              <a:rPr lang="ru-RU" sz="1800" b="1" dirty="0">
                <a:solidFill>
                  <a:srgbClr val="002060"/>
                </a:solidFill>
              </a:rPr>
              <a:t> и технологии за производство на </a:t>
            </a:r>
            <a:r>
              <a:rPr lang="ru-RU" sz="1800" b="1" dirty="0" err="1">
                <a:solidFill>
                  <a:srgbClr val="002060"/>
                </a:solidFill>
              </a:rPr>
              <a:t>продукти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такива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къси</a:t>
            </a:r>
            <a:r>
              <a:rPr lang="ru-RU" sz="1800" b="1" dirty="0">
                <a:solidFill>
                  <a:srgbClr val="002060"/>
                </a:solidFill>
              </a:rPr>
              <a:t> вериги на доставка;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изграждане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придобиване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модернизиране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сгради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 smtClean="0">
                <a:solidFill>
                  <a:srgbClr val="002060"/>
                </a:solidFill>
              </a:rPr>
              <a:t>други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недвижими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активи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необходими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производството</a:t>
            </a:r>
            <a:r>
              <a:rPr lang="ru-RU" sz="1800" b="1" dirty="0">
                <a:solidFill>
                  <a:srgbClr val="002060"/>
                </a:solidFill>
              </a:rPr>
              <a:t> и маркетинга;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в </a:t>
            </a:r>
            <a:r>
              <a:rPr lang="ru-RU" sz="1800" b="1" dirty="0" err="1">
                <a:solidFill>
                  <a:srgbClr val="002060"/>
                </a:solidFill>
              </a:rPr>
              <a:t>инсталиране</a:t>
            </a:r>
            <a:r>
              <a:rPr lang="ru-RU" sz="1800" b="1" dirty="0">
                <a:solidFill>
                  <a:srgbClr val="002060"/>
                </a:solidFill>
              </a:rPr>
              <a:t> на нови </a:t>
            </a:r>
            <a:r>
              <a:rPr lang="ru-RU" sz="1800" b="1" dirty="0" err="1">
                <a:solidFill>
                  <a:srgbClr val="002060"/>
                </a:solidFill>
              </a:rPr>
              <a:t>машини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оборудване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подобряване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производствения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процес</a:t>
            </a:r>
            <a:r>
              <a:rPr lang="ru-RU" sz="1800" b="1" dirty="0">
                <a:solidFill>
                  <a:srgbClr val="002060"/>
                </a:solidFill>
              </a:rPr>
              <a:t> и маркетинга;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в </a:t>
            </a:r>
            <a:r>
              <a:rPr lang="ru-RU" sz="1800" b="1" dirty="0" err="1">
                <a:solidFill>
                  <a:srgbClr val="002060"/>
                </a:solidFill>
              </a:rPr>
              <a:t>активи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съхранение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преработка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пакетиране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охлаждане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замразяване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сушене</a:t>
            </a:r>
            <a:r>
              <a:rPr lang="ru-RU" sz="1800" b="1" dirty="0">
                <a:solidFill>
                  <a:srgbClr val="002060"/>
                </a:solidFill>
              </a:rPr>
              <a:t> с цел </a:t>
            </a:r>
            <a:r>
              <a:rPr lang="ru-RU" sz="1800" b="1" dirty="0" err="1">
                <a:solidFill>
                  <a:srgbClr val="002060"/>
                </a:solidFill>
              </a:rPr>
              <a:t>запазване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качеството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продукцията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суровината</a:t>
            </a:r>
            <a:r>
              <a:rPr lang="ru-RU" sz="1800" b="1" dirty="0">
                <a:solidFill>
                  <a:srgbClr val="002060"/>
                </a:solidFill>
              </a:rPr>
              <a:t>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в </a:t>
            </a:r>
            <a:r>
              <a:rPr lang="ru-RU" sz="1800" b="1" dirty="0" err="1">
                <a:solidFill>
                  <a:srgbClr val="002060"/>
                </a:solidFill>
              </a:rPr>
              <a:t>специализирани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транспортни</a:t>
            </a:r>
            <a:r>
              <a:rPr lang="ru-RU" sz="1800" b="1" dirty="0">
                <a:solidFill>
                  <a:srgbClr val="002060"/>
                </a:solidFill>
              </a:rPr>
              <a:t> средства за </a:t>
            </a:r>
            <a:r>
              <a:rPr lang="ru-RU" sz="1800" b="1" dirty="0" err="1">
                <a:solidFill>
                  <a:srgbClr val="002060"/>
                </a:solidFill>
              </a:rPr>
              <a:t>превоз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суровини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и/или готова продукция, </a:t>
            </a:r>
            <a:r>
              <a:rPr lang="ru-RU" sz="18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хладилни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транспортни</a:t>
            </a:r>
            <a:r>
              <a:rPr lang="ru-RU" sz="1800" b="1" dirty="0">
                <a:solidFill>
                  <a:srgbClr val="002060"/>
                </a:solidFill>
              </a:rPr>
              <a:t> средства;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</a:t>
            </a:r>
            <a:r>
              <a:rPr lang="ru-RU" sz="1800" b="1" dirty="0" err="1">
                <a:solidFill>
                  <a:srgbClr val="002060"/>
                </a:solidFill>
              </a:rPr>
              <a:t>свързани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внедряването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системи</a:t>
            </a:r>
            <a:r>
              <a:rPr lang="ru-RU" sz="1800" b="1" dirty="0">
                <a:solidFill>
                  <a:srgbClr val="002060"/>
                </a:solidFill>
              </a:rPr>
              <a:t> за управление на </a:t>
            </a:r>
            <a:r>
              <a:rPr lang="ru-RU" sz="1800" b="1" dirty="0" err="1">
                <a:solidFill>
                  <a:srgbClr val="002060"/>
                </a:solidFill>
              </a:rPr>
              <a:t>качеството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smtClean="0">
                <a:solidFill>
                  <a:srgbClr val="002060"/>
                </a:solidFill>
              </a:rPr>
              <a:t>в </a:t>
            </a:r>
            <a:r>
              <a:rPr lang="ru-RU" sz="1800" b="1" dirty="0">
                <a:solidFill>
                  <a:srgbClr val="002060"/>
                </a:solidFill>
              </a:rPr>
              <a:t>размер не </a:t>
            </a:r>
            <a:r>
              <a:rPr lang="ru-RU" sz="1800" b="1" dirty="0" err="1">
                <a:solidFill>
                  <a:srgbClr val="002060"/>
                </a:solidFill>
              </a:rPr>
              <a:t>по-голям</a:t>
            </a:r>
            <a:r>
              <a:rPr lang="ru-RU" sz="1800" b="1" dirty="0">
                <a:solidFill>
                  <a:srgbClr val="002060"/>
                </a:solidFill>
              </a:rPr>
              <a:t> от 10% от </a:t>
            </a:r>
            <a:r>
              <a:rPr lang="ru-RU" sz="1800" b="1" dirty="0" err="1">
                <a:solidFill>
                  <a:srgbClr val="002060"/>
                </a:solidFill>
              </a:rPr>
              <a:t>общите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допустими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разходи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проектното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</a:rPr>
              <a:t>предложение</a:t>
            </a:r>
            <a:r>
              <a:rPr lang="ru-RU" sz="1800" b="1" dirty="0">
                <a:solidFill>
                  <a:srgbClr val="002060"/>
                </a:solidFill>
              </a:rPr>
              <a:t>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20" y="990600"/>
            <a:ext cx="1429680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66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81000" y="1239628"/>
            <a:ext cx="8305800" cy="508497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ru-RU" sz="1800" b="1" dirty="0" err="1" smtClean="0">
                <a:solidFill>
                  <a:srgbClr val="002060"/>
                </a:solidFill>
              </a:rPr>
              <a:t>Примерни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дейности</a:t>
            </a:r>
            <a:r>
              <a:rPr lang="ru-RU" sz="1800" b="1" dirty="0" smtClean="0">
                <a:solidFill>
                  <a:srgbClr val="002060"/>
                </a:solidFill>
              </a:rPr>
              <a:t>: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за производство на </a:t>
            </a:r>
            <a:r>
              <a:rPr lang="ru-RU" sz="1800" b="1" dirty="0" err="1">
                <a:solidFill>
                  <a:srgbClr val="002060"/>
                </a:solidFill>
              </a:rPr>
              <a:t>енергия</a:t>
            </a:r>
            <a:r>
              <a:rPr lang="ru-RU" sz="1800" b="1" dirty="0">
                <a:solidFill>
                  <a:srgbClr val="002060"/>
                </a:solidFill>
              </a:rPr>
              <a:t> от </a:t>
            </a:r>
            <a:r>
              <a:rPr lang="ru-RU" sz="1800" b="1" dirty="0" err="1">
                <a:solidFill>
                  <a:srgbClr val="002060"/>
                </a:solidFill>
              </a:rPr>
              <a:t>възобновяеми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енергийни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източници</a:t>
            </a:r>
            <a:r>
              <a:rPr lang="ru-RU" sz="1800" b="1" dirty="0">
                <a:solidFill>
                  <a:srgbClr val="002060"/>
                </a:solidFill>
              </a:rPr>
              <a:t> (</a:t>
            </a:r>
            <a:r>
              <a:rPr lang="ru-RU" sz="1800" b="1" dirty="0" err="1">
                <a:solidFill>
                  <a:srgbClr val="002060"/>
                </a:solidFill>
              </a:rPr>
              <a:t>водна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вятърна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слънчева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геотермална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енергия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остатъчна</a:t>
            </a:r>
            <a:r>
              <a:rPr lang="ru-RU" sz="1800" b="1" dirty="0">
                <a:solidFill>
                  <a:srgbClr val="002060"/>
                </a:solidFill>
              </a:rPr>
              <a:t>/</a:t>
            </a:r>
            <a:r>
              <a:rPr lang="ru-RU" sz="1800" b="1" dirty="0" err="1">
                <a:solidFill>
                  <a:srgbClr val="002060"/>
                </a:solidFill>
              </a:rPr>
              <a:t>отпадъчна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биомаса</a:t>
            </a:r>
            <a:r>
              <a:rPr lang="ru-RU" sz="1800" b="1" dirty="0">
                <a:solidFill>
                  <a:srgbClr val="002060"/>
                </a:solidFill>
              </a:rPr>
              <a:t>) за </a:t>
            </a:r>
            <a:r>
              <a:rPr lang="ru-RU" sz="1800" b="1" dirty="0" err="1">
                <a:solidFill>
                  <a:srgbClr val="002060"/>
                </a:solidFill>
              </a:rPr>
              <a:t>собствено</a:t>
            </a:r>
            <a:r>
              <a:rPr lang="ru-RU" sz="1800" b="1" dirty="0">
                <a:solidFill>
                  <a:srgbClr val="002060"/>
                </a:solidFill>
              </a:rPr>
              <a:t> потребление;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Инсталациите</a:t>
            </a:r>
            <a:r>
              <a:rPr lang="ru-RU" sz="1800" b="1" dirty="0">
                <a:solidFill>
                  <a:srgbClr val="002060"/>
                </a:solidFill>
              </a:rPr>
              <a:t> за производство на </a:t>
            </a:r>
            <a:r>
              <a:rPr lang="ru-RU" sz="1800" b="1" dirty="0" err="1">
                <a:solidFill>
                  <a:srgbClr val="002060"/>
                </a:solidFill>
              </a:rPr>
              <a:t>енергия</a:t>
            </a:r>
            <a:r>
              <a:rPr lang="ru-RU" sz="1800" b="1" dirty="0">
                <a:solidFill>
                  <a:srgbClr val="002060"/>
                </a:solidFill>
              </a:rPr>
              <a:t> от ВЕИ не </a:t>
            </a:r>
            <a:r>
              <a:rPr lang="ru-RU" sz="1800" b="1" dirty="0" err="1">
                <a:solidFill>
                  <a:srgbClr val="002060"/>
                </a:solidFill>
              </a:rPr>
              <a:t>трябва</a:t>
            </a:r>
            <a:r>
              <a:rPr lang="ru-RU" sz="1800" b="1" dirty="0">
                <a:solidFill>
                  <a:srgbClr val="002060"/>
                </a:solidFill>
              </a:rPr>
              <a:t> да </a:t>
            </a:r>
            <a:r>
              <a:rPr lang="ru-RU" sz="1800" b="1" dirty="0" err="1">
                <a:solidFill>
                  <a:srgbClr val="002060"/>
                </a:solidFill>
              </a:rPr>
              <a:t>надвишава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мощност</a:t>
            </a:r>
            <a:r>
              <a:rPr lang="ru-RU" sz="1800" b="1" dirty="0">
                <a:solidFill>
                  <a:srgbClr val="002060"/>
                </a:solidFill>
              </a:rPr>
              <a:t> от 1 </a:t>
            </a:r>
            <a:r>
              <a:rPr lang="ru-RU" sz="1800" b="1" dirty="0" err="1">
                <a:solidFill>
                  <a:srgbClr val="002060"/>
                </a:solidFill>
              </a:rPr>
              <a:t>мегават</a:t>
            </a:r>
            <a:r>
              <a:rPr lang="ru-RU" sz="1800" b="1" dirty="0">
                <a:solidFill>
                  <a:srgbClr val="002060"/>
                </a:solidFill>
              </a:rPr>
              <a:t> и </a:t>
            </a:r>
            <a:r>
              <a:rPr lang="ru-RU" sz="1800" b="1" dirty="0" err="1">
                <a:solidFill>
                  <a:srgbClr val="002060"/>
                </a:solidFill>
              </a:rPr>
              <a:t>трябва</a:t>
            </a:r>
            <a:r>
              <a:rPr lang="ru-RU" sz="1800" b="1" dirty="0">
                <a:solidFill>
                  <a:srgbClr val="002060"/>
                </a:solidFill>
              </a:rPr>
              <a:t> да </a:t>
            </a:r>
            <a:r>
              <a:rPr lang="ru-RU" sz="1800" b="1" dirty="0" err="1">
                <a:solidFill>
                  <a:srgbClr val="002060"/>
                </a:solidFill>
              </a:rPr>
              <a:t>са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условията</a:t>
            </a:r>
            <a:r>
              <a:rPr lang="ru-RU" sz="1800" b="1" dirty="0">
                <a:solidFill>
                  <a:srgbClr val="002060"/>
                </a:solidFill>
              </a:rPr>
              <a:t> за </a:t>
            </a:r>
            <a:r>
              <a:rPr lang="ru-RU" sz="1800" b="1" dirty="0" err="1">
                <a:solidFill>
                  <a:srgbClr val="002060"/>
                </a:solidFill>
              </a:rPr>
              <a:t>устойчивост</a:t>
            </a:r>
            <a:r>
              <a:rPr lang="ru-RU" sz="1800" b="1" dirty="0">
                <a:solidFill>
                  <a:srgbClr val="002060"/>
                </a:solidFill>
              </a:rPr>
              <a:t> в Закона за </a:t>
            </a:r>
            <a:r>
              <a:rPr lang="ru-RU" sz="1800" b="1" dirty="0" err="1">
                <a:solidFill>
                  <a:srgbClr val="002060"/>
                </a:solidFill>
              </a:rPr>
              <a:t>енергията</a:t>
            </a:r>
            <a:r>
              <a:rPr lang="ru-RU" sz="1800" b="1" dirty="0">
                <a:solidFill>
                  <a:srgbClr val="002060"/>
                </a:solidFill>
              </a:rPr>
              <a:t> от </a:t>
            </a:r>
            <a:r>
              <a:rPr lang="ru-RU" sz="1800" b="1" dirty="0" err="1">
                <a:solidFill>
                  <a:srgbClr val="002060"/>
                </a:solidFill>
              </a:rPr>
              <a:t>възобновяеми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източници</a:t>
            </a:r>
            <a:r>
              <a:rPr lang="ru-RU" sz="1800" b="1" dirty="0">
                <a:solidFill>
                  <a:srgbClr val="002060"/>
                </a:solidFill>
              </a:rPr>
              <a:t>. 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ru-RU" sz="1800" dirty="0" smtClean="0">
                <a:solidFill>
                  <a:srgbClr val="002060"/>
                </a:solidFill>
              </a:rPr>
              <a:t/>
            </a:r>
            <a:br>
              <a:rPr lang="ru-RU" sz="1800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за </a:t>
            </a:r>
            <a:r>
              <a:rPr lang="ru-RU" sz="1800" b="1" dirty="0" err="1">
                <a:solidFill>
                  <a:srgbClr val="002060"/>
                </a:solidFill>
              </a:rPr>
              <a:t>постигане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съответствие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със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стандартите</a:t>
            </a:r>
            <a:r>
              <a:rPr lang="ru-RU" sz="1800" b="1" dirty="0">
                <a:solidFill>
                  <a:srgbClr val="002060"/>
                </a:solidFill>
              </a:rPr>
              <a:t> на </a:t>
            </a:r>
            <a:r>
              <a:rPr lang="ru-RU" sz="1800" b="1" dirty="0" err="1">
                <a:solidFill>
                  <a:srgbClr val="002060"/>
                </a:solidFill>
              </a:rPr>
              <a:t>Общността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пречиствателни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съоръжения</a:t>
            </a:r>
            <a:r>
              <a:rPr lang="ru-RU" sz="1800" b="1" dirty="0">
                <a:solidFill>
                  <a:srgbClr val="002060"/>
                </a:solidFill>
              </a:rPr>
              <a:t>; 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Инвестиции в </a:t>
            </a:r>
            <a:r>
              <a:rPr lang="ru-RU" sz="1800" b="1" dirty="0" err="1">
                <a:solidFill>
                  <a:srgbClr val="002060"/>
                </a:solidFill>
              </a:rPr>
              <a:t>софтуер</a:t>
            </a:r>
            <a:r>
              <a:rPr lang="ru-RU" sz="1800" b="1" dirty="0">
                <a:solidFill>
                  <a:srgbClr val="002060"/>
                </a:solidFill>
              </a:rPr>
              <a:t>, </a:t>
            </a:r>
            <a:r>
              <a:rPr lang="ru-RU" sz="1800" b="1" dirty="0" err="1">
                <a:solidFill>
                  <a:srgbClr val="002060"/>
                </a:solidFill>
              </a:rPr>
              <a:t>свързан</a:t>
            </a:r>
            <a:r>
              <a:rPr lang="ru-RU" sz="1800" b="1" dirty="0">
                <a:solidFill>
                  <a:srgbClr val="002060"/>
                </a:solidFill>
              </a:rPr>
              <a:t> с </a:t>
            </a:r>
            <a:r>
              <a:rPr lang="ru-RU" sz="1800" b="1" dirty="0" err="1">
                <a:solidFill>
                  <a:srgbClr val="002060"/>
                </a:solidFill>
              </a:rPr>
              <a:t>преработвателната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дейност</a:t>
            </a:r>
            <a:r>
              <a:rPr lang="ru-RU" sz="1800" b="1" dirty="0">
                <a:solidFill>
                  <a:srgbClr val="002060"/>
                </a:solidFill>
              </a:rPr>
              <a:t> на кандидата,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включително</a:t>
            </a:r>
            <a:r>
              <a:rPr lang="ru-RU" sz="1800" b="1" dirty="0">
                <a:solidFill>
                  <a:srgbClr val="002060"/>
                </a:solidFill>
              </a:rPr>
              <a:t> чрез финансов лизинг, в размер не </a:t>
            </a:r>
            <a:r>
              <a:rPr lang="ru-RU" sz="1800" b="1" dirty="0" err="1">
                <a:solidFill>
                  <a:srgbClr val="002060"/>
                </a:solidFill>
              </a:rPr>
              <a:t>по-голям</a:t>
            </a:r>
            <a:r>
              <a:rPr lang="ru-RU" sz="1800" b="1" dirty="0">
                <a:solidFill>
                  <a:srgbClr val="002060"/>
                </a:solidFill>
              </a:rPr>
              <a:t> от 20% от </a:t>
            </a:r>
            <a:r>
              <a:rPr lang="ru-RU" sz="1800" b="1" dirty="0" err="1">
                <a:solidFill>
                  <a:srgbClr val="002060"/>
                </a:solidFill>
              </a:rPr>
              <a:t>общите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 err="1">
                <a:solidFill>
                  <a:srgbClr val="002060"/>
                </a:solidFill>
              </a:rPr>
              <a:t>допустими</a:t>
            </a: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err="1">
                <a:solidFill>
                  <a:srgbClr val="002060"/>
                </a:solidFill>
              </a:rPr>
              <a:t>разходи</a:t>
            </a:r>
            <a:r>
              <a:rPr lang="ru-RU" sz="1800" b="1" dirty="0">
                <a:solidFill>
                  <a:srgbClr val="002060"/>
                </a:solidFill>
              </a:rPr>
              <a:t> в </a:t>
            </a:r>
            <a:r>
              <a:rPr lang="ru-RU" sz="1800" b="1" dirty="0" err="1">
                <a:solidFill>
                  <a:srgbClr val="002060"/>
                </a:solidFill>
              </a:rPr>
              <a:t>проектното</a:t>
            </a:r>
            <a:r>
              <a:rPr lang="ru-RU" sz="1800" b="1" dirty="0">
                <a:solidFill>
                  <a:srgbClr val="002060"/>
                </a:solidFill>
              </a:rPr>
              <a:t> предложение; </a:t>
            </a:r>
            <a:br>
              <a:rPr lang="ru-RU" sz="1800" b="1" dirty="0">
                <a:solidFill>
                  <a:srgbClr val="002060"/>
                </a:solidFill>
              </a:rPr>
            </a:b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latin typeface="Times New Roman"/>
                <a:ea typeface="Times New Roman"/>
              </a:rPr>
              <a:t>СВОМР </a:t>
            </a:r>
            <a:r>
              <a:rPr lang="x-none" sz="1200">
                <a:latin typeface="Times New Roman"/>
                <a:ea typeface="Times New Roman"/>
              </a:rPr>
              <a:t>на МИГ </a:t>
            </a:r>
            <a:r>
              <a:rPr lang="bg-BG" sz="1200" dirty="0"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latin typeface="Times New Roman"/>
                <a:ea typeface="Times New Roman"/>
              </a:rPr>
              <a:t>“, споразумение № РД 50-31/ 20.01.2026г</a:t>
            </a:r>
            <a:r>
              <a:rPr lang="x-none" sz="1200">
                <a:solidFill>
                  <a:prstClr val="black">
                    <a:tint val="75000"/>
                  </a:prstClr>
                </a:solidFill>
                <a:latin typeface="Times New Roman"/>
                <a:ea typeface="Times New Roman"/>
              </a:rPr>
              <a:t>.</a:t>
            </a:r>
            <a:endParaRPr lang="bg-BG" sz="1200" dirty="0">
              <a:solidFill>
                <a:prstClr val="black">
                  <a:tint val="75000"/>
                </a:prstClr>
              </a:solidFill>
              <a:latin typeface="Times New Roman"/>
              <a:ea typeface="Times New Roman"/>
            </a:endParaRPr>
          </a:p>
        </p:txBody>
      </p:sp>
      <p:pic>
        <p:nvPicPr>
          <p:cNvPr id="6" name="Картина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800" y="1143000"/>
            <a:ext cx="1782000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0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457200" y="1254868"/>
            <a:ext cx="8229600" cy="4876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1200" b="1" dirty="0">
                <a:solidFill>
                  <a:srgbClr val="002060"/>
                </a:solidFill>
              </a:rPr>
              <a:t>КРИТЕРИИ ЗА ПОДБОР НА ПРОЕКТИТЕ И ТЯХНАТА ТЕЖЕСТ:</a:t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200" b="1" dirty="0">
                <a:solidFill>
                  <a:srgbClr val="002060"/>
                </a:solidFill>
              </a:rPr>
              <a:t/>
            </a:r>
            <a:br>
              <a:rPr lang="ru-RU" sz="1200" b="1" dirty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1. </a:t>
            </a:r>
            <a:r>
              <a:rPr lang="ru-RU" sz="1600" dirty="0" smtClean="0">
                <a:solidFill>
                  <a:srgbClr val="002060"/>
                </a:solidFill>
              </a:rPr>
              <a:t>Проекта </a:t>
            </a:r>
            <a:r>
              <a:rPr lang="ru-RU" sz="1600" dirty="0" err="1">
                <a:solidFill>
                  <a:srgbClr val="002060"/>
                </a:solidFill>
              </a:rPr>
              <a:t>предвижда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дейности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насочени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към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опазване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на </a:t>
            </a:r>
            <a:r>
              <a:rPr lang="ru-RU" sz="1600" dirty="0" err="1">
                <a:solidFill>
                  <a:srgbClr val="002060"/>
                </a:solidFill>
              </a:rPr>
              <a:t>компонентите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околната</a:t>
            </a:r>
            <a:r>
              <a:rPr lang="ru-RU" sz="1600" dirty="0">
                <a:solidFill>
                  <a:srgbClr val="002060"/>
                </a:solidFill>
              </a:rPr>
              <a:t> среда вкл</a:t>
            </a:r>
            <a:r>
              <a:rPr lang="ru-RU" sz="1600" dirty="0" smtClean="0">
                <a:solidFill>
                  <a:srgbClr val="002060"/>
                </a:solidFill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</a:rPr>
              <a:t>въвеждане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на </a:t>
            </a:r>
            <a:r>
              <a:rPr lang="ru-RU" sz="1600" dirty="0" err="1">
                <a:solidFill>
                  <a:srgbClr val="002060"/>
                </a:solidFill>
              </a:rPr>
              <a:t>енергоспестяващи</a:t>
            </a:r>
            <a:r>
              <a:rPr lang="ru-RU" sz="1600" dirty="0">
                <a:solidFill>
                  <a:srgbClr val="002060"/>
                </a:solidFill>
              </a:rPr>
              <a:t> технологии -</a:t>
            </a:r>
            <a:r>
              <a:rPr lang="ru-RU" sz="1600" dirty="0" smtClean="0">
                <a:solidFill>
                  <a:srgbClr val="002060"/>
                </a:solidFill>
              </a:rPr>
              <a:t>10 точки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2. </a:t>
            </a:r>
            <a:r>
              <a:rPr lang="ru-RU" sz="1600" dirty="0" err="1" smtClean="0">
                <a:solidFill>
                  <a:srgbClr val="002060"/>
                </a:solidFill>
              </a:rPr>
              <a:t>Кандидатът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е </a:t>
            </a:r>
            <a:r>
              <a:rPr lang="ru-RU" sz="1600" dirty="0" err="1">
                <a:solidFill>
                  <a:srgbClr val="002060"/>
                </a:solidFill>
              </a:rPr>
              <a:t>производител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 smtClean="0">
                <a:solidFill>
                  <a:srgbClr val="002060"/>
                </a:solidFill>
              </a:rPr>
              <a:t>селскостопанска</a:t>
            </a:r>
            <a:r>
              <a:rPr lang="ru-RU" sz="1600" dirty="0" smtClean="0">
                <a:solidFill>
                  <a:srgbClr val="002060"/>
                </a:solidFill>
              </a:rPr>
              <a:t> продукция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който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преработва</a:t>
            </a:r>
            <a:r>
              <a:rPr lang="ru-RU" sz="1600" dirty="0">
                <a:solidFill>
                  <a:srgbClr val="002060"/>
                </a:solidFill>
              </a:rPr>
              <a:t> или </a:t>
            </a:r>
            <a:r>
              <a:rPr lang="ru-RU" sz="1600" dirty="0" err="1" smtClean="0">
                <a:solidFill>
                  <a:srgbClr val="002060"/>
                </a:solidFill>
              </a:rPr>
              <a:t>разнообразява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дейността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си </a:t>
            </a:r>
            <a:r>
              <a:rPr lang="ru-RU" sz="1600" dirty="0" err="1">
                <a:solidFill>
                  <a:srgbClr val="002060"/>
                </a:solidFill>
              </a:rPr>
              <a:t>към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преработка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селскостопанска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продукция </a:t>
            </a:r>
            <a:r>
              <a:rPr lang="ru-RU" sz="1600" dirty="0">
                <a:solidFill>
                  <a:srgbClr val="002060"/>
                </a:solidFill>
              </a:rPr>
              <a:t>-</a:t>
            </a:r>
            <a:r>
              <a:rPr lang="ru-RU" sz="1600" dirty="0" smtClean="0">
                <a:solidFill>
                  <a:srgbClr val="002060"/>
                </a:solidFill>
              </a:rPr>
              <a:t>10 точки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3. </a:t>
            </a:r>
            <a:r>
              <a:rPr lang="ru-RU" sz="1600" dirty="0" err="1" smtClean="0">
                <a:solidFill>
                  <a:srgbClr val="002060"/>
                </a:solidFill>
              </a:rPr>
              <a:t>Проектът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предвижда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</a:rPr>
              <a:t>въвеждане</a:t>
            </a:r>
            <a:r>
              <a:rPr lang="ru-RU" sz="1600" dirty="0" smtClean="0">
                <a:solidFill>
                  <a:srgbClr val="002060"/>
                </a:solidFill>
              </a:rPr>
              <a:t> на </a:t>
            </a:r>
            <a:r>
              <a:rPr lang="ru-RU" sz="1600" dirty="0" err="1" smtClean="0">
                <a:solidFill>
                  <a:srgbClr val="002060"/>
                </a:solidFill>
              </a:rPr>
              <a:t>иновации</a:t>
            </a:r>
            <a:r>
              <a:rPr lang="ru-RU" sz="1600" dirty="0" smtClean="0">
                <a:solidFill>
                  <a:srgbClr val="002060"/>
                </a:solidFill>
              </a:rPr>
              <a:t> -10 точки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4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>
                <a:solidFill>
                  <a:srgbClr val="002060"/>
                </a:solidFill>
              </a:rPr>
              <a:t>Проектът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предвижда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дейности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свързани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с диверсификация </a:t>
            </a:r>
            <a:r>
              <a:rPr lang="ru-RU" sz="1600" dirty="0">
                <a:solidFill>
                  <a:srgbClr val="002060"/>
                </a:solidFill>
              </a:rPr>
              <a:t>в </a:t>
            </a:r>
            <a:r>
              <a:rPr lang="ru-RU" sz="1600" dirty="0" err="1">
                <a:solidFill>
                  <a:srgbClr val="002060"/>
                </a:solidFill>
              </a:rPr>
              <a:t>производството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 smtClean="0">
                <a:solidFill>
                  <a:srgbClr val="002060"/>
                </a:solidFill>
              </a:rPr>
              <a:t>-15 точки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5</a:t>
            </a:r>
            <a:r>
              <a:rPr lang="ru-RU" sz="1600" dirty="0">
                <a:solidFill>
                  <a:srgbClr val="002060"/>
                </a:solidFill>
              </a:rPr>
              <a:t>. </a:t>
            </a:r>
            <a:r>
              <a:rPr lang="ru-RU" sz="1600" dirty="0" err="1">
                <a:solidFill>
                  <a:srgbClr val="002060"/>
                </a:solidFill>
              </a:rPr>
              <a:t>Проектът</a:t>
            </a:r>
            <a:r>
              <a:rPr lang="ru-RU" sz="1600" dirty="0">
                <a:solidFill>
                  <a:srgbClr val="002060"/>
                </a:solidFill>
              </a:rPr>
              <a:t> е </a:t>
            </a:r>
            <a:r>
              <a:rPr lang="ru-RU" sz="1600" dirty="0" err="1">
                <a:solidFill>
                  <a:srgbClr val="002060"/>
                </a:solidFill>
              </a:rPr>
              <a:t>свързан</a:t>
            </a:r>
            <a:r>
              <a:rPr lang="ru-RU" sz="1600" dirty="0">
                <a:solidFill>
                  <a:srgbClr val="002060"/>
                </a:solidFill>
              </a:rPr>
              <a:t> с инвестиции за </a:t>
            </a:r>
            <a:r>
              <a:rPr lang="ru-RU" sz="1600" dirty="0" err="1">
                <a:solidFill>
                  <a:srgbClr val="002060"/>
                </a:solidFill>
              </a:rPr>
              <a:t>преработка</a:t>
            </a:r>
            <a:r>
              <a:rPr lang="ru-RU" sz="1600" dirty="0">
                <a:solidFill>
                  <a:srgbClr val="002060"/>
                </a:solidFill>
              </a:rPr>
              <a:t> на </a:t>
            </a:r>
            <a:r>
              <a:rPr lang="ru-RU" sz="1600" dirty="0" err="1">
                <a:solidFill>
                  <a:srgbClr val="002060"/>
                </a:solidFill>
              </a:rPr>
              <a:t>суровини</a:t>
            </a:r>
            <a:r>
              <a:rPr lang="ru-RU" sz="1600" dirty="0">
                <a:solidFill>
                  <a:srgbClr val="002060"/>
                </a:solidFill>
              </a:rPr>
              <a:t> от сектор „Вино-производство“ -10 точки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6. </a:t>
            </a:r>
            <a:r>
              <a:rPr lang="ru-RU" sz="1600" dirty="0" err="1" smtClean="0">
                <a:solidFill>
                  <a:srgbClr val="002060"/>
                </a:solidFill>
              </a:rPr>
              <a:t>Проектът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  <a:r>
              <a:rPr lang="ru-RU" sz="1600" dirty="0" err="1">
                <a:solidFill>
                  <a:srgbClr val="002060"/>
                </a:solidFill>
              </a:rPr>
              <a:t>създава</a:t>
            </a:r>
            <a:r>
              <a:rPr lang="ru-RU" sz="1600" dirty="0">
                <a:solidFill>
                  <a:srgbClr val="002060"/>
                </a:solidFill>
              </a:rPr>
              <a:t> нови работни </a:t>
            </a:r>
            <a:r>
              <a:rPr lang="ru-RU" sz="1600" dirty="0" smtClean="0">
                <a:solidFill>
                  <a:srgbClr val="002060"/>
                </a:solidFill>
              </a:rPr>
              <a:t>места-от 5 до 15 точки</a:t>
            </a:r>
            <a:r>
              <a:rPr lang="ru-RU" sz="1600" dirty="0">
                <a:solidFill>
                  <a:srgbClr val="002060"/>
                </a:solidFill>
              </a:rPr>
              <a:t/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    -</a:t>
            </a:r>
            <a:r>
              <a:rPr lang="ru-RU" sz="1600" dirty="0">
                <a:solidFill>
                  <a:srgbClr val="002060"/>
                </a:solidFill>
              </a:rPr>
              <a:t>1 </a:t>
            </a:r>
            <a:r>
              <a:rPr lang="ru-RU" sz="1600" dirty="0" err="1">
                <a:solidFill>
                  <a:srgbClr val="002060"/>
                </a:solidFill>
              </a:rPr>
              <a:t>работно</a:t>
            </a:r>
            <a:r>
              <a:rPr lang="ru-RU" sz="1600" dirty="0">
                <a:solidFill>
                  <a:srgbClr val="002060"/>
                </a:solidFill>
              </a:rPr>
              <a:t> място-5 т.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    -2 </a:t>
            </a:r>
            <a:r>
              <a:rPr lang="ru-RU" sz="1600" dirty="0">
                <a:solidFill>
                  <a:srgbClr val="002060"/>
                </a:solidFill>
              </a:rPr>
              <a:t>работни места – 10 т.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    -над </a:t>
            </a:r>
            <a:r>
              <a:rPr lang="ru-RU" sz="1600" dirty="0">
                <a:solidFill>
                  <a:srgbClr val="002060"/>
                </a:solidFill>
              </a:rPr>
              <a:t>2 работни места - 15 т.</a:t>
            </a:r>
            <a:r>
              <a:rPr lang="ru-RU" sz="1200" dirty="0">
                <a:solidFill>
                  <a:srgbClr val="002060"/>
                </a:solidFill>
              </a:rPr>
              <a:t>	</a:t>
            </a:r>
            <a:r>
              <a:rPr lang="ru-RU" sz="1200" dirty="0" smtClean="0">
                <a:solidFill>
                  <a:srgbClr val="002060"/>
                </a:solidFill>
              </a:rPr>
              <a:t/>
            </a:r>
            <a:br>
              <a:rPr lang="ru-RU" sz="1200" dirty="0" smtClean="0">
                <a:solidFill>
                  <a:srgbClr val="002060"/>
                </a:solidFill>
              </a:rPr>
            </a:b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30" y="17253"/>
            <a:ext cx="62849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ово поле 4"/>
          <p:cNvSpPr txBox="1"/>
          <p:nvPr/>
        </p:nvSpPr>
        <p:spPr>
          <a:xfrm>
            <a:off x="1482656" y="6324600"/>
            <a:ext cx="5753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228600" lvl="0" algn="ctr">
              <a:tabLst>
                <a:tab pos="2880360" algn="ctr"/>
                <a:tab pos="5760720" algn="r"/>
              </a:tabLst>
            </a:pPr>
            <a:r>
              <a:rPr lang="en-US" sz="12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www.eufunds.bg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  <a:p>
            <a:pPr lvl="0" algn="ctr">
              <a:tabLst>
                <a:tab pos="2880360" algn="ctr"/>
                <a:tab pos="5760720" algn="r"/>
              </a:tabLst>
            </a:pP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СВОМР 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на МИГ </a:t>
            </a:r>
            <a:r>
              <a:rPr lang="bg-BG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„Свиленград-Тополовград</a:t>
            </a:r>
            <a:r>
              <a:rPr lang="x-none" sz="1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/>
                <a:ea typeface="Times New Roman"/>
              </a:rPr>
              <a:t>“, споразумение № РД 50-31/ 20.01.2026г.</a:t>
            </a:r>
            <a:endParaRPr lang="bg-BG" sz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ea typeface="Times New Roman"/>
            </a:endParaRPr>
          </a:p>
        </p:txBody>
      </p:sp>
      <p:pic>
        <p:nvPicPr>
          <p:cNvPr id="8" name="Картина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151" y="1254868"/>
            <a:ext cx="1764649" cy="1080000"/>
          </a:xfrm>
          <a:prstGeom prst="rect">
            <a:avLst/>
          </a:prstGeom>
        </p:spPr>
      </p:pic>
      <p:pic>
        <p:nvPicPr>
          <p:cNvPr id="9" name="Картина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447" y="4648200"/>
            <a:ext cx="1578706" cy="11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тема">
  <a:themeElements>
    <a:clrScheme name="Степени на сивото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Връх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238</Words>
  <Application>Microsoft Office PowerPoint</Application>
  <PresentationFormat>Презентация на цял екран (4:3)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13</vt:i4>
      </vt:variant>
    </vt:vector>
  </HeadingPairs>
  <TitlesOfParts>
    <vt:vector size="20" baseType="lpstr">
      <vt:lpstr>Arial</vt:lpstr>
      <vt:lpstr>Calibri</vt:lpstr>
      <vt:lpstr>Impact</vt:lpstr>
      <vt:lpstr>Segoe MDL2 Assets</vt:lpstr>
      <vt:lpstr>Tahoma</vt:lpstr>
      <vt:lpstr>Times New Roman</vt:lpstr>
      <vt:lpstr>Office тема</vt:lpstr>
      <vt:lpstr>Стратегически план за развитие на земеделието и селските райони 2023-2027 г. </vt:lpstr>
      <vt:lpstr>Мярка 2:  „ ИНВЕСТИЦИИ ЗА ПРЕРАБОТКА/МАРКЕТИНГ НА СЕЛСКОСТОПАНСКА ПРОДУКЦИЯ“</vt:lpstr>
      <vt:lpstr>ЦЕЛИ НА МЯРКАТА: Насърчаване развитието на предприятията за преработка на селскостопански продукти на територията на МИГ „Свиленград-Тополовград“ чрез:  -Модернизация в предприятията и въвеждане на иновации посредством  нови процеси, продукти и технологии;  -Диверсификация на икономическата дейност. </vt:lpstr>
      <vt:lpstr>Допустими кандидати: 1. Земеделски производители (физически и юридически лица), регистрирани по  Търговския закон или Закона за кооперациите;  2. Микро, малки или средни предприятия осъществяващи дейност по  преработка на селскостопански продукти; </vt:lpstr>
      <vt:lpstr>ОБЩ БЮДЖЕТ ПО МЯРКАТА:  178 952,16 евро  МИНИМАЛЕН И МАКСИМАЛЕН РАЗМЕР НА ОБЩИТЕ ДОПУСТИМИ РАЗХОДИ: •Минималният размер на допустимите разходи за едно проектно предложение е левовата равностойност на 2 500 евро. •Максималният размер на допустимите разходи за един кандидат за едно проектно предложение е до левовата равностойност на 120 000 евро;  ИНТЕНЗИТЕТ НА ФИНАНСОВАТА ПОМОЩ: Финансовата помощ е в размер на 65 % от общия размер на допустимите за финансово подпомагане разходи.</vt:lpstr>
      <vt:lpstr>Допустими дейности Преработката  и/или  маркетинг на продукти, описани в Приложение І на Договора за функциониране на Европейския съюз и памук в следните сектори:  -мляко и млечни продукти, включително яйца от птици;  -месо и месни продукти;  -плодове и зеленчуци, включително гъби;  -пчелен мед;  -зърнени, мелничарски и нишестени продукти;  -растителни и животински масла и мазнини;  -технически и медицински култури, включително маслодайна роза и билки;  -готови храни за селскостопански животни;  -гроздова мъст, вино и оцет.  Дейности за преработка на селскостопански продукти, насочени към опазване на  компонентите на околната среда и свързани с преработката на сертифицирани  биологични продукти.  Допустими са и дейности насочени към създаване на „интелигентни селища“  </vt:lpstr>
      <vt:lpstr>Примерни дейности: -Инвестиции в процеси и технологии за производство на продукти,  включително такива свързани с къси вериги на доставка;  - Инвестиции свързани с изграждане, придобиване и модернизиране на сгради и други недвижими активи необходими за производството и маркетинга;  - Инвестиции в инсталиране на нови машини и оборудване за подобряване на  производствения процес и маркетинга;  - Инвестиции в активи за съхранение, преработка, пакетиране, охлаждане,  замразяване и сушене с цел запазване качеството на продукцията и суровината;  - Инвестиции в специализирани транспортни средства за превоз на суровини  и/или готова продукция, включително хладилни транспортни средства;  - Инвестиции свързани с внедряването на системи за управление на качеството, в размер не по-голям от 10% от общите допустими разходи в проектното предложение;  </vt:lpstr>
      <vt:lpstr>Примерни дейности:  - Инвестиции за производство на енергия от възобновяеми енергийни  източници (водна, вятърна, слънчева, геотермална енергия и  остатъчна/отпадъчна биомаса) за собствено потребление;  Инсталациите за производство на енергия от ВЕИ не трябва да надвишава  мощност от 1 мегават и трябва да са в съответствие с условията за устойчивост в Закона за енергията от възобновяеми източници.   - Инвестиции за постигане съответствие със стандартите на Общността,  включително пречиствателни съоръжения;  - Инвестиции в софтуер, свързан с преработвателната дейност на кандидата,  включително чрез финансов лизинг, в размер не по-голям от 20% от общите  допустими разходи в проектното предложение;  </vt:lpstr>
      <vt:lpstr>КРИТЕРИИ ЗА ПОДБОР НА ПРОЕКТИТЕ И ТЯХНАТА ТЕЖЕСТ:  1. Проекта предвижда дейности насочени към опазване на компонентите на околната среда вкл. въвеждане на енергоспестяващи технологии -10 точки 2. Кандидатът е производител на селскостопанска продукция, който преработва или разнообразява дейността си към преработка на селскостопанска продукция -10 точки 3. Проектът предвижда въвеждане на иновации -10 точки 4. Проектът предвижда дейности свързани с диверсификация в производството -15 точки 5. Проектът е свързан с инвестиции за преработка на суровини от сектор „Вино-производство“ -10 точки 6. Проектът създава нови работни места-от 5 до 15 точки     -1 работно място-5 т.     -2 работни места – 10 т.     -над 2 работни места - 15 т.  </vt:lpstr>
      <vt:lpstr>КРИТЕРИИ ЗА ПОДБОР НА ПРОЕКТИТЕ И ТЯХНАТА ТЕЖЕСТ:    7. Проектът предвижда разработване на концепция за интелигентни селища и/или изпълнение на дейност от концепция за интелигентни селища- 10 точки 8. Проектът е на кандидат до 40 години или предвижда създаване на работно място/а на лице/а до 40 години -10 точки 9. Проектът предвижда внедряване на „Къси вериги на доставка“  - 10 точки  Минимален праг за преминаване 20 точки. При равен брой точки се финансира проектно предложение, което осигурява  повече работни места по критерий 6.  В случай, че след приоритизиране по критерий 6 отново са налични проекти с  равен брой точки предимство се дава на кандидати изпълнили критерий 8.  След приоритизиране по критерий 8, ако отново са налични проекти с равен брой  точки предимство получават кандидати въвеждащи иновации, изпълнили  критерий 3. </vt:lpstr>
      <vt:lpstr>   Ако имате идея и търсите финансиране за нея!    </vt:lpstr>
      <vt:lpstr>Контакти: гр. Свиленград 6500, ул. Септемврийци“ №6 e – mail: migsvgrareal@abv.bg,  migsvilengrad@mail.bg тел: 0884/ 57 42 69 – Анна Терцева-Кирева </vt:lpstr>
      <vt:lpstr>Благодаря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User</dc:creator>
  <cp:lastModifiedBy>Vision</cp:lastModifiedBy>
  <cp:revision>105</cp:revision>
  <dcterms:created xsi:type="dcterms:W3CDTF">2026-04-21T08:02:30Z</dcterms:created>
  <dcterms:modified xsi:type="dcterms:W3CDTF">2026-05-14T10:46:19Z</dcterms:modified>
</cp:coreProperties>
</file>