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2" r:id="rId3"/>
    <p:sldId id="257" r:id="rId4"/>
    <p:sldId id="276" r:id="rId5"/>
    <p:sldId id="258" r:id="rId6"/>
    <p:sldId id="260" r:id="rId7"/>
    <p:sldId id="270" r:id="rId8"/>
    <p:sldId id="271" r:id="rId9"/>
    <p:sldId id="280" r:id="rId10"/>
    <p:sldId id="281" r:id="rId11"/>
    <p:sldId id="282" r:id="rId12"/>
    <p:sldId id="283" r:id="rId13"/>
    <p:sldId id="284" r:id="rId14"/>
    <p:sldId id="273" r:id="rId15"/>
    <p:sldId id="263" r:id="rId16"/>
    <p:sldId id="274" r:id="rId17"/>
    <p:sldId id="275" r:id="rId18"/>
    <p:sldId id="277" r:id="rId19"/>
    <p:sldId id="279" r:id="rId20"/>
    <p:sldId id="264" r:id="rId21"/>
    <p:sldId id="278" r:id="rId22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Неозаглавена секция" id="{E76C8571-936E-4686-B7CB-31BC60667AAA}">
          <p14:sldIdLst>
            <p14:sldId id="256"/>
            <p14:sldId id="272"/>
            <p14:sldId id="257"/>
            <p14:sldId id="276"/>
            <p14:sldId id="258"/>
            <p14:sldId id="260"/>
            <p14:sldId id="270"/>
            <p14:sldId id="271"/>
            <p14:sldId id="280"/>
            <p14:sldId id="281"/>
            <p14:sldId id="282"/>
            <p14:sldId id="283"/>
            <p14:sldId id="284"/>
            <p14:sldId id="273"/>
            <p14:sldId id="263"/>
            <p14:sldId id="274"/>
            <p14:sldId id="275"/>
            <p14:sldId id="277"/>
            <p14:sldId id="279"/>
            <p14:sldId id="264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sion" initials="V" lastIdx="4" clrIdx="0">
    <p:extLst>
      <p:ext uri="{19B8F6BF-5375-455C-9EA6-DF929625EA0E}">
        <p15:presenceInfo xmlns:p15="http://schemas.microsoft.com/office/powerpoint/2012/main" userId="Visi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6699"/>
    <a:srgbClr val="000066"/>
    <a:srgbClr val="003399"/>
    <a:srgbClr val="333399"/>
    <a:srgbClr val="0033CC"/>
    <a:srgbClr val="003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84" autoAdjust="0"/>
  </p:normalViewPr>
  <p:slideViewPr>
    <p:cSldViewPr>
      <p:cViewPr varScale="1">
        <p:scale>
          <a:sx n="115" d="100"/>
          <a:sy n="115" d="100"/>
        </p:scale>
        <p:origin x="22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114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5-04T14:16:16.271" idx="3">
    <p:pos x="10" y="10"/>
    <p:text/>
    <p:extLst>
      <p:ext uri="{C676402C-5697-4E1C-873F-D02D1690AC5C}">
        <p15:threadingInfo xmlns:p15="http://schemas.microsoft.com/office/powerpoint/2012/main" timeZoneBias="-180"/>
      </p:ext>
    </p:extLst>
  </p:cm>
  <p:cm authorId="1" dt="2026-05-04T14:16:17.076" idx="4">
    <p:pos x="106" y="106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5BC2A-B0EC-4935-9204-F5ABCBE64431}" type="datetimeFigureOut">
              <a:rPr lang="bg-BG" smtClean="0"/>
              <a:t>12.5.2026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5A6A8-D0C9-4388-B7FC-DEAC6027435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16950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F9328-8F89-4DBC-BE57-91DB7A1A3BD6}" type="datetime1">
              <a:rPr lang="bg-BG" smtClean="0"/>
              <a:t>12.5.2026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677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8BDA-8B3B-498E-8D91-F1EDF2A573BF}" type="datetime1">
              <a:rPr lang="bg-BG" smtClean="0"/>
              <a:t>12.5.2026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843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CF14-839F-4A6B-9F94-68C35646EFF0}" type="datetime1">
              <a:rPr lang="bg-BG" smtClean="0"/>
              <a:t>12.5.2026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4723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E9A1C-5AD7-4C56-9B06-95ED84024CC7}" type="datetime1">
              <a:rPr lang="bg-BG" smtClean="0"/>
              <a:t>12.5.2026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2763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F2F-D401-410F-B835-F681B2B2C71E}" type="datetime1">
              <a:rPr lang="bg-BG" smtClean="0"/>
              <a:t>12.5.2026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46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65D9-DCCD-4F38-87F8-0E0318216316}" type="datetime1">
              <a:rPr lang="bg-BG" smtClean="0"/>
              <a:t>12.5.2026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319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990A-EDFE-436A-A2E2-EC4443AE9B09}" type="datetime1">
              <a:rPr lang="bg-BG" smtClean="0"/>
              <a:t>12.5.2026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624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187BD-935C-4ED2-8A28-9E57F44876EF}" type="datetime1">
              <a:rPr lang="bg-BG" smtClean="0"/>
              <a:t>12.5.2026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4802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F047C-868C-4B75-9403-EFD263E5CE41}" type="datetime1">
              <a:rPr lang="bg-BG" smtClean="0"/>
              <a:t>12.5.2026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7815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BC19-8E83-4E4F-899D-0299A0C118DC}" type="datetime1">
              <a:rPr lang="bg-BG" smtClean="0"/>
              <a:t>12.5.2026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887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0709-8A2C-47B2-8821-88CE3618DC88}" type="datetime1">
              <a:rPr lang="bg-BG" smtClean="0"/>
              <a:t>12.5.2026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7542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E89F2-409A-4E47-8D29-C9928812844C}" type="datetime1">
              <a:rPr lang="bg-BG" smtClean="0"/>
              <a:t>12.5.2026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4863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eufunds.b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www.eufunds.b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mailto:migsvilengrad@mail.b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hyperlink" Target="http://www.eufunds.bg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5" Type="http://schemas.openxmlformats.org/officeDocument/2006/relationships/comments" Target="../comments/commen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800100" y="1245170"/>
            <a:ext cx="7696200" cy="2362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g-BG" kern="1800" dirty="0" smtClean="0">
                <a:solidFill>
                  <a:srgbClr val="000099"/>
                </a:solidFill>
                <a:latin typeface="Tahoma"/>
                <a:ea typeface="Times New Roman"/>
              </a:rPr>
              <a:t>Стратегически план за развитие на земеделието и селските райони</a:t>
            </a:r>
            <a:br>
              <a:rPr lang="bg-BG" kern="1800" dirty="0" smtClean="0">
                <a:solidFill>
                  <a:srgbClr val="000099"/>
                </a:solidFill>
                <a:latin typeface="Tahoma"/>
                <a:ea typeface="Times New Roman"/>
              </a:rPr>
            </a:br>
            <a:r>
              <a:rPr lang="bg-BG" kern="1800" dirty="0" smtClean="0">
                <a:solidFill>
                  <a:srgbClr val="000099"/>
                </a:solidFill>
                <a:effectLst/>
                <a:latin typeface="Tahoma"/>
                <a:ea typeface="Times New Roman"/>
              </a:rPr>
              <a:t>202</a:t>
            </a:r>
            <a:r>
              <a:rPr lang="en-US" kern="1800" dirty="0" smtClean="0">
                <a:solidFill>
                  <a:srgbClr val="000099"/>
                </a:solidFill>
                <a:effectLst/>
                <a:latin typeface="Tahoma"/>
                <a:ea typeface="Times New Roman"/>
              </a:rPr>
              <a:t>3</a:t>
            </a:r>
            <a:r>
              <a:rPr lang="bg-BG" kern="1800" dirty="0" smtClean="0">
                <a:solidFill>
                  <a:srgbClr val="000099"/>
                </a:solidFill>
                <a:effectLst/>
                <a:latin typeface="Tahoma"/>
                <a:ea typeface="Times New Roman"/>
              </a:rPr>
              <a:t>-2027 г. </a:t>
            </a:r>
            <a:endParaRPr lang="bg-BG" dirty="0">
              <a:solidFill>
                <a:srgbClr val="000099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52400" y="6248400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2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ru-RU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Презентацията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 </a:t>
            </a:r>
            <a:r>
              <a:rPr lang="ru-RU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изготвена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във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връзка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lang="ru-RU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изпълнение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Административен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договор №РД50-101/28.01.2026 г., </a:t>
            </a:r>
            <a:r>
              <a:rPr lang="ru-RU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Споразумение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№ РД 50-31/20.01.2026 г. по проект „Стратегия за </a:t>
            </a:r>
            <a:r>
              <a:rPr lang="ru-RU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водено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</a:t>
            </a:r>
            <a:r>
              <a:rPr lang="ru-RU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общностите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местно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развитие на </a:t>
            </a:r>
            <a:r>
              <a:rPr lang="ru-RU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Местна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инициативна </a:t>
            </a:r>
            <a:r>
              <a:rPr lang="ru-RU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група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"</a:t>
            </a:r>
            <a:r>
              <a:rPr lang="ru-RU" sz="1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Свиленград-Тополовград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</a:t>
            </a:r>
            <a:endParaRPr lang="bg-BG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3581400"/>
            <a:ext cx="7696200" cy="2667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956" y="22795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2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381000" y="1239628"/>
            <a:ext cx="8305800" cy="50849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800" dirty="0" err="1">
                <a:solidFill>
                  <a:srgbClr val="000099"/>
                </a:solidFill>
              </a:rPr>
              <a:t>Дейностите</a:t>
            </a:r>
            <a:r>
              <a:rPr lang="ru-RU" sz="1800" dirty="0">
                <a:solidFill>
                  <a:srgbClr val="000099"/>
                </a:solidFill>
              </a:rPr>
              <a:t> се </a:t>
            </a:r>
            <a:r>
              <a:rPr lang="ru-RU" sz="1800" dirty="0" err="1">
                <a:solidFill>
                  <a:srgbClr val="000099"/>
                </a:solidFill>
              </a:rPr>
              <a:t>приемат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насочени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към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създаване</a:t>
            </a:r>
            <a:r>
              <a:rPr lang="ru-RU" sz="1800" dirty="0">
                <a:solidFill>
                  <a:srgbClr val="000099"/>
                </a:solidFill>
              </a:rPr>
              <a:t> на „</a:t>
            </a:r>
            <a:r>
              <a:rPr lang="ru-RU" sz="1800" dirty="0" err="1">
                <a:solidFill>
                  <a:srgbClr val="000099"/>
                </a:solidFill>
              </a:rPr>
              <a:t>интелигентни</a:t>
            </a:r>
            <a:r>
              <a:rPr lang="ru-RU" sz="1800" dirty="0">
                <a:solidFill>
                  <a:srgbClr val="000099"/>
                </a:solidFill>
              </a:rPr>
              <a:t> селища“, </a:t>
            </a:r>
            <a:r>
              <a:rPr lang="ru-RU" sz="1800" dirty="0" err="1">
                <a:solidFill>
                  <a:srgbClr val="000099"/>
                </a:solidFill>
              </a:rPr>
              <a:t>когато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са</a:t>
            </a:r>
            <a:r>
              <a:rPr lang="ru-RU" sz="1800" dirty="0">
                <a:solidFill>
                  <a:srgbClr val="000099"/>
                </a:solidFill>
              </a:rPr>
              <a:t>: </a:t>
            </a:r>
            <a:r>
              <a:rPr lang="en-US" sz="1800" dirty="0" smtClean="0">
                <a:solidFill>
                  <a:srgbClr val="000099"/>
                </a:solidFill>
              </a:rPr>
              <a:t/>
            </a:r>
            <a:br>
              <a:rPr lang="en-US" sz="1800" dirty="0" smtClean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-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подкрепа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иновативни</a:t>
            </a:r>
            <a:r>
              <a:rPr lang="ru-RU" sz="1800" dirty="0">
                <a:solidFill>
                  <a:srgbClr val="000099"/>
                </a:solidFill>
              </a:rPr>
              <a:t> решения за </a:t>
            </a:r>
            <a:r>
              <a:rPr lang="ru-RU" sz="1800" dirty="0" err="1">
                <a:solidFill>
                  <a:srgbClr val="000099"/>
                </a:solidFill>
              </a:rPr>
              <a:t>създаване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устойчиви</a:t>
            </a:r>
            <a:r>
              <a:rPr lang="ru-RU" sz="1800" dirty="0">
                <a:solidFill>
                  <a:srgbClr val="000099"/>
                </a:solidFill>
              </a:rPr>
              <a:t> модели – </a:t>
            </a:r>
            <a:r>
              <a:rPr lang="ru-RU" sz="1800" dirty="0" err="1">
                <a:solidFill>
                  <a:srgbClr val="000099"/>
                </a:solidFill>
              </a:rPr>
              <a:t>интелигентни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еко</a:t>
            </a:r>
            <a:r>
              <a:rPr lang="ru-RU" sz="1800" dirty="0">
                <a:solidFill>
                  <a:srgbClr val="000099"/>
                </a:solidFill>
              </a:rPr>
              <a:t> селища, </a:t>
            </a:r>
            <a:r>
              <a:rPr lang="ru-RU" sz="1800" dirty="0" err="1">
                <a:solidFill>
                  <a:srgbClr val="000099"/>
                </a:solidFill>
              </a:rPr>
              <a:t>социални</a:t>
            </a:r>
            <a:r>
              <a:rPr lang="ru-RU" sz="1800" dirty="0">
                <a:solidFill>
                  <a:srgbClr val="000099"/>
                </a:solidFill>
              </a:rPr>
              <a:t> селища, IT селища и др., </a:t>
            </a:r>
            <a:r>
              <a:rPr lang="ru-RU" sz="1800" dirty="0" err="1">
                <a:solidFill>
                  <a:srgbClr val="000099"/>
                </a:solidFill>
              </a:rPr>
              <a:t>ландшафтно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планиране</a:t>
            </a:r>
            <a:r>
              <a:rPr lang="ru-RU" sz="1800" dirty="0">
                <a:solidFill>
                  <a:srgbClr val="000099"/>
                </a:solidFill>
              </a:rPr>
              <a:t> и реконструкция на стари </a:t>
            </a:r>
            <a:r>
              <a:rPr lang="ru-RU" sz="1800" dirty="0" err="1">
                <a:solidFill>
                  <a:srgbClr val="000099"/>
                </a:solidFill>
              </a:rPr>
              <a:t>сгради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en-US" sz="1800" dirty="0" smtClean="0">
                <a:solidFill>
                  <a:srgbClr val="000099"/>
                </a:solidFill>
              </a:rPr>
              <a:t>-</a:t>
            </a:r>
            <a:r>
              <a:rPr lang="ru-RU" sz="1800" dirty="0" err="1" smtClean="0">
                <a:solidFill>
                  <a:srgbClr val="000099"/>
                </a:solidFill>
              </a:rPr>
              <a:t>използването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>
                <a:solidFill>
                  <a:srgbClr val="000099"/>
                </a:solidFill>
              </a:rPr>
              <a:t>на стари </a:t>
            </a:r>
            <a:r>
              <a:rPr lang="ru-RU" sz="1800" dirty="0" err="1">
                <a:solidFill>
                  <a:srgbClr val="000099"/>
                </a:solidFill>
              </a:rPr>
              <a:t>сгради</a:t>
            </a:r>
            <a:r>
              <a:rPr lang="ru-RU" sz="1800" dirty="0">
                <a:solidFill>
                  <a:srgbClr val="000099"/>
                </a:solidFill>
              </a:rPr>
              <a:t> или </a:t>
            </a:r>
            <a:r>
              <a:rPr lang="ru-RU" sz="1800" dirty="0" err="1">
                <a:solidFill>
                  <a:srgbClr val="000099"/>
                </a:solidFill>
              </a:rPr>
              <a:t>налични</a:t>
            </a:r>
            <a:r>
              <a:rPr lang="ru-RU" sz="1800" dirty="0">
                <a:solidFill>
                  <a:srgbClr val="000099"/>
                </a:solidFill>
              </a:rPr>
              <a:t> парцели в </a:t>
            </a:r>
            <a:r>
              <a:rPr lang="ru-RU" sz="1800" dirty="0" err="1">
                <a:solidFill>
                  <a:srgbClr val="000099"/>
                </a:solidFill>
              </a:rPr>
              <a:t>полза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местната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общност</a:t>
            </a:r>
            <a:r>
              <a:rPr lang="ru-RU" sz="1800" dirty="0">
                <a:solidFill>
                  <a:srgbClr val="000099"/>
                </a:solidFill>
              </a:rPr>
              <a:t>; </a:t>
            </a:r>
            <a:r>
              <a:rPr lang="en-US" sz="1800" dirty="0" smtClean="0">
                <a:solidFill>
                  <a:srgbClr val="000099"/>
                </a:solidFill>
              </a:rPr>
              <a:t/>
            </a:r>
            <a:br>
              <a:rPr lang="en-US" sz="1800" dirty="0" smtClean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-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дигитализация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подобряване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телекомуникационната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свързаност</a:t>
            </a:r>
            <a:r>
              <a:rPr lang="ru-RU" sz="1800" dirty="0">
                <a:solidFill>
                  <a:srgbClr val="000099"/>
                </a:solidFill>
              </a:rPr>
              <a:t> с цел устойчиво развитие на </a:t>
            </a:r>
            <a:r>
              <a:rPr lang="ru-RU" sz="1800" dirty="0" err="1">
                <a:solidFill>
                  <a:srgbClr val="000099"/>
                </a:solidFill>
              </a:rPr>
              <a:t>съответния</a:t>
            </a:r>
            <a:r>
              <a:rPr lang="ru-RU" sz="1800" dirty="0">
                <a:solidFill>
                  <a:srgbClr val="000099"/>
                </a:solidFill>
              </a:rPr>
              <a:t> район; </a:t>
            </a:r>
            <a:r>
              <a:rPr lang="en-US" sz="1800" dirty="0" smtClean="0">
                <a:solidFill>
                  <a:srgbClr val="000099"/>
                </a:solidFill>
              </a:rPr>
              <a:t/>
            </a:r>
            <a:br>
              <a:rPr lang="en-US" sz="1800" dirty="0" smtClean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-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подобряването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условията</a:t>
            </a:r>
            <a:r>
              <a:rPr lang="ru-RU" sz="1800" dirty="0">
                <a:solidFill>
                  <a:srgbClr val="000099"/>
                </a:solidFill>
              </a:rPr>
              <a:t> за живот, </a:t>
            </a:r>
            <a:r>
              <a:rPr lang="ru-RU" sz="1800" dirty="0" err="1">
                <a:solidFill>
                  <a:srgbClr val="000099"/>
                </a:solidFill>
              </a:rPr>
              <a:t>които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биха</a:t>
            </a:r>
            <a:r>
              <a:rPr lang="ru-RU" sz="1800" dirty="0">
                <a:solidFill>
                  <a:srgbClr val="000099"/>
                </a:solidFill>
              </a:rPr>
              <a:t> довели до </a:t>
            </a:r>
            <a:r>
              <a:rPr lang="ru-RU" sz="1800" dirty="0" err="1">
                <a:solidFill>
                  <a:srgbClr val="000099"/>
                </a:solidFill>
              </a:rPr>
              <a:t>задържане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населението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привличане</a:t>
            </a:r>
            <a:r>
              <a:rPr lang="ru-RU" sz="1800" dirty="0">
                <a:solidFill>
                  <a:srgbClr val="000099"/>
                </a:solidFill>
              </a:rPr>
              <a:t> на нови жители; </a:t>
            </a:r>
            <a:r>
              <a:rPr lang="en-US" sz="1800" dirty="0" smtClean="0">
                <a:solidFill>
                  <a:srgbClr val="000099"/>
                </a:solidFill>
              </a:rPr>
              <a:t/>
            </a:r>
            <a:br>
              <a:rPr lang="en-US" sz="1800" dirty="0" smtClean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-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изготвянето</a:t>
            </a:r>
            <a:r>
              <a:rPr lang="ru-RU" sz="1800" dirty="0">
                <a:solidFill>
                  <a:srgbClr val="000099"/>
                </a:solidFill>
              </a:rPr>
              <a:t> на стратегии за </a:t>
            </a:r>
            <a:r>
              <a:rPr lang="ru-RU" sz="1800" dirty="0" err="1">
                <a:solidFill>
                  <a:srgbClr val="000099"/>
                </a:solidFill>
              </a:rPr>
              <a:t>създаване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интелигентни</a:t>
            </a:r>
            <a:r>
              <a:rPr lang="ru-RU" sz="1800" dirty="0">
                <a:solidFill>
                  <a:srgbClr val="000099"/>
                </a:solidFill>
              </a:rPr>
              <a:t> селища; </a:t>
            </a:r>
            <a:r>
              <a:rPr lang="en-US" sz="1800" dirty="0" smtClean="0">
                <a:solidFill>
                  <a:srgbClr val="000099"/>
                </a:solidFill>
              </a:rPr>
              <a:t/>
            </a:r>
            <a:br>
              <a:rPr lang="en-US" sz="1800" dirty="0" smtClean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-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развитие на бизнес модели, </a:t>
            </a:r>
            <a:r>
              <a:rPr lang="ru-RU" sz="1800" dirty="0" err="1">
                <a:solidFill>
                  <a:srgbClr val="000099"/>
                </a:solidFill>
              </a:rPr>
              <a:t>които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привличат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работници</a:t>
            </a:r>
            <a:r>
              <a:rPr lang="ru-RU" sz="1800" dirty="0">
                <a:solidFill>
                  <a:srgbClr val="000099"/>
                </a:solidFill>
              </a:rPr>
              <a:t> и жители (временно или постоянно </a:t>
            </a:r>
            <a:r>
              <a:rPr lang="ru-RU" sz="1800" dirty="0" err="1">
                <a:solidFill>
                  <a:srgbClr val="000099"/>
                </a:solidFill>
              </a:rPr>
              <a:t>пребиваващи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територията</a:t>
            </a:r>
            <a:r>
              <a:rPr lang="ru-RU" sz="1800" dirty="0" smtClean="0">
                <a:solidFill>
                  <a:srgbClr val="000099"/>
                </a:solidFill>
              </a:rPr>
              <a:t>)</a:t>
            </a:r>
            <a:r>
              <a:rPr lang="en-US" sz="1800" dirty="0" smtClean="0">
                <a:solidFill>
                  <a:srgbClr val="000099"/>
                </a:solidFill>
              </a:rPr>
              <a:t> -</a:t>
            </a:r>
            <a:r>
              <a:rPr lang="ru-RU" sz="1800" dirty="0" err="1" smtClean="0">
                <a:solidFill>
                  <a:srgbClr val="000099"/>
                </a:solidFill>
              </a:rPr>
              <a:t>създаването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>
                <a:solidFill>
                  <a:srgbClr val="000099"/>
                </a:solidFill>
              </a:rPr>
              <a:t>на </a:t>
            </a:r>
            <a:r>
              <a:rPr lang="ru-RU" sz="1800" dirty="0" err="1">
                <a:solidFill>
                  <a:srgbClr val="000099"/>
                </a:solidFill>
              </a:rPr>
              <a:t>икономическа</a:t>
            </a:r>
            <a:r>
              <a:rPr lang="ru-RU" sz="1800" dirty="0">
                <a:solidFill>
                  <a:srgbClr val="000099"/>
                </a:solidFill>
              </a:rPr>
              <a:t> зона, IT академия, нови </a:t>
            </a:r>
            <a:r>
              <a:rPr lang="ru-RU" sz="1800" dirty="0" err="1">
                <a:solidFill>
                  <a:srgbClr val="000099"/>
                </a:solidFill>
              </a:rPr>
              <a:t>селскостопански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методи</a:t>
            </a:r>
            <a:r>
              <a:rPr lang="ru-RU" sz="1800" dirty="0">
                <a:solidFill>
                  <a:srgbClr val="000099"/>
                </a:solidFill>
              </a:rPr>
              <a:t> и технологии, устойчива </a:t>
            </a:r>
            <a:r>
              <a:rPr lang="ru-RU" sz="1800" dirty="0" err="1">
                <a:solidFill>
                  <a:srgbClr val="000099"/>
                </a:solidFill>
              </a:rPr>
              <a:t>селска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мобилност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споделени</a:t>
            </a:r>
            <a:r>
              <a:rPr lang="ru-RU" sz="1800" dirty="0">
                <a:solidFill>
                  <a:srgbClr val="000099"/>
                </a:solidFill>
              </a:rPr>
              <a:t> пространства.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732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729" y="76200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8" name="Правоъгълник 7"/>
          <p:cNvSpPr/>
          <p:nvPr/>
        </p:nvSpPr>
        <p:spPr>
          <a:xfrm>
            <a:off x="533400" y="1219200"/>
            <a:ext cx="7962900" cy="3477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solidFill>
                  <a:srgbClr val="000099"/>
                </a:solidFill>
                <a:latin typeface="Calibri"/>
              </a:rPr>
              <a:t>Център</a:t>
            </a:r>
            <a:r>
              <a:rPr lang="ru-RU" sz="2000" b="1" dirty="0">
                <a:solidFill>
                  <a:srgbClr val="000099"/>
                </a:solidFill>
                <a:latin typeface="Calibri"/>
              </a:rPr>
              <a:t> за </a:t>
            </a:r>
            <a:r>
              <a:rPr lang="ru-RU" sz="2000" b="1" dirty="0" smtClean="0">
                <a:solidFill>
                  <a:srgbClr val="000099"/>
                </a:solidFill>
                <a:latin typeface="Calibri"/>
              </a:rPr>
              <a:t>онлайн услуги на </a:t>
            </a:r>
            <a:r>
              <a:rPr lang="ru-RU" sz="2000" b="1" dirty="0" err="1" smtClean="0">
                <a:solidFill>
                  <a:srgbClr val="000099"/>
                </a:solidFill>
                <a:latin typeface="Calibri"/>
              </a:rPr>
              <a:t>територията</a:t>
            </a:r>
            <a:r>
              <a:rPr lang="ru-RU" sz="2000" b="1" dirty="0" smtClean="0">
                <a:solidFill>
                  <a:srgbClr val="000099"/>
                </a:solidFill>
                <a:latin typeface="Calibri"/>
              </a:rPr>
              <a:t> на </a:t>
            </a:r>
            <a:r>
              <a:rPr lang="en-US" sz="2000" b="1" dirty="0" smtClean="0">
                <a:solidFill>
                  <a:srgbClr val="000099"/>
                </a:solidFill>
                <a:latin typeface="Calibri"/>
              </a:rPr>
              <a:t>Val </a:t>
            </a:r>
            <a:r>
              <a:rPr lang="en-US" sz="2000" b="1" dirty="0" err="1" smtClean="0">
                <a:solidFill>
                  <a:srgbClr val="000099"/>
                </a:solidFill>
                <a:latin typeface="Calibri"/>
              </a:rPr>
              <a:t>Guiers</a:t>
            </a:r>
            <a:r>
              <a:rPr lang="en-US" sz="2000" b="1" dirty="0" smtClean="0">
                <a:solidFill>
                  <a:srgbClr val="000099"/>
                </a:solidFill>
                <a:latin typeface="Calibri"/>
              </a:rPr>
              <a:t> </a:t>
            </a:r>
            <a:r>
              <a:rPr lang="bg-BG" sz="2000" b="1" dirty="0" smtClean="0">
                <a:solidFill>
                  <a:srgbClr val="000099"/>
                </a:solidFill>
                <a:latin typeface="Calibri"/>
              </a:rPr>
              <a:t>в </a:t>
            </a:r>
            <a:r>
              <a:rPr lang="bg-BG" sz="2000" b="1" dirty="0" err="1" smtClean="0">
                <a:solidFill>
                  <a:srgbClr val="000099"/>
                </a:solidFill>
                <a:latin typeface="Calibri"/>
              </a:rPr>
              <a:t>Савоя</a:t>
            </a:r>
            <a:r>
              <a:rPr lang="en-US" sz="2000" b="1" dirty="0" smtClean="0">
                <a:solidFill>
                  <a:srgbClr val="000099"/>
                </a:solidFill>
                <a:latin typeface="Calibri"/>
              </a:rPr>
              <a:t> </a:t>
            </a:r>
            <a:r>
              <a:rPr lang="ru-RU" sz="2000" b="1" dirty="0" smtClean="0">
                <a:solidFill>
                  <a:srgbClr val="000099"/>
                </a:solidFill>
                <a:latin typeface="Calibri"/>
              </a:rPr>
              <a:t>-Франция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pc="-20" dirty="0" smtClean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 на уебсайт, чрез съставяне на платформа </a:t>
            </a:r>
            <a:r>
              <a:rPr lang="bg-BG" spc="-20" dirty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bg-BG" spc="-20" dirty="0" smtClean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 информация за предлагани местни услуги, </a:t>
            </a:r>
            <a:r>
              <a:rPr lang="bg-BG" spc="-20" dirty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местна борса за </a:t>
            </a:r>
            <a:r>
              <a:rPr lang="bg-BG" spc="-20" dirty="0" smtClean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работа, местна </a:t>
            </a:r>
            <a:r>
              <a:rPr lang="bg-BG" spc="-20" dirty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фондова </a:t>
            </a:r>
            <a:r>
              <a:rPr lang="bg-BG" spc="-20" dirty="0" smtClean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борса, информация за продажба и наем на жилища, </a:t>
            </a:r>
            <a:r>
              <a:rPr lang="bg-BG" spc="-20" dirty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bg-BG" spc="-20" dirty="0" smtClean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събития </a:t>
            </a:r>
            <a:r>
              <a:rPr lang="bg-BG" spc="-20" dirty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bg-BG" spc="-20" dirty="0" smtClean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територията, мобилност,  и др. Всеки, който предлага услуги, продукти или информация попълва онлайн формуляр.</a:t>
            </a:r>
            <a:r>
              <a:rPr lang="bg-BG" spc="-20" dirty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 Уебсайта се превръща в пространство за обмен на общността на </a:t>
            </a:r>
            <a:r>
              <a:rPr lang="bg-BG" spc="-20" dirty="0" smtClean="0">
                <a:solidFill>
                  <a:srgbClr val="000099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територията. Сградата на бившата пощенска станция е превърната в обществено място с оборудвана стая за администрирането на сайта, със заседателни зали, с пощенски офис</a:t>
            </a:r>
            <a:r>
              <a:rPr lang="bg-BG" spc="-20" dirty="0" smtClean="0">
                <a:solidFill>
                  <a:srgbClr val="00009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pc="-20" dirty="0">
                <a:solidFill>
                  <a:srgbClr val="00009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bg-BG" spc="-20" dirty="0" smtClean="0">
                <a:solidFill>
                  <a:srgbClr val="00009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pc="-20" dirty="0">
                <a:solidFill>
                  <a:srgbClr val="000099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пространства за съвместна работа. </a:t>
            </a:r>
            <a:endParaRPr lang="bg-BG" dirty="0">
              <a:solidFill>
                <a:srgbClr val="000099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ru-RU" dirty="0">
              <a:solidFill>
                <a:srgbClr val="0E4194"/>
              </a:solidFill>
              <a:latin typeface="Segoe UI" panose="020B0502040204020203" pitchFamily="34" charset="0"/>
            </a:endParaRPr>
          </a:p>
        </p:txBody>
      </p:sp>
      <p:pic>
        <p:nvPicPr>
          <p:cNvPr id="9" name="Картина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308600"/>
            <a:ext cx="4368000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5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729" y="76200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6" name="Правоъгълник 5"/>
          <p:cNvSpPr/>
          <p:nvPr/>
        </p:nvSpPr>
        <p:spPr>
          <a:xfrm>
            <a:off x="286918" y="1162690"/>
            <a:ext cx="8662534" cy="328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000" b="1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Почивка в семейна ферма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Години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наред фермите в </a:t>
            </a:r>
            <a:r>
              <a:rPr lang="bg-BG" sz="1600" dirty="0" err="1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Бургенланд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разчитат на наема като допълнителен източник на доходи, за да увеличат приходите си.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 предлагат настаняване във фермите си и запознават посетителите с живота и дейностите в една ферма. Туристите могат да се включат в прибирането на реколтата, да се грижат за животните, да приготвят зимнина и др. Обединявайки се в това предлагане, фермите намалят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разходите за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чрез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съвместни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маркетингови дейности като каталог с оферти, участие в търговски панаири или засилено уеб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присъствие. За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постигането на тези цели е необходимо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управление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поддръжка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офис,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включително специалист за „почивка във фермата“.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075" y="3686924"/>
            <a:ext cx="3942979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30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729" y="76200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sp>
        <p:nvSpPr>
          <p:cNvPr id="6" name="Правоъгълник 5"/>
          <p:cNvSpPr/>
          <p:nvPr/>
        </p:nvSpPr>
        <p:spPr>
          <a:xfrm>
            <a:off x="286918" y="1162690"/>
            <a:ext cx="8662534" cy="328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000" b="1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Почивка в семейна ферма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Години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наред фермите в </a:t>
            </a:r>
            <a:r>
              <a:rPr lang="bg-BG" sz="1600" dirty="0" err="1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Бургенланд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разчитат на наема като допълнителен източник на доходи, за да увеличат приходите си.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 предлагат настаняване във фермите си и запознават посетителите с живота и дейностите в една ферма. Туристите могат да се включат в прибирането на реколтата, да се грижат за животните, да приготвят зимнина и др. Обединявайки се в това предлагане, фермите намалят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разходите за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реклама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чрез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създаване на съвместни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маркетингови дейности като каталог с оферти, участие в търговски панаири или засилено уеб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присъствие. За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постигането на тези цели е необходимо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управление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поддръжка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bg-BG" sz="1600" dirty="0" smtClean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офис, </a:t>
            </a:r>
            <a:r>
              <a:rPr lang="bg-BG" sz="1600" dirty="0">
                <a:solidFill>
                  <a:srgbClr val="00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включително специалист за „почивка във фермата“.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6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075" y="3686924"/>
            <a:ext cx="3942979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3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n-US" sz="1800" b="1" dirty="0" smtClean="0">
                <a:solidFill>
                  <a:srgbClr val="000099"/>
                </a:solidFill>
              </a:rPr>
              <a:t>                                                          </a:t>
            </a:r>
            <a:r>
              <a:rPr lang="ru-RU" sz="1800" b="1" dirty="0" smtClean="0">
                <a:solidFill>
                  <a:srgbClr val="000099"/>
                </a:solidFill>
              </a:rPr>
              <a:t>ДОПУСТИМИ РАЗХОДИ</a:t>
            </a:r>
            <a:r>
              <a:rPr lang="ru-RU" sz="1800" b="1" dirty="0">
                <a:solidFill>
                  <a:srgbClr val="000099"/>
                </a:solidFill>
              </a:rPr>
              <a:t/>
            </a:r>
            <a:br>
              <a:rPr lang="ru-RU" sz="1800" b="1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а)</a:t>
            </a:r>
            <a:r>
              <a:rPr lang="ru-RU" sz="1800" dirty="0" err="1" smtClean="0">
                <a:solidFill>
                  <a:srgbClr val="000099"/>
                </a:solidFill>
              </a:rPr>
              <a:t>строително-монтажни</a:t>
            </a:r>
            <a:r>
              <a:rPr lang="ru-RU" sz="1800" dirty="0">
                <a:solidFill>
                  <a:srgbClr val="000099"/>
                </a:solidFill>
              </a:rPr>
              <a:t>	</a:t>
            </a:r>
            <a:r>
              <a:rPr lang="ru-RU" sz="1800" dirty="0" err="1">
                <a:solidFill>
                  <a:srgbClr val="000099"/>
                </a:solidFill>
              </a:rPr>
              <a:t>работи</a:t>
            </a:r>
            <a:r>
              <a:rPr lang="ru-RU" sz="1800" dirty="0">
                <a:solidFill>
                  <a:srgbClr val="000099"/>
                </a:solidFill>
              </a:rPr>
              <a:t>	за	</a:t>
            </a:r>
            <a:r>
              <a:rPr lang="ru-RU" sz="1800" dirty="0" err="1">
                <a:solidFill>
                  <a:srgbClr val="000099"/>
                </a:solidFill>
              </a:rPr>
              <a:t>изграждане</a:t>
            </a:r>
            <a:r>
              <a:rPr lang="ru-RU" sz="1800" dirty="0">
                <a:solidFill>
                  <a:srgbClr val="000099"/>
                </a:solidFill>
              </a:rPr>
              <a:t>,	</a:t>
            </a:r>
            <a:r>
              <a:rPr lang="ru-RU" sz="1800" dirty="0" smtClean="0">
                <a:solidFill>
                  <a:srgbClr val="000099"/>
                </a:solidFill>
              </a:rPr>
              <a:t>ремонт, реконструкция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преустройство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поддръжка</a:t>
            </a:r>
            <a:r>
              <a:rPr lang="ru-RU" sz="1800" dirty="0">
                <a:solidFill>
                  <a:srgbClr val="000099"/>
                </a:solidFill>
              </a:rPr>
              <a:t> или </a:t>
            </a:r>
            <a:r>
              <a:rPr lang="ru-RU" sz="1800" dirty="0" err="1">
                <a:solidFill>
                  <a:srgbClr val="000099"/>
                </a:solidFill>
              </a:rPr>
              <a:t>възстановяване</a:t>
            </a:r>
            <a:r>
              <a:rPr lang="ru-RU" sz="1800" dirty="0">
                <a:solidFill>
                  <a:srgbClr val="000099"/>
                </a:solidFill>
              </a:rPr>
              <a:t>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>
                <a:solidFill>
                  <a:srgbClr val="000099"/>
                </a:solidFill>
              </a:rPr>
              <a:t>б) </a:t>
            </a:r>
            <a:r>
              <a:rPr lang="ru-RU" sz="1800" dirty="0" err="1">
                <a:solidFill>
                  <a:srgbClr val="000099"/>
                </a:solidFill>
              </a:rPr>
              <a:t>закупуване</a:t>
            </a:r>
            <a:r>
              <a:rPr lang="ru-RU" sz="1800" dirty="0">
                <a:solidFill>
                  <a:srgbClr val="000099"/>
                </a:solidFill>
              </a:rPr>
              <a:t> на нови </a:t>
            </a:r>
            <a:r>
              <a:rPr lang="ru-RU" sz="1800" dirty="0" err="1">
                <a:solidFill>
                  <a:srgbClr val="000099"/>
                </a:solidFill>
              </a:rPr>
              <a:t>машини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съоръжения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оборудване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обзавеждане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включително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безпилотни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летателни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системи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прилежащия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към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тях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инвентар</a:t>
            </a:r>
            <a:r>
              <a:rPr lang="ru-RU" sz="1800" dirty="0" smtClean="0">
                <a:solidFill>
                  <a:srgbClr val="000099"/>
                </a:solidFill>
              </a:rPr>
              <a:t>;</a:t>
            </a:r>
            <a:br>
              <a:rPr lang="ru-RU" sz="1800" dirty="0" smtClean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в</a:t>
            </a:r>
            <a:r>
              <a:rPr lang="ru-RU" sz="1800" dirty="0">
                <a:solidFill>
                  <a:srgbClr val="000099"/>
                </a:solidFill>
              </a:rPr>
              <a:t>) общи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основните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 по проекта </a:t>
            </a:r>
            <a:r>
              <a:rPr lang="ru-RU" sz="1800" dirty="0" err="1">
                <a:solidFill>
                  <a:srgbClr val="000099"/>
                </a:solidFill>
              </a:rPr>
              <a:t>като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хонорари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архитекти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инженери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консултанти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предпроектни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проучвания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придобиване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патентни</a:t>
            </a:r>
            <a:r>
              <a:rPr lang="ru-RU" sz="1800" dirty="0">
                <a:solidFill>
                  <a:srgbClr val="000099"/>
                </a:solidFill>
              </a:rPr>
              <a:t> права и </a:t>
            </a:r>
            <a:r>
              <a:rPr lang="ru-RU" sz="1800" dirty="0" err="1">
                <a:solidFill>
                  <a:srgbClr val="000099"/>
                </a:solidFill>
              </a:rPr>
              <a:t>лицензи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авторски</a:t>
            </a:r>
            <a:r>
              <a:rPr lang="ru-RU" sz="1800" dirty="0">
                <a:solidFill>
                  <a:srgbClr val="000099"/>
                </a:solidFill>
              </a:rPr>
              <a:t> права и </a:t>
            </a:r>
            <a:r>
              <a:rPr lang="ru-RU" sz="1800" dirty="0" err="1">
                <a:solidFill>
                  <a:srgbClr val="000099"/>
                </a:solidFill>
              </a:rPr>
              <a:t>строителен</a:t>
            </a:r>
            <a:r>
              <a:rPr lang="ru-RU" sz="1800" dirty="0">
                <a:solidFill>
                  <a:srgbClr val="000099"/>
                </a:solidFill>
              </a:rPr>
              <a:t> надзор в размер на до 12% от </a:t>
            </a:r>
            <a:r>
              <a:rPr lang="ru-RU" sz="1800" dirty="0" err="1">
                <a:solidFill>
                  <a:srgbClr val="000099"/>
                </a:solidFill>
              </a:rPr>
              <a:t>общия</a:t>
            </a:r>
            <a:r>
              <a:rPr lang="ru-RU" sz="1800" dirty="0">
                <a:solidFill>
                  <a:srgbClr val="000099"/>
                </a:solidFill>
              </a:rPr>
              <a:t> размер на </a:t>
            </a:r>
            <a:r>
              <a:rPr lang="ru-RU" sz="1800" dirty="0" err="1">
                <a:solidFill>
                  <a:srgbClr val="000099"/>
                </a:solidFill>
              </a:rPr>
              <a:t>допустимите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 по </a:t>
            </a:r>
            <a:r>
              <a:rPr lang="ru-RU" sz="1800" dirty="0" err="1">
                <a:solidFill>
                  <a:srgbClr val="000099"/>
                </a:solidFill>
              </a:rPr>
              <a:t>проектното</a:t>
            </a:r>
            <a:r>
              <a:rPr lang="ru-RU" sz="1800" dirty="0">
                <a:solidFill>
                  <a:srgbClr val="000099"/>
                </a:solidFill>
              </a:rPr>
              <a:t> предложение</a:t>
            </a:r>
            <a:r>
              <a:rPr lang="ru-RU" sz="1800" dirty="0" smtClean="0">
                <a:solidFill>
                  <a:srgbClr val="000099"/>
                </a:solidFill>
              </a:rPr>
              <a:t>;</a:t>
            </a:r>
            <a:r>
              <a:rPr lang="en-US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Консултантските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правни</a:t>
            </a:r>
            <a:r>
              <a:rPr lang="ru-RU" sz="1800" dirty="0">
                <a:solidFill>
                  <a:srgbClr val="000099"/>
                </a:solidFill>
              </a:rPr>
              <a:t> услуги, 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подготовката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управлението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smtClean="0">
                <a:solidFill>
                  <a:srgbClr val="000099"/>
                </a:solidFill>
              </a:rPr>
              <a:t>на</a:t>
            </a:r>
            <a:r>
              <a:rPr lang="en-US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 smtClean="0">
                <a:solidFill>
                  <a:srgbClr val="000099"/>
                </a:solidFill>
              </a:rPr>
              <a:t>проекта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следва</a:t>
            </a:r>
            <a:r>
              <a:rPr lang="ru-RU" sz="1800" dirty="0">
                <a:solidFill>
                  <a:srgbClr val="000099"/>
                </a:solidFill>
              </a:rPr>
              <a:t> да не </a:t>
            </a:r>
            <a:r>
              <a:rPr lang="ru-RU" sz="1800" dirty="0" err="1">
                <a:solidFill>
                  <a:srgbClr val="000099"/>
                </a:solidFill>
              </a:rPr>
              <a:t>превишават</a:t>
            </a:r>
            <a:r>
              <a:rPr lang="ru-RU" sz="1800" dirty="0">
                <a:solidFill>
                  <a:srgbClr val="000099"/>
                </a:solidFill>
              </a:rPr>
              <a:t> 5 на сто от </a:t>
            </a:r>
            <a:r>
              <a:rPr lang="ru-RU" sz="1800" dirty="0" err="1">
                <a:solidFill>
                  <a:srgbClr val="000099"/>
                </a:solidFill>
              </a:rPr>
              <a:t>допустимите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; 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>
                <a:solidFill>
                  <a:srgbClr val="000099"/>
                </a:solidFill>
              </a:rPr>
              <a:t>г) </a:t>
            </a:r>
            <a:r>
              <a:rPr lang="ru-RU" sz="1800" dirty="0" err="1">
                <a:solidFill>
                  <a:srgbClr val="000099"/>
                </a:solidFill>
              </a:rPr>
              <a:t>компютърен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софтуер</a:t>
            </a:r>
            <a:r>
              <a:rPr lang="ru-RU" sz="1800" dirty="0">
                <a:solidFill>
                  <a:srgbClr val="000099"/>
                </a:solidFill>
              </a:rPr>
              <a:t>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>
                <a:solidFill>
                  <a:srgbClr val="000099"/>
                </a:solidFill>
              </a:rPr>
              <a:t>д) </a:t>
            </a:r>
            <a:r>
              <a:rPr lang="ru-RU" sz="1800" dirty="0" err="1">
                <a:solidFill>
                  <a:srgbClr val="000099"/>
                </a:solidFill>
              </a:rPr>
              <a:t>други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нематериални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активи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различни</a:t>
            </a:r>
            <a:r>
              <a:rPr lang="ru-RU" sz="1800" dirty="0">
                <a:solidFill>
                  <a:srgbClr val="000099"/>
                </a:solidFill>
              </a:rPr>
              <a:t> от </a:t>
            </a:r>
            <a:r>
              <a:rPr lang="ru-RU" sz="1800" dirty="0" err="1">
                <a:solidFill>
                  <a:srgbClr val="000099"/>
                </a:solidFill>
              </a:rPr>
              <a:t>софтуер</a:t>
            </a:r>
            <a:r>
              <a:rPr lang="ru-RU" sz="1800" dirty="0">
                <a:solidFill>
                  <a:srgbClr val="000099"/>
                </a:solidFill>
              </a:rPr>
              <a:t> (книги, </a:t>
            </a:r>
            <a:r>
              <a:rPr lang="ru-RU" sz="1800" dirty="0" err="1">
                <a:solidFill>
                  <a:srgbClr val="000099"/>
                </a:solidFill>
              </a:rPr>
              <a:t>филми</a:t>
            </a:r>
            <a:r>
              <a:rPr lang="ru-RU" sz="1800" dirty="0">
                <a:solidFill>
                  <a:srgbClr val="000099"/>
                </a:solidFill>
              </a:rPr>
              <a:t> и др.);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>
                <a:solidFill>
                  <a:srgbClr val="000099"/>
                </a:solidFill>
              </a:rPr>
              <a:t>е) </a:t>
            </a:r>
            <a:r>
              <a:rPr lang="ru-RU" sz="1800" dirty="0" err="1">
                <a:solidFill>
                  <a:srgbClr val="000099"/>
                </a:solidFill>
              </a:rPr>
              <a:t>специализирани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превозни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транспортни</a:t>
            </a:r>
            <a:r>
              <a:rPr lang="ru-RU" sz="1800" dirty="0">
                <a:solidFill>
                  <a:srgbClr val="000099"/>
                </a:solidFill>
              </a:rPr>
              <a:t> средства, 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основната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дейност</a:t>
            </a:r>
            <a:r>
              <a:rPr lang="ru-RU" sz="1800" dirty="0">
                <a:solidFill>
                  <a:srgbClr val="000099"/>
                </a:solidFill>
              </a:rPr>
              <a:t> на проекта;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>
                <a:solidFill>
                  <a:srgbClr val="000099"/>
                </a:solidFill>
              </a:rPr>
              <a:t>ж) </a:t>
            </a:r>
            <a:r>
              <a:rPr lang="ru-RU" sz="1800" dirty="0" err="1">
                <a:solidFill>
                  <a:srgbClr val="000099"/>
                </a:solidFill>
              </a:rPr>
              <a:t>закупуване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земя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стойност</a:t>
            </a:r>
            <a:r>
              <a:rPr lang="ru-RU" sz="1800" dirty="0">
                <a:solidFill>
                  <a:srgbClr val="000099"/>
                </a:solidFill>
              </a:rPr>
              <a:t> до 10 % от </a:t>
            </a:r>
            <a:r>
              <a:rPr lang="ru-RU" sz="1800" dirty="0" err="1">
                <a:solidFill>
                  <a:srgbClr val="000099"/>
                </a:solidFill>
              </a:rPr>
              <a:t>общите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допустими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съответната</a:t>
            </a:r>
            <a:r>
              <a:rPr lang="ru-RU" sz="1800" dirty="0">
                <a:solidFill>
                  <a:srgbClr val="000099"/>
                </a:solidFill>
              </a:rPr>
              <a:t> операция, 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основната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дейност</a:t>
            </a:r>
            <a:r>
              <a:rPr lang="ru-RU" sz="1800" dirty="0">
                <a:solidFill>
                  <a:srgbClr val="000099"/>
                </a:solidFill>
              </a:rPr>
              <a:t> на проекта;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>
                <a:solidFill>
                  <a:srgbClr val="000099"/>
                </a:solidFill>
              </a:rPr>
              <a:t>з) </a:t>
            </a:r>
            <a:r>
              <a:rPr lang="ru-RU" sz="1800" dirty="0" err="1">
                <a:solidFill>
                  <a:srgbClr val="000099"/>
                </a:solidFill>
              </a:rPr>
              <a:t>закупуване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сгради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стойност</a:t>
            </a:r>
            <a:r>
              <a:rPr lang="ru-RU" sz="1800" dirty="0">
                <a:solidFill>
                  <a:srgbClr val="000099"/>
                </a:solidFill>
              </a:rPr>
              <a:t> до 10 % от </a:t>
            </a:r>
            <a:r>
              <a:rPr lang="ru-RU" sz="1800" dirty="0" err="1">
                <a:solidFill>
                  <a:srgbClr val="000099"/>
                </a:solidFill>
              </a:rPr>
              <a:t>общите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допустими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съответната</a:t>
            </a:r>
            <a:r>
              <a:rPr lang="ru-RU" sz="1800" dirty="0">
                <a:solidFill>
                  <a:srgbClr val="000099"/>
                </a:solidFill>
              </a:rPr>
              <a:t> операция, 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основната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дейност</a:t>
            </a:r>
            <a:r>
              <a:rPr lang="ru-RU" sz="1800" dirty="0">
                <a:solidFill>
                  <a:srgbClr val="000099"/>
                </a:solidFill>
              </a:rPr>
              <a:t> на проекта;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>
                <a:solidFill>
                  <a:srgbClr val="000099"/>
                </a:solidFill>
              </a:rPr>
              <a:t>и)</a:t>
            </a:r>
            <a:r>
              <a:rPr lang="ru-RU" sz="1800" dirty="0" err="1">
                <a:solidFill>
                  <a:srgbClr val="000099"/>
                </a:solidFill>
              </a:rPr>
              <a:t>други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които</a:t>
            </a:r>
            <a:r>
              <a:rPr lang="ru-RU" sz="1800" dirty="0">
                <a:solidFill>
                  <a:srgbClr val="000099"/>
                </a:solidFill>
              </a:rPr>
              <a:t> не противоречат на </a:t>
            </a:r>
            <a:r>
              <a:rPr lang="ru-RU" sz="1800" dirty="0" err="1">
                <a:solidFill>
                  <a:srgbClr val="000099"/>
                </a:solidFill>
              </a:rPr>
              <a:t>условията</a:t>
            </a:r>
            <a:r>
              <a:rPr lang="ru-RU" sz="1800" dirty="0">
                <a:solidFill>
                  <a:srgbClr val="000099"/>
                </a:solidFill>
              </a:rPr>
              <a:t> на Регламент (</a:t>
            </a:r>
            <a:r>
              <a:rPr lang="ru-RU" sz="1800" dirty="0" smtClean="0">
                <a:solidFill>
                  <a:srgbClr val="000099"/>
                </a:solidFill>
              </a:rPr>
              <a:t>ЕС)2021/2115</a:t>
            </a:r>
            <a:r>
              <a:rPr lang="ru-RU" sz="1800" dirty="0">
                <a:solidFill>
                  <a:srgbClr val="000099"/>
                </a:solidFill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737170"/>
            <a:ext cx="2514600" cy="94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1800" b="1" dirty="0" smtClean="0">
                <a:solidFill>
                  <a:srgbClr val="000099"/>
                </a:solidFill>
              </a:rPr>
              <a:t/>
            </a:r>
            <a:br>
              <a:rPr lang="en-US" sz="1800" b="1" dirty="0" smtClean="0">
                <a:solidFill>
                  <a:srgbClr val="000099"/>
                </a:solidFill>
              </a:rPr>
            </a:br>
            <a:r>
              <a:rPr lang="en-US" sz="1800" b="1" dirty="0" smtClean="0">
                <a:solidFill>
                  <a:srgbClr val="000099"/>
                </a:solidFill>
              </a:rPr>
              <a:t>                         </a:t>
            </a:r>
            <a:r>
              <a:rPr lang="ru-RU" sz="1800" b="1" dirty="0" smtClean="0">
                <a:solidFill>
                  <a:srgbClr val="000099"/>
                </a:solidFill>
              </a:rPr>
              <a:t>НЕДОПУСТИМИ РАЗХОДИ ПО ПРОЕКТИТЕ</a:t>
            </a:r>
            <a:br>
              <a:rPr lang="ru-RU" sz="1800" b="1" dirty="0" smtClean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•За </a:t>
            </a:r>
            <a:r>
              <a:rPr lang="ru-RU" sz="1800" dirty="0" err="1">
                <a:solidFill>
                  <a:srgbClr val="000099"/>
                </a:solidFill>
              </a:rPr>
              <a:t>закупуване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земя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стойност</a:t>
            </a:r>
            <a:r>
              <a:rPr lang="ru-RU" sz="1800" dirty="0">
                <a:solidFill>
                  <a:srgbClr val="000099"/>
                </a:solidFill>
              </a:rPr>
              <a:t> над 10 % от </a:t>
            </a:r>
            <a:r>
              <a:rPr lang="ru-RU" sz="1800" dirty="0" err="1">
                <a:solidFill>
                  <a:srgbClr val="000099"/>
                </a:solidFill>
              </a:rPr>
              <a:t>общите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допустими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съответната</a:t>
            </a:r>
            <a:r>
              <a:rPr lang="ru-RU" sz="1800" dirty="0">
                <a:solidFill>
                  <a:srgbClr val="000099"/>
                </a:solidFill>
              </a:rPr>
              <a:t> операция, с </a:t>
            </a:r>
            <a:r>
              <a:rPr lang="ru-RU" sz="1800" dirty="0" err="1">
                <a:solidFill>
                  <a:srgbClr val="000099"/>
                </a:solidFill>
              </a:rPr>
              <a:t>изключение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закупуване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земя</a:t>
            </a:r>
            <a:r>
              <a:rPr lang="ru-RU" sz="1800" dirty="0">
                <a:solidFill>
                  <a:srgbClr val="000099"/>
                </a:solidFill>
              </a:rPr>
              <a:t> с цел </a:t>
            </a:r>
            <a:r>
              <a:rPr lang="ru-RU" sz="1800" dirty="0" err="1">
                <a:solidFill>
                  <a:srgbClr val="000099"/>
                </a:solidFill>
              </a:rPr>
              <a:t>опазване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околната</a:t>
            </a:r>
            <a:r>
              <a:rPr lang="ru-RU" sz="1800" dirty="0">
                <a:solidFill>
                  <a:srgbClr val="000099"/>
                </a:solidFill>
              </a:rPr>
              <a:t> среда и </a:t>
            </a:r>
            <a:r>
              <a:rPr lang="ru-RU" sz="1800" dirty="0" err="1">
                <a:solidFill>
                  <a:srgbClr val="000099"/>
                </a:solidFill>
              </a:rPr>
              <a:t>опазване</a:t>
            </a:r>
            <a:r>
              <a:rPr lang="ru-RU" sz="1800" dirty="0">
                <a:solidFill>
                  <a:srgbClr val="000099"/>
                </a:solidFill>
              </a:rPr>
              <a:t> на богатите на </a:t>
            </a:r>
            <a:r>
              <a:rPr lang="ru-RU" sz="1800" dirty="0" err="1">
                <a:solidFill>
                  <a:srgbClr val="000099"/>
                </a:solidFill>
              </a:rPr>
              <a:t>въглерод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почви</a:t>
            </a:r>
            <a:r>
              <a:rPr lang="ru-RU" sz="1800" dirty="0">
                <a:solidFill>
                  <a:srgbClr val="000099"/>
                </a:solidFill>
              </a:rPr>
              <a:t>, или </a:t>
            </a:r>
            <a:r>
              <a:rPr lang="ru-RU" sz="1800" dirty="0" err="1">
                <a:solidFill>
                  <a:srgbClr val="000099"/>
                </a:solidFill>
              </a:rPr>
              <a:t>закупуване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земя</a:t>
            </a:r>
            <a:r>
              <a:rPr lang="ru-RU" sz="1800" dirty="0">
                <a:solidFill>
                  <a:srgbClr val="000099"/>
                </a:solidFill>
              </a:rPr>
              <a:t> от </a:t>
            </a:r>
            <a:r>
              <a:rPr lang="ru-RU" sz="1800" dirty="0" err="1">
                <a:solidFill>
                  <a:srgbClr val="000099"/>
                </a:solidFill>
              </a:rPr>
              <a:t>млади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земеделски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стопани</a:t>
            </a:r>
            <a:r>
              <a:rPr lang="ru-RU" sz="1800" dirty="0">
                <a:solidFill>
                  <a:srgbClr val="000099"/>
                </a:solidFill>
              </a:rPr>
              <a:t> чрез </a:t>
            </a:r>
            <a:r>
              <a:rPr lang="ru-RU" sz="1800" dirty="0" err="1">
                <a:solidFill>
                  <a:srgbClr val="000099"/>
                </a:solidFill>
              </a:rPr>
              <a:t>използване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финансови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инструменти</a:t>
            </a:r>
            <a:r>
              <a:rPr lang="ru-RU" sz="1800" dirty="0">
                <a:solidFill>
                  <a:srgbClr val="000099"/>
                </a:solidFill>
              </a:rPr>
              <a:t>; при </a:t>
            </a:r>
            <a:r>
              <a:rPr lang="ru-RU" sz="1800" dirty="0" err="1">
                <a:solidFill>
                  <a:srgbClr val="000099"/>
                </a:solidFill>
              </a:rPr>
              <a:t>финансовите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инструменти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този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таван</a:t>
            </a:r>
            <a:r>
              <a:rPr lang="ru-RU" sz="1800" dirty="0">
                <a:solidFill>
                  <a:srgbClr val="000099"/>
                </a:solidFill>
              </a:rPr>
              <a:t> се </a:t>
            </a:r>
            <a:r>
              <a:rPr lang="ru-RU" sz="1800" dirty="0" err="1">
                <a:solidFill>
                  <a:srgbClr val="000099"/>
                </a:solidFill>
              </a:rPr>
              <a:t>прилага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допустимите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публични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изплащани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крайния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получател</a:t>
            </a:r>
            <a:r>
              <a:rPr lang="ru-RU" sz="1800" dirty="0">
                <a:solidFill>
                  <a:srgbClr val="000099"/>
                </a:solidFill>
              </a:rPr>
              <a:t> или, в случай на </a:t>
            </a:r>
            <a:r>
              <a:rPr lang="ru-RU" sz="1800" dirty="0" err="1">
                <a:solidFill>
                  <a:srgbClr val="000099"/>
                </a:solidFill>
              </a:rPr>
              <a:t>гаранции</a:t>
            </a:r>
            <a:r>
              <a:rPr lang="ru-RU" sz="1800" dirty="0">
                <a:solidFill>
                  <a:srgbClr val="000099"/>
                </a:solidFill>
              </a:rPr>
              <a:t> — до размера на </a:t>
            </a:r>
            <a:r>
              <a:rPr lang="ru-RU" sz="1800" dirty="0" err="1">
                <a:solidFill>
                  <a:srgbClr val="000099"/>
                </a:solidFill>
              </a:rPr>
              <a:t>базовия</a:t>
            </a:r>
            <a:r>
              <a:rPr lang="ru-RU" sz="1800" dirty="0">
                <a:solidFill>
                  <a:srgbClr val="000099"/>
                </a:solidFill>
              </a:rPr>
              <a:t> заем;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• </a:t>
            </a:r>
            <a:r>
              <a:rPr lang="ru-RU" sz="1800" dirty="0">
                <a:solidFill>
                  <a:srgbClr val="000099"/>
                </a:solidFill>
              </a:rPr>
              <a:t>З</a:t>
            </a:r>
            <a:r>
              <a:rPr lang="ru-RU" sz="1800" dirty="0" smtClean="0">
                <a:solidFill>
                  <a:srgbClr val="000099"/>
                </a:solidFill>
              </a:rPr>
              <a:t>а </a:t>
            </a:r>
            <a:r>
              <a:rPr lang="ru-RU" sz="1800" dirty="0" err="1">
                <a:solidFill>
                  <a:srgbClr val="000099"/>
                </a:solidFill>
              </a:rPr>
              <a:t>лихви</a:t>
            </a:r>
            <a:r>
              <a:rPr lang="ru-RU" sz="1800" dirty="0">
                <a:solidFill>
                  <a:srgbClr val="000099"/>
                </a:solidFill>
              </a:rPr>
              <a:t> по </a:t>
            </a:r>
            <a:r>
              <a:rPr lang="ru-RU" sz="1800" dirty="0" err="1">
                <a:solidFill>
                  <a:srgbClr val="000099"/>
                </a:solidFill>
              </a:rPr>
              <a:t>дългове</a:t>
            </a:r>
            <a:r>
              <a:rPr lang="ru-RU" sz="1800" dirty="0">
                <a:solidFill>
                  <a:srgbClr val="000099"/>
                </a:solidFill>
              </a:rPr>
              <a:t>, с </a:t>
            </a:r>
            <a:r>
              <a:rPr lang="ru-RU" sz="1800" dirty="0" err="1">
                <a:solidFill>
                  <a:srgbClr val="000099"/>
                </a:solidFill>
              </a:rPr>
              <a:t>изключение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безвъзмездни</a:t>
            </a:r>
            <a:r>
              <a:rPr lang="ru-RU" sz="1800" dirty="0">
                <a:solidFill>
                  <a:srgbClr val="000099"/>
                </a:solidFill>
              </a:rPr>
              <a:t> средства, </a:t>
            </a:r>
            <a:r>
              <a:rPr lang="ru-RU" sz="1800" dirty="0" err="1">
                <a:solidFill>
                  <a:srgbClr val="000099"/>
                </a:solidFill>
              </a:rPr>
              <a:t>отпуснати</a:t>
            </a:r>
            <a:r>
              <a:rPr lang="ru-RU" sz="1800" dirty="0">
                <a:solidFill>
                  <a:srgbClr val="000099"/>
                </a:solidFill>
              </a:rPr>
              <a:t> под формата на </a:t>
            </a:r>
            <a:r>
              <a:rPr lang="ru-RU" sz="1800" dirty="0" err="1">
                <a:solidFill>
                  <a:srgbClr val="000099"/>
                </a:solidFill>
              </a:rPr>
              <a:t>лихвени</a:t>
            </a:r>
            <a:r>
              <a:rPr lang="ru-RU" sz="1800" dirty="0">
                <a:solidFill>
                  <a:srgbClr val="000099"/>
                </a:solidFill>
              </a:rPr>
              <a:t> субсидии или субсидии за </a:t>
            </a:r>
            <a:r>
              <a:rPr lang="ru-RU" sz="1800" dirty="0" err="1">
                <a:solidFill>
                  <a:srgbClr val="000099"/>
                </a:solidFill>
              </a:rPr>
              <a:t>гаранционни</a:t>
            </a:r>
            <a:r>
              <a:rPr lang="ru-RU" sz="1800" dirty="0">
                <a:solidFill>
                  <a:srgbClr val="000099"/>
                </a:solidFill>
              </a:rPr>
              <a:t> такси;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>
                <a:solidFill>
                  <a:srgbClr val="000099"/>
                </a:solidFill>
              </a:rPr>
              <a:t>•За инвестиции в </a:t>
            </a:r>
            <a:r>
              <a:rPr lang="ru-RU" sz="1800" dirty="0" err="1">
                <a:solidFill>
                  <a:srgbClr val="000099"/>
                </a:solidFill>
              </a:rPr>
              <a:t>широкомащабна</a:t>
            </a:r>
            <a:r>
              <a:rPr lang="ru-RU" sz="1800" dirty="0">
                <a:solidFill>
                  <a:srgbClr val="000099"/>
                </a:solidFill>
              </a:rPr>
              <a:t> инфраструктура, </a:t>
            </a:r>
            <a:r>
              <a:rPr lang="ru-RU" sz="1800" dirty="0" err="1">
                <a:solidFill>
                  <a:srgbClr val="000099"/>
                </a:solidFill>
              </a:rPr>
              <a:t>както</a:t>
            </a:r>
            <a:r>
              <a:rPr lang="ru-RU" sz="1800" dirty="0">
                <a:solidFill>
                  <a:srgbClr val="000099"/>
                </a:solidFill>
              </a:rPr>
              <a:t> е определена от </a:t>
            </a:r>
            <a:r>
              <a:rPr lang="ru-RU" sz="1800" dirty="0" err="1">
                <a:solidFill>
                  <a:srgbClr val="000099"/>
                </a:solidFill>
              </a:rPr>
              <a:t>държавите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членки</a:t>
            </a:r>
            <a:r>
              <a:rPr lang="ru-RU" sz="1800" dirty="0">
                <a:solidFill>
                  <a:srgbClr val="000099"/>
                </a:solidFill>
              </a:rPr>
              <a:t> в </a:t>
            </a:r>
            <a:r>
              <a:rPr lang="ru-RU" sz="1800" dirty="0" err="1">
                <a:solidFill>
                  <a:srgbClr val="000099"/>
                </a:solidFill>
              </a:rPr>
              <a:t>стратегическите</a:t>
            </a:r>
            <a:r>
              <a:rPr lang="ru-RU" sz="1800" dirty="0">
                <a:solidFill>
                  <a:srgbClr val="000099"/>
                </a:solidFill>
              </a:rPr>
              <a:t> им </a:t>
            </a:r>
            <a:r>
              <a:rPr lang="ru-RU" sz="1800" dirty="0" err="1">
                <a:solidFill>
                  <a:srgbClr val="000099"/>
                </a:solidFill>
              </a:rPr>
              <a:t>планове</a:t>
            </a:r>
            <a:r>
              <a:rPr lang="ru-RU" sz="1800" dirty="0">
                <a:solidFill>
                  <a:srgbClr val="000099"/>
                </a:solidFill>
              </a:rPr>
              <a:t> по ОСП, </a:t>
            </a:r>
            <a:r>
              <a:rPr lang="ru-RU" sz="1800" dirty="0" err="1">
                <a:solidFill>
                  <a:srgbClr val="000099"/>
                </a:solidFill>
              </a:rPr>
              <a:t>която</a:t>
            </a:r>
            <a:r>
              <a:rPr lang="ru-RU" sz="1800" dirty="0">
                <a:solidFill>
                  <a:srgbClr val="000099"/>
                </a:solidFill>
              </a:rPr>
              <a:t> не е част от </a:t>
            </a:r>
            <a:r>
              <a:rPr lang="ru-RU" sz="1800" dirty="0" err="1">
                <a:solidFill>
                  <a:srgbClr val="000099"/>
                </a:solidFill>
              </a:rPr>
              <a:t>стратегиите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Водено</a:t>
            </a:r>
            <a:r>
              <a:rPr lang="ru-RU" sz="1800" dirty="0">
                <a:solidFill>
                  <a:srgbClr val="000099"/>
                </a:solidFill>
              </a:rPr>
              <a:t> от </a:t>
            </a:r>
            <a:r>
              <a:rPr lang="ru-RU" sz="1800" dirty="0" err="1">
                <a:solidFill>
                  <a:srgbClr val="000099"/>
                </a:solidFill>
              </a:rPr>
              <a:t>общностите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местно</a:t>
            </a:r>
            <a:r>
              <a:rPr lang="ru-RU" sz="1800" dirty="0">
                <a:solidFill>
                  <a:srgbClr val="000099"/>
                </a:solidFill>
              </a:rPr>
              <a:t> развитие, </a:t>
            </a:r>
            <a:r>
              <a:rPr lang="ru-RU" sz="1800" dirty="0" err="1">
                <a:solidFill>
                  <a:srgbClr val="000099"/>
                </a:solidFill>
              </a:rPr>
              <a:t>установени</a:t>
            </a:r>
            <a:r>
              <a:rPr lang="ru-RU" sz="1800" dirty="0">
                <a:solidFill>
                  <a:srgbClr val="000099"/>
                </a:solidFill>
              </a:rPr>
              <a:t> в член 32 от Регламент (ЕС) 2021/1060, с </a:t>
            </a:r>
            <a:r>
              <a:rPr lang="ru-RU" sz="1800" dirty="0" err="1">
                <a:solidFill>
                  <a:srgbClr val="000099"/>
                </a:solidFill>
              </a:rPr>
              <a:t>изключение</a:t>
            </a:r>
            <a:r>
              <a:rPr lang="ru-RU" sz="1800" dirty="0">
                <a:solidFill>
                  <a:srgbClr val="000099"/>
                </a:solidFill>
              </a:rPr>
              <a:t> на инвестиции в </a:t>
            </a:r>
            <a:r>
              <a:rPr lang="ru-RU" sz="1800" dirty="0" err="1">
                <a:solidFill>
                  <a:srgbClr val="000099"/>
                </a:solidFill>
              </a:rPr>
              <a:t>широколентова</a:t>
            </a:r>
            <a:r>
              <a:rPr lang="ru-RU" sz="1800" dirty="0">
                <a:solidFill>
                  <a:srgbClr val="000099"/>
                </a:solidFill>
              </a:rPr>
              <a:t> инфраструктура и </a:t>
            </a:r>
            <a:r>
              <a:rPr lang="ru-RU" sz="1800" dirty="0" err="1">
                <a:solidFill>
                  <a:srgbClr val="000099"/>
                </a:solidFill>
              </a:rPr>
              <a:t>превантивни</a:t>
            </a:r>
            <a:r>
              <a:rPr lang="ru-RU" sz="1800" dirty="0">
                <a:solidFill>
                  <a:srgbClr val="000099"/>
                </a:solidFill>
              </a:rPr>
              <a:t> действия за защита от наводнения или защита на </a:t>
            </a:r>
            <a:r>
              <a:rPr lang="ru-RU" sz="1800" dirty="0" err="1">
                <a:solidFill>
                  <a:srgbClr val="000099"/>
                </a:solidFill>
              </a:rPr>
              <a:t>бреговете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оглед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ограничаване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последиците</a:t>
            </a:r>
            <a:r>
              <a:rPr lang="ru-RU" sz="1800" dirty="0">
                <a:solidFill>
                  <a:srgbClr val="000099"/>
                </a:solidFill>
              </a:rPr>
              <a:t> от </a:t>
            </a:r>
            <a:r>
              <a:rPr lang="ru-RU" sz="1800" dirty="0" err="1">
                <a:solidFill>
                  <a:srgbClr val="000099"/>
                </a:solidFill>
              </a:rPr>
              <a:t>възможни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природни</a:t>
            </a:r>
            <a:r>
              <a:rPr lang="ru-RU" sz="1800" dirty="0">
                <a:solidFill>
                  <a:srgbClr val="000099"/>
                </a:solidFill>
              </a:rPr>
              <a:t> бедствия, </a:t>
            </a:r>
            <a:r>
              <a:rPr lang="ru-RU" sz="1800" dirty="0" err="1">
                <a:solidFill>
                  <a:srgbClr val="000099"/>
                </a:solidFill>
              </a:rPr>
              <a:t>неблагоприятни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климатични</a:t>
            </a:r>
            <a:r>
              <a:rPr lang="ru-RU" sz="1800" dirty="0">
                <a:solidFill>
                  <a:srgbClr val="000099"/>
                </a:solidFill>
              </a:rPr>
              <a:t> явления или </a:t>
            </a:r>
            <a:r>
              <a:rPr lang="ru-RU" sz="1800" dirty="0" err="1">
                <a:solidFill>
                  <a:srgbClr val="000099"/>
                </a:solidFill>
              </a:rPr>
              <a:t>катастрофални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събития</a:t>
            </a:r>
            <a:r>
              <a:rPr lang="ru-RU" sz="1800" dirty="0">
                <a:solidFill>
                  <a:srgbClr val="000099"/>
                </a:solidFill>
              </a:rPr>
              <a:t>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>
                <a:solidFill>
                  <a:srgbClr val="000099"/>
                </a:solidFill>
              </a:rPr>
              <a:t/>
            </a:r>
            <a:br>
              <a:rPr lang="ru-RU" sz="1800" dirty="0">
                <a:solidFill>
                  <a:srgbClr val="000099"/>
                </a:solidFill>
              </a:rPr>
            </a:br>
            <a:endParaRPr lang="ru-RU" sz="1800" dirty="0" smtClean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2130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495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>
                <a:solidFill>
                  <a:srgbClr val="000099"/>
                </a:solidFill>
              </a:rPr>
              <a:t>инвестиции и </a:t>
            </a:r>
            <a:r>
              <a:rPr lang="ru-RU" sz="1600" dirty="0" err="1">
                <a:solidFill>
                  <a:srgbClr val="000099"/>
                </a:solidFill>
              </a:rPr>
              <a:t>дейности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които</a:t>
            </a:r>
            <a:r>
              <a:rPr lang="ru-RU" sz="1600" dirty="0">
                <a:solidFill>
                  <a:srgbClr val="000099"/>
                </a:solidFill>
              </a:rPr>
              <a:t> не </a:t>
            </a:r>
            <a:r>
              <a:rPr lang="ru-RU" sz="1600" dirty="0" err="1">
                <a:solidFill>
                  <a:srgbClr val="000099"/>
                </a:solidFill>
              </a:rPr>
              <a:t>са</a:t>
            </a:r>
            <a:r>
              <a:rPr lang="ru-RU" sz="1600" dirty="0">
                <a:solidFill>
                  <a:srgbClr val="000099"/>
                </a:solidFill>
              </a:rPr>
              <a:t> в </a:t>
            </a:r>
            <a:r>
              <a:rPr lang="ru-RU" sz="1600" dirty="0" err="1">
                <a:solidFill>
                  <a:srgbClr val="000099"/>
                </a:solidFill>
              </a:rPr>
              <a:t>съответствие</a:t>
            </a:r>
            <a:r>
              <a:rPr lang="ru-RU" sz="1600" dirty="0">
                <a:solidFill>
                  <a:srgbClr val="000099"/>
                </a:solidFill>
              </a:rPr>
              <a:t> с </a:t>
            </a:r>
            <a:r>
              <a:rPr lang="ru-RU" sz="1600" dirty="0" err="1">
                <a:solidFill>
                  <a:srgbClr val="000099"/>
                </a:solidFill>
              </a:rPr>
              <a:t>мерките</a:t>
            </a:r>
            <a:r>
              <a:rPr lang="ru-RU" sz="1600" dirty="0">
                <a:solidFill>
                  <a:srgbClr val="000099"/>
                </a:solidFill>
              </a:rPr>
              <a:t> и </a:t>
            </a:r>
            <a:r>
              <a:rPr lang="ru-RU" sz="1600" dirty="0" err="1">
                <a:solidFill>
                  <a:srgbClr val="000099"/>
                </a:solidFill>
              </a:rPr>
              <a:t>условията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посочени</a:t>
            </a:r>
            <a:r>
              <a:rPr lang="ru-RU" sz="1600" dirty="0">
                <a:solidFill>
                  <a:srgbClr val="000099"/>
                </a:solidFill>
              </a:rPr>
              <a:t> в </a:t>
            </a:r>
            <a:r>
              <a:rPr lang="ru-RU" sz="1600" dirty="0" err="1">
                <a:solidFill>
                  <a:srgbClr val="000099"/>
                </a:solidFill>
              </a:rPr>
              <a:t>становището</a:t>
            </a:r>
            <a:r>
              <a:rPr lang="ru-RU" sz="1600" dirty="0">
                <a:solidFill>
                  <a:srgbClr val="000099"/>
                </a:solidFill>
              </a:rPr>
              <a:t> за </a:t>
            </a:r>
            <a:r>
              <a:rPr lang="ru-RU" sz="1600" dirty="0" err="1">
                <a:solidFill>
                  <a:srgbClr val="000099"/>
                </a:solidFill>
              </a:rPr>
              <a:t>екологична</a:t>
            </a:r>
            <a:r>
              <a:rPr lang="ru-RU" sz="1600" dirty="0">
                <a:solidFill>
                  <a:srgbClr val="000099"/>
                </a:solidFill>
              </a:rPr>
              <a:t> оценка на СПРЗСР;</a:t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>
                <a:solidFill>
                  <a:srgbClr val="000099"/>
                </a:solidFill>
              </a:rPr>
              <a:t>инвестиции и </a:t>
            </a:r>
            <a:r>
              <a:rPr lang="ru-RU" sz="1600" dirty="0" err="1">
                <a:solidFill>
                  <a:srgbClr val="000099"/>
                </a:solidFill>
              </a:rPr>
              <a:t>дейности</a:t>
            </a:r>
            <a:r>
              <a:rPr lang="ru-RU" sz="1600" dirty="0">
                <a:solidFill>
                  <a:srgbClr val="000099"/>
                </a:solidFill>
              </a:rPr>
              <a:t>, за </a:t>
            </a:r>
            <a:r>
              <a:rPr lang="ru-RU" sz="1600" dirty="0" err="1">
                <a:solidFill>
                  <a:srgbClr val="000099"/>
                </a:solidFill>
              </a:rPr>
              <a:t>които</a:t>
            </a:r>
            <a:r>
              <a:rPr lang="ru-RU" sz="1600" dirty="0">
                <a:solidFill>
                  <a:srgbClr val="000099"/>
                </a:solidFill>
              </a:rPr>
              <a:t> не е </a:t>
            </a:r>
            <a:r>
              <a:rPr lang="ru-RU" sz="1600" dirty="0" err="1">
                <a:solidFill>
                  <a:srgbClr val="000099"/>
                </a:solidFill>
              </a:rPr>
              <a:t>налице</a:t>
            </a:r>
            <a:r>
              <a:rPr lang="ru-RU" sz="1600" dirty="0">
                <a:solidFill>
                  <a:srgbClr val="000099"/>
                </a:solidFill>
              </a:rPr>
              <a:t> акт на </a:t>
            </a:r>
            <a:r>
              <a:rPr lang="ru-RU" sz="1600" dirty="0" err="1">
                <a:solidFill>
                  <a:srgbClr val="000099"/>
                </a:solidFill>
              </a:rPr>
              <a:t>компетентните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органи</a:t>
            </a:r>
            <a:r>
              <a:rPr lang="ru-RU" sz="1600" dirty="0">
                <a:solidFill>
                  <a:srgbClr val="000099"/>
                </a:solidFill>
              </a:rPr>
              <a:t> по </a:t>
            </a:r>
            <a:r>
              <a:rPr lang="ru-RU" sz="1600" dirty="0" err="1">
                <a:solidFill>
                  <a:srgbClr val="000099"/>
                </a:solidFill>
              </a:rPr>
              <a:t>околна</a:t>
            </a:r>
            <a:r>
              <a:rPr lang="ru-RU" sz="1600" dirty="0">
                <a:solidFill>
                  <a:srgbClr val="000099"/>
                </a:solidFill>
              </a:rPr>
              <a:t> среда по </a:t>
            </a:r>
            <a:r>
              <a:rPr lang="ru-RU" sz="1600" dirty="0" err="1">
                <a:solidFill>
                  <a:srgbClr val="000099"/>
                </a:solidFill>
              </a:rPr>
              <a:t>реда</a:t>
            </a:r>
            <a:r>
              <a:rPr lang="ru-RU" sz="1600" dirty="0">
                <a:solidFill>
                  <a:srgbClr val="000099"/>
                </a:solidFill>
              </a:rPr>
              <a:t> и </a:t>
            </a:r>
            <a:r>
              <a:rPr lang="ru-RU" sz="1600" dirty="0" err="1">
                <a:solidFill>
                  <a:srgbClr val="000099"/>
                </a:solidFill>
              </a:rPr>
              <a:t>условията</a:t>
            </a:r>
            <a:r>
              <a:rPr lang="ru-RU" sz="1600" dirty="0">
                <a:solidFill>
                  <a:srgbClr val="000099"/>
                </a:solidFill>
              </a:rPr>
              <a:t> на глава шеста от Закона за </a:t>
            </a:r>
            <a:r>
              <a:rPr lang="ru-RU" sz="1600" dirty="0" err="1">
                <a:solidFill>
                  <a:srgbClr val="000099"/>
                </a:solidFill>
              </a:rPr>
              <a:t>опазване</a:t>
            </a:r>
            <a:r>
              <a:rPr lang="ru-RU" sz="1600" dirty="0">
                <a:solidFill>
                  <a:srgbClr val="000099"/>
                </a:solidFill>
              </a:rPr>
              <a:t> на </a:t>
            </a:r>
            <a:r>
              <a:rPr lang="ru-RU" sz="1600" dirty="0" err="1">
                <a:solidFill>
                  <a:srgbClr val="000099"/>
                </a:solidFill>
              </a:rPr>
              <a:t>околната</a:t>
            </a:r>
            <a:r>
              <a:rPr lang="ru-RU" sz="1600" dirty="0">
                <a:solidFill>
                  <a:srgbClr val="000099"/>
                </a:solidFill>
              </a:rPr>
              <a:t> среда </a:t>
            </a:r>
            <a:r>
              <a:rPr lang="ru-RU" sz="1600" dirty="0" smtClean="0">
                <a:solidFill>
                  <a:srgbClr val="000099"/>
                </a:solidFill>
              </a:rPr>
              <a:t/>
            </a:r>
            <a:br>
              <a:rPr lang="ru-RU" sz="1600" dirty="0" smtClean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За </a:t>
            </a:r>
            <a:r>
              <a:rPr lang="ru-RU" sz="1600" dirty="0" err="1">
                <a:solidFill>
                  <a:srgbClr val="000099"/>
                </a:solidFill>
              </a:rPr>
              <a:t>закупуване</a:t>
            </a:r>
            <a:r>
              <a:rPr lang="ru-RU" sz="1600" dirty="0">
                <a:solidFill>
                  <a:srgbClr val="000099"/>
                </a:solidFill>
              </a:rPr>
              <a:t> и/или </a:t>
            </a:r>
            <a:r>
              <a:rPr lang="ru-RU" sz="1600" dirty="0" err="1">
                <a:solidFill>
                  <a:srgbClr val="000099"/>
                </a:solidFill>
              </a:rPr>
              <a:t>инсталиране</a:t>
            </a:r>
            <a:r>
              <a:rPr lang="ru-RU" sz="1600" dirty="0">
                <a:solidFill>
                  <a:srgbClr val="000099"/>
                </a:solidFill>
              </a:rPr>
              <a:t> на </a:t>
            </a:r>
            <a:r>
              <a:rPr lang="ru-RU" sz="1600" dirty="0" err="1">
                <a:solidFill>
                  <a:srgbClr val="000099"/>
                </a:solidFill>
              </a:rPr>
              <a:t>оборудване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машини</a:t>
            </a:r>
            <a:r>
              <a:rPr lang="ru-RU" sz="1600" dirty="0">
                <a:solidFill>
                  <a:srgbClr val="000099"/>
                </a:solidFill>
              </a:rPr>
              <a:t> и </a:t>
            </a:r>
            <a:r>
              <a:rPr lang="ru-RU" sz="1600" dirty="0" err="1">
                <a:solidFill>
                  <a:srgbClr val="000099"/>
                </a:solidFill>
              </a:rPr>
              <a:t>съоръжения</a:t>
            </a:r>
            <a:r>
              <a:rPr lang="ru-RU" sz="1600" dirty="0">
                <a:solidFill>
                  <a:srgbClr val="000099"/>
                </a:solidFill>
              </a:rPr>
              <a:t> втора </a:t>
            </a:r>
            <a:r>
              <a:rPr lang="ru-RU" sz="1600" dirty="0" err="1">
                <a:solidFill>
                  <a:srgbClr val="000099"/>
                </a:solidFill>
              </a:rPr>
              <a:t>употреба</a:t>
            </a:r>
            <a:r>
              <a:rPr lang="ru-RU" sz="1600" dirty="0">
                <a:solidFill>
                  <a:srgbClr val="000099"/>
                </a:solidFill>
              </a:rPr>
              <a:t>;</a:t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 err="1">
                <a:solidFill>
                  <a:srgbClr val="000099"/>
                </a:solidFill>
              </a:rPr>
              <a:t>закупуване</a:t>
            </a:r>
            <a:r>
              <a:rPr lang="ru-RU" sz="1600" dirty="0">
                <a:solidFill>
                  <a:srgbClr val="000099"/>
                </a:solidFill>
              </a:rPr>
              <a:t> на лизинг на недвижима </a:t>
            </a:r>
            <a:r>
              <a:rPr lang="ru-RU" sz="1600" dirty="0" err="1">
                <a:solidFill>
                  <a:srgbClr val="000099"/>
                </a:solidFill>
              </a:rPr>
              <a:t>собственост</a:t>
            </a:r>
            <a:r>
              <a:rPr lang="ru-RU" sz="1600" dirty="0">
                <a:solidFill>
                  <a:srgbClr val="000099"/>
                </a:solidFill>
              </a:rPr>
              <a:t>;</a:t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 err="1">
                <a:solidFill>
                  <a:srgbClr val="000099"/>
                </a:solidFill>
              </a:rPr>
              <a:t>данък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върху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добавена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стойност</a:t>
            </a:r>
            <a:r>
              <a:rPr lang="ru-RU" sz="1600" dirty="0">
                <a:solidFill>
                  <a:srgbClr val="000099"/>
                </a:solidFill>
              </a:rPr>
              <a:t> (ДДС), с </a:t>
            </a:r>
            <a:r>
              <a:rPr lang="ru-RU" sz="1600" dirty="0" err="1">
                <a:solidFill>
                  <a:srgbClr val="000099"/>
                </a:solidFill>
              </a:rPr>
              <a:t>изключение</a:t>
            </a:r>
            <a:r>
              <a:rPr lang="ru-RU" sz="1600" dirty="0">
                <a:solidFill>
                  <a:srgbClr val="000099"/>
                </a:solidFill>
              </a:rPr>
              <a:t> на </a:t>
            </a:r>
            <a:r>
              <a:rPr lang="ru-RU" sz="1600" dirty="0" err="1">
                <a:solidFill>
                  <a:srgbClr val="000099"/>
                </a:solidFill>
              </a:rPr>
              <a:t>невъзстановим</a:t>
            </a:r>
            <a:r>
              <a:rPr lang="ru-RU" sz="1600" dirty="0">
                <a:solidFill>
                  <a:srgbClr val="000099"/>
                </a:solidFill>
              </a:rPr>
              <a:t> ДДС, </a:t>
            </a:r>
            <a:r>
              <a:rPr lang="ru-RU" sz="1600" dirty="0" err="1">
                <a:solidFill>
                  <a:srgbClr val="000099"/>
                </a:solidFill>
              </a:rPr>
              <a:t>когато</a:t>
            </a:r>
            <a:r>
              <a:rPr lang="ru-RU" sz="1600" dirty="0">
                <a:solidFill>
                  <a:srgbClr val="000099"/>
                </a:solidFill>
              </a:rPr>
              <a:t> е поет </a:t>
            </a:r>
            <a:r>
              <a:rPr lang="ru-RU" sz="1600" dirty="0" err="1">
                <a:solidFill>
                  <a:srgbClr val="000099"/>
                </a:solidFill>
              </a:rPr>
              <a:t>действително</a:t>
            </a:r>
            <a:r>
              <a:rPr lang="ru-RU" sz="1600" dirty="0">
                <a:solidFill>
                  <a:srgbClr val="000099"/>
                </a:solidFill>
              </a:rPr>
              <a:t> и </a:t>
            </a:r>
            <a:r>
              <a:rPr lang="ru-RU" sz="1600" dirty="0" err="1">
                <a:solidFill>
                  <a:srgbClr val="000099"/>
                </a:solidFill>
              </a:rPr>
              <a:t>окончателно</a:t>
            </a:r>
            <a:r>
              <a:rPr lang="ru-RU" sz="1600" dirty="0">
                <a:solidFill>
                  <a:srgbClr val="000099"/>
                </a:solidFill>
              </a:rPr>
              <a:t> от </a:t>
            </a:r>
            <a:r>
              <a:rPr lang="ru-RU" sz="1600" dirty="0" err="1">
                <a:solidFill>
                  <a:srgbClr val="000099"/>
                </a:solidFill>
              </a:rPr>
              <a:t>кандидатите</a:t>
            </a:r>
            <a:r>
              <a:rPr lang="ru-RU" sz="1600" dirty="0">
                <a:solidFill>
                  <a:srgbClr val="000099"/>
                </a:solidFill>
              </a:rPr>
              <a:t>;</a:t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 err="1">
                <a:solidFill>
                  <a:srgbClr val="000099"/>
                </a:solidFill>
              </a:rPr>
              <a:t>оперативни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разходи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включително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разходи</a:t>
            </a:r>
            <a:r>
              <a:rPr lang="ru-RU" sz="1600" dirty="0">
                <a:solidFill>
                  <a:srgbClr val="000099"/>
                </a:solidFill>
              </a:rPr>
              <a:t> за </a:t>
            </a:r>
            <a:r>
              <a:rPr lang="ru-RU" sz="1600" dirty="0" err="1">
                <a:solidFill>
                  <a:srgbClr val="000099"/>
                </a:solidFill>
              </a:rPr>
              <a:t>поддръжка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наеми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застраховка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както</a:t>
            </a:r>
            <a:r>
              <a:rPr lang="ru-RU" sz="1600" dirty="0">
                <a:solidFill>
                  <a:srgbClr val="000099"/>
                </a:solidFill>
              </a:rPr>
              <a:t> и </a:t>
            </a:r>
            <a:r>
              <a:rPr lang="ru-RU" sz="1600" dirty="0" err="1">
                <a:solidFill>
                  <a:srgbClr val="000099"/>
                </a:solidFill>
              </a:rPr>
              <a:t>други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разходи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възникнали</a:t>
            </a:r>
            <a:r>
              <a:rPr lang="ru-RU" sz="1600" dirty="0">
                <a:solidFill>
                  <a:srgbClr val="000099"/>
                </a:solidFill>
              </a:rPr>
              <a:t> при </a:t>
            </a:r>
            <a:r>
              <a:rPr lang="ru-RU" sz="1600" dirty="0" err="1">
                <a:solidFill>
                  <a:srgbClr val="000099"/>
                </a:solidFill>
              </a:rPr>
              <a:t>изпълнение</a:t>
            </a:r>
            <a:r>
              <a:rPr lang="ru-RU" sz="1600" dirty="0">
                <a:solidFill>
                  <a:srgbClr val="000099"/>
                </a:solidFill>
              </a:rPr>
              <a:t> на договори за лизинг, марж/</a:t>
            </a:r>
            <a:r>
              <a:rPr lang="ru-RU" sz="1600" dirty="0" err="1">
                <a:solidFill>
                  <a:srgbClr val="000099"/>
                </a:solidFill>
              </a:rPr>
              <a:t>печалба</a:t>
            </a:r>
            <a:r>
              <a:rPr lang="ru-RU" sz="1600" dirty="0">
                <a:solidFill>
                  <a:srgbClr val="000099"/>
                </a:solidFill>
              </a:rPr>
              <a:t> за лизингодателя, </a:t>
            </a:r>
            <a:r>
              <a:rPr lang="ru-RU" sz="1600" dirty="0" err="1">
                <a:solidFill>
                  <a:srgbClr val="000099"/>
                </a:solidFill>
              </a:rPr>
              <a:t>разходи</a:t>
            </a:r>
            <a:r>
              <a:rPr lang="ru-RU" sz="1600" dirty="0">
                <a:solidFill>
                  <a:srgbClr val="000099"/>
                </a:solidFill>
              </a:rPr>
              <a:t> за </a:t>
            </a:r>
            <a:r>
              <a:rPr lang="ru-RU" sz="1600" dirty="0" err="1">
                <a:solidFill>
                  <a:srgbClr val="000099"/>
                </a:solidFill>
              </a:rPr>
              <a:t>лихви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разходи</a:t>
            </a:r>
            <a:r>
              <a:rPr lang="ru-RU" sz="1600" dirty="0">
                <a:solidFill>
                  <a:srgbClr val="000099"/>
                </a:solidFill>
              </a:rPr>
              <a:t> за неустойки и такси, </a:t>
            </a:r>
            <a:r>
              <a:rPr lang="ru-RU" sz="1600" dirty="0" err="1">
                <a:solidFill>
                  <a:srgbClr val="000099"/>
                </a:solidFill>
              </a:rPr>
              <a:t>режийни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разходи</a:t>
            </a:r>
            <a:r>
              <a:rPr lang="ru-RU" sz="1600" dirty="0">
                <a:solidFill>
                  <a:srgbClr val="000099"/>
                </a:solidFill>
              </a:rPr>
              <a:t>;</a:t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 err="1">
                <a:solidFill>
                  <a:srgbClr val="000099"/>
                </a:solidFill>
              </a:rPr>
              <a:t>банкови</a:t>
            </a:r>
            <a:r>
              <a:rPr lang="ru-RU" sz="1600" dirty="0">
                <a:solidFill>
                  <a:srgbClr val="000099"/>
                </a:solidFill>
              </a:rPr>
              <a:t> такси, </a:t>
            </a:r>
            <a:r>
              <a:rPr lang="ru-RU" sz="1600" dirty="0" err="1">
                <a:solidFill>
                  <a:srgbClr val="000099"/>
                </a:solidFill>
              </a:rPr>
              <a:t>разходи</a:t>
            </a:r>
            <a:r>
              <a:rPr lang="ru-RU" sz="1600" dirty="0">
                <a:solidFill>
                  <a:srgbClr val="000099"/>
                </a:solidFill>
              </a:rPr>
              <a:t> за </a:t>
            </a:r>
            <a:r>
              <a:rPr lang="ru-RU" sz="1600" dirty="0" err="1">
                <a:solidFill>
                  <a:srgbClr val="000099"/>
                </a:solidFill>
              </a:rPr>
              <a:t>гаранции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изплащане</a:t>
            </a:r>
            <a:r>
              <a:rPr lang="ru-RU" sz="1600" dirty="0">
                <a:solidFill>
                  <a:srgbClr val="000099"/>
                </a:solidFill>
              </a:rPr>
              <a:t> и </a:t>
            </a:r>
            <a:r>
              <a:rPr lang="ru-RU" sz="1600" dirty="0" err="1">
                <a:solidFill>
                  <a:srgbClr val="000099"/>
                </a:solidFill>
              </a:rPr>
              <a:t>рефинансиране</a:t>
            </a:r>
            <a:r>
              <a:rPr lang="ru-RU" sz="1600" dirty="0">
                <a:solidFill>
                  <a:srgbClr val="000099"/>
                </a:solidFill>
              </a:rPr>
              <a:t> на </a:t>
            </a:r>
            <a:r>
              <a:rPr lang="ru-RU" sz="1600" dirty="0" err="1">
                <a:solidFill>
                  <a:srgbClr val="000099"/>
                </a:solidFill>
              </a:rPr>
              <a:t>лихви</a:t>
            </a:r>
            <a:r>
              <a:rPr lang="ru-RU" sz="1600" dirty="0">
                <a:solidFill>
                  <a:srgbClr val="000099"/>
                </a:solidFill>
              </a:rPr>
              <a:t>;</a:t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>
                <a:solidFill>
                  <a:srgbClr val="000099"/>
                </a:solidFill>
              </a:rPr>
              <a:t>принос в натура;</a:t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 err="1">
                <a:solidFill>
                  <a:srgbClr val="000099"/>
                </a:solidFill>
              </a:rPr>
              <a:t>изследвания</a:t>
            </a:r>
            <a:r>
              <a:rPr lang="ru-RU" sz="1600" dirty="0">
                <a:solidFill>
                  <a:srgbClr val="000099"/>
                </a:solidFill>
              </a:rPr>
              <a:t> за </a:t>
            </a:r>
            <a:r>
              <a:rPr lang="ru-RU" sz="1600" dirty="0" err="1">
                <a:solidFill>
                  <a:srgbClr val="000099"/>
                </a:solidFill>
              </a:rPr>
              <a:t>разработване</a:t>
            </a:r>
            <a:r>
              <a:rPr lang="ru-RU" sz="1600" dirty="0">
                <a:solidFill>
                  <a:srgbClr val="000099"/>
                </a:solidFill>
              </a:rPr>
              <a:t> на нови </a:t>
            </a:r>
            <a:r>
              <a:rPr lang="ru-RU" sz="1600" dirty="0" err="1">
                <a:solidFill>
                  <a:srgbClr val="000099"/>
                </a:solidFill>
              </a:rPr>
              <a:t>продукти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процеси</a:t>
            </a:r>
            <a:r>
              <a:rPr lang="ru-RU" sz="1600" dirty="0">
                <a:solidFill>
                  <a:srgbClr val="000099"/>
                </a:solidFill>
              </a:rPr>
              <a:t> и технологии;</a:t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 err="1">
                <a:solidFill>
                  <a:srgbClr val="000099"/>
                </a:solidFill>
              </a:rPr>
              <a:t>търговия</a:t>
            </a:r>
            <a:r>
              <a:rPr lang="ru-RU" sz="1600" dirty="0">
                <a:solidFill>
                  <a:srgbClr val="000099"/>
                </a:solidFill>
              </a:rPr>
              <a:t> на </a:t>
            </a:r>
            <a:r>
              <a:rPr lang="ru-RU" sz="1600" dirty="0" err="1">
                <a:solidFill>
                  <a:srgbClr val="000099"/>
                </a:solidFill>
              </a:rPr>
              <a:t>дребно</a:t>
            </a:r>
            <a:r>
              <a:rPr lang="ru-RU" sz="1600" dirty="0">
                <a:solidFill>
                  <a:srgbClr val="000099"/>
                </a:solidFill>
              </a:rPr>
              <a:t>, с </a:t>
            </a:r>
            <a:r>
              <a:rPr lang="ru-RU" sz="1600" dirty="0" err="1">
                <a:solidFill>
                  <a:srgbClr val="000099"/>
                </a:solidFill>
              </a:rPr>
              <a:t>изключение</a:t>
            </a:r>
            <a:r>
              <a:rPr lang="ru-RU" sz="1600" dirty="0">
                <a:solidFill>
                  <a:srgbClr val="000099"/>
                </a:solidFill>
              </a:rPr>
              <a:t> на </a:t>
            </a:r>
            <a:r>
              <a:rPr lang="ru-RU" sz="1600" dirty="0" err="1">
                <a:solidFill>
                  <a:srgbClr val="000099"/>
                </a:solidFill>
              </a:rPr>
              <a:t>интервенциите</a:t>
            </a:r>
            <a:r>
              <a:rPr lang="ru-RU" sz="1600" dirty="0">
                <a:solidFill>
                  <a:srgbClr val="000099"/>
                </a:solidFill>
              </a:rPr>
              <a:t>, за </a:t>
            </a:r>
            <a:r>
              <a:rPr lang="ru-RU" sz="1600" dirty="0" err="1">
                <a:solidFill>
                  <a:srgbClr val="000099"/>
                </a:solidFill>
              </a:rPr>
              <a:t>които</a:t>
            </a:r>
            <a:r>
              <a:rPr lang="ru-RU" sz="1600" dirty="0">
                <a:solidFill>
                  <a:srgbClr val="000099"/>
                </a:solidFill>
              </a:rPr>
              <a:t> е допустимо </a:t>
            </a:r>
            <a:r>
              <a:rPr lang="ru-RU" sz="1600" dirty="0" err="1">
                <a:solidFill>
                  <a:srgbClr val="000099"/>
                </a:solidFill>
              </a:rPr>
              <a:t>предоставянето</a:t>
            </a:r>
            <a:r>
              <a:rPr lang="ru-RU" sz="1600" dirty="0">
                <a:solidFill>
                  <a:srgbClr val="000099"/>
                </a:solidFill>
              </a:rPr>
              <a:t> на </a:t>
            </a:r>
            <a:r>
              <a:rPr lang="ru-RU" sz="1600" dirty="0" err="1">
                <a:solidFill>
                  <a:srgbClr val="000099"/>
                </a:solidFill>
              </a:rPr>
              <a:t>подкрепа</a:t>
            </a:r>
            <a:r>
              <a:rPr lang="ru-RU" sz="1600" dirty="0">
                <a:solidFill>
                  <a:srgbClr val="000099"/>
                </a:solidFill>
              </a:rPr>
              <a:t> за </a:t>
            </a:r>
            <a:r>
              <a:rPr lang="ru-RU" sz="1600" dirty="0" err="1">
                <a:solidFill>
                  <a:srgbClr val="000099"/>
                </a:solidFill>
              </a:rPr>
              <a:t>този</a:t>
            </a:r>
            <a:r>
              <a:rPr lang="ru-RU" sz="1600" dirty="0">
                <a:solidFill>
                  <a:srgbClr val="000099"/>
                </a:solidFill>
              </a:rPr>
              <a:t> тип </a:t>
            </a:r>
            <a:r>
              <a:rPr lang="ru-RU" sz="1600" dirty="0" err="1">
                <a:solidFill>
                  <a:srgbClr val="000099"/>
                </a:solidFill>
              </a:rPr>
              <a:t>дейност</a:t>
            </a:r>
            <a:r>
              <a:rPr lang="ru-RU" sz="1600" dirty="0">
                <a:solidFill>
                  <a:srgbClr val="000099"/>
                </a:solidFill>
              </a:rPr>
              <a:t>;</a:t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 err="1">
                <a:solidFill>
                  <a:srgbClr val="000099"/>
                </a:solidFill>
              </a:rPr>
              <a:t>закупуване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включително</a:t>
            </a:r>
            <a:r>
              <a:rPr lang="ru-RU" sz="1600" dirty="0">
                <a:solidFill>
                  <a:srgbClr val="000099"/>
                </a:solidFill>
              </a:rPr>
              <a:t> чрез финансов лизинг, на нови </a:t>
            </a:r>
            <a:r>
              <a:rPr lang="ru-RU" sz="1600" dirty="0" err="1">
                <a:solidFill>
                  <a:srgbClr val="000099"/>
                </a:solidFill>
              </a:rPr>
              <a:t>машини</a:t>
            </a:r>
            <a:r>
              <a:rPr lang="ru-RU" sz="1600" dirty="0">
                <a:solidFill>
                  <a:srgbClr val="000099"/>
                </a:solidFill>
              </a:rPr>
              <a:t> и </a:t>
            </a:r>
            <a:r>
              <a:rPr lang="ru-RU" sz="1600" dirty="0" err="1">
                <a:solidFill>
                  <a:srgbClr val="000099"/>
                </a:solidFill>
              </a:rPr>
              <a:t>оборудване</a:t>
            </a:r>
            <a:r>
              <a:rPr lang="ru-RU" sz="1600" dirty="0">
                <a:solidFill>
                  <a:srgbClr val="000099"/>
                </a:solidFill>
              </a:rPr>
              <a:t>, </a:t>
            </a:r>
            <a:r>
              <a:rPr lang="ru-RU" sz="1600" dirty="0" err="1">
                <a:solidFill>
                  <a:srgbClr val="000099"/>
                </a:solidFill>
              </a:rPr>
              <a:t>включително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компютърен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софтуер</a:t>
            </a:r>
            <a:r>
              <a:rPr lang="ru-RU" sz="1600" dirty="0">
                <a:solidFill>
                  <a:srgbClr val="000099"/>
                </a:solidFill>
              </a:rPr>
              <a:t>, за </a:t>
            </a:r>
            <a:r>
              <a:rPr lang="ru-RU" sz="1600" dirty="0" err="1">
                <a:solidFill>
                  <a:srgbClr val="000099"/>
                </a:solidFill>
              </a:rPr>
              <a:t>частта</a:t>
            </a:r>
            <a:r>
              <a:rPr lang="ru-RU" sz="1600" dirty="0">
                <a:solidFill>
                  <a:srgbClr val="000099"/>
                </a:solidFill>
              </a:rPr>
              <a:t> над </a:t>
            </a:r>
            <a:r>
              <a:rPr lang="ru-RU" sz="1600" dirty="0" err="1">
                <a:solidFill>
                  <a:srgbClr val="000099"/>
                </a:solidFill>
              </a:rPr>
              <a:t>пазарната</a:t>
            </a:r>
            <a:r>
              <a:rPr lang="ru-RU" sz="1600" dirty="0">
                <a:solidFill>
                  <a:srgbClr val="000099"/>
                </a:solidFill>
              </a:rPr>
              <a:t> им </a:t>
            </a:r>
            <a:r>
              <a:rPr lang="ru-RU" sz="1600" dirty="0" err="1">
                <a:solidFill>
                  <a:srgbClr val="000099"/>
                </a:solidFill>
              </a:rPr>
              <a:t>стойност</a:t>
            </a:r>
            <a:r>
              <a:rPr lang="ru-RU" sz="1600" dirty="0">
                <a:solidFill>
                  <a:srgbClr val="000099"/>
                </a:solidFill>
              </a:rPr>
              <a:t>;</a:t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smtClean="0">
                <a:solidFill>
                  <a:srgbClr val="000099"/>
                </a:solidFill>
              </a:rPr>
              <a:t>•За </a:t>
            </a:r>
            <a:r>
              <a:rPr lang="ru-RU" sz="1600" dirty="0">
                <a:solidFill>
                  <a:srgbClr val="000099"/>
                </a:solidFill>
              </a:rPr>
              <a:t>сертификация по НАССР (Анализ на </a:t>
            </a:r>
            <a:r>
              <a:rPr lang="ru-RU" sz="1600" dirty="0" err="1">
                <a:solidFill>
                  <a:srgbClr val="000099"/>
                </a:solidFill>
              </a:rPr>
              <a:t>опасностите</a:t>
            </a:r>
            <a:r>
              <a:rPr lang="ru-RU" sz="1600" dirty="0">
                <a:solidFill>
                  <a:srgbClr val="000099"/>
                </a:solidFill>
              </a:rPr>
              <a:t> и </a:t>
            </a:r>
            <a:r>
              <a:rPr lang="ru-RU" sz="1600" dirty="0" err="1">
                <a:solidFill>
                  <a:srgbClr val="000099"/>
                </a:solidFill>
              </a:rPr>
              <a:t>контрол</a:t>
            </a:r>
            <a:r>
              <a:rPr lang="ru-RU" sz="1600" dirty="0">
                <a:solidFill>
                  <a:srgbClr val="000099"/>
                </a:solidFill>
              </a:rPr>
              <a:t> на </a:t>
            </a:r>
            <a:r>
              <a:rPr lang="ru-RU" sz="1600" dirty="0" err="1">
                <a:solidFill>
                  <a:srgbClr val="000099"/>
                </a:solidFill>
              </a:rPr>
              <a:t>критичните</a:t>
            </a:r>
            <a:r>
              <a:rPr lang="ru-RU" sz="1600" dirty="0">
                <a:solidFill>
                  <a:srgbClr val="000099"/>
                </a:solidFill>
              </a:rPr>
              <a:t> точки) и по </a:t>
            </a:r>
            <a:r>
              <a:rPr lang="ru-RU" sz="1600" dirty="0" err="1">
                <a:solidFill>
                  <a:srgbClr val="000099"/>
                </a:solidFill>
              </a:rPr>
              <a:t>други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международно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 smtClean="0">
                <a:solidFill>
                  <a:srgbClr val="000099"/>
                </a:solidFill>
              </a:rPr>
              <a:t>признати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 smtClean="0">
                <a:solidFill>
                  <a:srgbClr val="000099"/>
                </a:solidFill>
              </a:rPr>
              <a:t>стандарти</a:t>
            </a:r>
            <a:r>
              <a:rPr lang="ru-RU" sz="1400" dirty="0">
                <a:solidFill>
                  <a:srgbClr val="000099"/>
                </a:solidFill>
              </a:rPr>
              <a:t/>
            </a:r>
            <a:br>
              <a:rPr lang="ru-RU" sz="1400" dirty="0">
                <a:solidFill>
                  <a:srgbClr val="000099"/>
                </a:solidFill>
              </a:rPr>
            </a:br>
            <a:endParaRPr lang="ru-RU" sz="1400" u="sng" dirty="0" smtClean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622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rgbClr val="000099"/>
                </a:solidFill>
              </a:rPr>
              <a:t/>
            </a:r>
            <a:br>
              <a:rPr lang="en-US" sz="1800" b="1" dirty="0" smtClean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• </a:t>
            </a:r>
            <a:r>
              <a:rPr lang="ru-RU" sz="1800" dirty="0" err="1" smtClean="0">
                <a:solidFill>
                  <a:srgbClr val="000099"/>
                </a:solidFill>
              </a:rPr>
              <a:t>Свързани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>
                <a:solidFill>
                  <a:srgbClr val="000099"/>
                </a:solidFill>
              </a:rPr>
              <a:t>с </a:t>
            </a:r>
            <a:r>
              <a:rPr lang="ru-RU" sz="1800" dirty="0" err="1">
                <a:solidFill>
                  <a:srgbClr val="000099"/>
                </a:solidFill>
              </a:rPr>
              <a:t>плащания</a:t>
            </a:r>
            <a:r>
              <a:rPr lang="ru-RU" sz="1800" dirty="0">
                <a:solidFill>
                  <a:srgbClr val="000099"/>
                </a:solidFill>
              </a:rPr>
              <a:t> в </a:t>
            </a:r>
            <a:r>
              <a:rPr lang="ru-RU" sz="1800" dirty="0" err="1">
                <a:solidFill>
                  <a:srgbClr val="000099"/>
                </a:solidFill>
              </a:rPr>
              <a:t>брой</a:t>
            </a:r>
            <a:r>
              <a:rPr lang="ru-RU" sz="1800" dirty="0" smtClean="0">
                <a:solidFill>
                  <a:srgbClr val="000099"/>
                </a:solidFill>
              </a:rPr>
              <a:t>; </a:t>
            </a:r>
            <a:r>
              <a:rPr lang="ru-RU" sz="1800" dirty="0" err="1" smtClean="0">
                <a:solidFill>
                  <a:srgbClr val="000099"/>
                </a:solidFill>
              </a:rPr>
              <a:t>Които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 err="1" smtClean="0">
                <a:solidFill>
                  <a:srgbClr val="000099"/>
                </a:solidFill>
              </a:rPr>
              <a:t>представляват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 err="1" smtClean="0">
                <a:solidFill>
                  <a:srgbClr val="000099"/>
                </a:solidFill>
              </a:rPr>
              <a:t>обикновена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 err="1" smtClean="0">
                <a:solidFill>
                  <a:srgbClr val="000099"/>
                </a:solidFill>
              </a:rPr>
              <a:t>подмяна</a:t>
            </a:r>
            <a:r>
              <a:rPr lang="ru-RU" sz="1800" dirty="0" smtClean="0">
                <a:solidFill>
                  <a:srgbClr val="000099"/>
                </a:solidFill>
              </a:rPr>
              <a:t>;</a:t>
            </a:r>
            <a:r>
              <a:rPr lang="ru-RU" sz="1800" dirty="0">
                <a:solidFill>
                  <a:srgbClr val="000099"/>
                </a:solidFill>
              </a:rPr>
              <a:t/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•За </a:t>
            </a:r>
            <a:r>
              <a:rPr lang="ru-RU" sz="1800" dirty="0">
                <a:solidFill>
                  <a:srgbClr val="000099"/>
                </a:solidFill>
              </a:rPr>
              <a:t>общи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извършени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преди</a:t>
            </a:r>
            <a:r>
              <a:rPr lang="ru-RU" sz="1800" dirty="0">
                <a:solidFill>
                  <a:srgbClr val="000099"/>
                </a:solidFill>
              </a:rPr>
              <a:t> 01.01.2023 г.;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•За </a:t>
            </a:r>
            <a:r>
              <a:rPr lang="ru-RU" sz="1800" dirty="0" err="1">
                <a:solidFill>
                  <a:srgbClr val="000099"/>
                </a:solidFill>
              </a:rPr>
              <a:t>закупуване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превозни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транспортни</a:t>
            </a:r>
            <a:r>
              <a:rPr lang="ru-RU" sz="1800" dirty="0">
                <a:solidFill>
                  <a:srgbClr val="000099"/>
                </a:solidFill>
              </a:rPr>
              <a:t> средства, с </a:t>
            </a:r>
            <a:r>
              <a:rPr lang="ru-RU" sz="1800" dirty="0" err="1">
                <a:solidFill>
                  <a:srgbClr val="000099"/>
                </a:solidFill>
              </a:rPr>
              <a:t>изключение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специализирани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такива</a:t>
            </a:r>
            <a:r>
              <a:rPr lang="ru-RU" sz="1800" dirty="0">
                <a:solidFill>
                  <a:srgbClr val="000099"/>
                </a:solidFill>
              </a:rPr>
              <a:t>, в </a:t>
            </a:r>
            <a:r>
              <a:rPr lang="ru-RU" sz="1800" dirty="0" err="1">
                <a:solidFill>
                  <a:srgbClr val="000099"/>
                </a:solidFill>
              </a:rPr>
              <a:t>зависимост</a:t>
            </a:r>
            <a:r>
              <a:rPr lang="ru-RU" sz="1800" dirty="0">
                <a:solidFill>
                  <a:srgbClr val="000099"/>
                </a:solidFill>
              </a:rPr>
              <a:t> от </a:t>
            </a:r>
            <a:r>
              <a:rPr lang="ru-RU" sz="1800" dirty="0" err="1">
                <a:solidFill>
                  <a:srgbClr val="000099"/>
                </a:solidFill>
              </a:rPr>
              <a:t>допустимите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подпомагане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дейности</a:t>
            </a:r>
            <a:r>
              <a:rPr lang="ru-RU" sz="1800" dirty="0">
                <a:solidFill>
                  <a:srgbClr val="000099"/>
                </a:solidFill>
              </a:rPr>
              <a:t> по </a:t>
            </a:r>
            <a:r>
              <a:rPr lang="ru-RU" sz="1800" dirty="0" err="1" smtClean="0">
                <a:solidFill>
                  <a:srgbClr val="000099"/>
                </a:solidFill>
              </a:rPr>
              <a:t>съответната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 err="1" smtClean="0">
                <a:solidFill>
                  <a:srgbClr val="000099"/>
                </a:solidFill>
              </a:rPr>
              <a:t>мярка</a:t>
            </a:r>
            <a:r>
              <a:rPr lang="ru-RU" sz="1800" dirty="0">
                <a:solidFill>
                  <a:srgbClr val="000099"/>
                </a:solidFill>
              </a:rPr>
              <a:t/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•За </a:t>
            </a:r>
            <a:r>
              <a:rPr lang="ru-RU" sz="1800" dirty="0" err="1">
                <a:solidFill>
                  <a:srgbClr val="000099"/>
                </a:solidFill>
              </a:rPr>
              <a:t>изграждане</a:t>
            </a:r>
            <a:r>
              <a:rPr lang="ru-RU" sz="1800" dirty="0">
                <a:solidFill>
                  <a:srgbClr val="000099"/>
                </a:solidFill>
              </a:rPr>
              <a:t>/ремонт/реконструкция на места за </a:t>
            </a:r>
            <a:r>
              <a:rPr lang="ru-RU" sz="1800" dirty="0" err="1">
                <a:solidFill>
                  <a:srgbClr val="000099"/>
                </a:solidFill>
              </a:rPr>
              <a:t>настаняване</a:t>
            </a:r>
            <a:r>
              <a:rPr lang="ru-RU" sz="1800" dirty="0">
                <a:solidFill>
                  <a:srgbClr val="000099"/>
                </a:solidFill>
              </a:rPr>
              <a:t>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•За </a:t>
            </a:r>
            <a:r>
              <a:rPr lang="ru-RU" sz="1800" dirty="0" err="1">
                <a:solidFill>
                  <a:srgbClr val="000099"/>
                </a:solidFill>
              </a:rPr>
              <a:t>закупуване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земя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сгради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стойност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надвишаваща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стойността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данъчната</a:t>
            </a:r>
            <a:r>
              <a:rPr lang="ru-RU" sz="1800" dirty="0">
                <a:solidFill>
                  <a:srgbClr val="000099"/>
                </a:solidFill>
              </a:rPr>
              <a:t> оценка;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•</a:t>
            </a:r>
            <a:r>
              <a:rPr lang="ru-RU" sz="1800" dirty="0" err="1" smtClean="0">
                <a:solidFill>
                  <a:srgbClr val="000099"/>
                </a:solidFill>
              </a:rPr>
              <a:t>Извършени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преди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подаване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проектното</a:t>
            </a:r>
            <a:r>
              <a:rPr lang="ru-RU" sz="1800" dirty="0">
                <a:solidFill>
                  <a:srgbClr val="000099"/>
                </a:solidFill>
              </a:rPr>
              <a:t> предложение, с </a:t>
            </a:r>
            <a:r>
              <a:rPr lang="ru-RU" sz="1800" dirty="0" err="1">
                <a:solidFill>
                  <a:srgbClr val="000099"/>
                </a:solidFill>
              </a:rPr>
              <a:t>изключение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общите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свързани</a:t>
            </a:r>
            <a:r>
              <a:rPr lang="ru-RU" sz="1800" dirty="0">
                <a:solidFill>
                  <a:srgbClr val="000099"/>
                </a:solidFill>
              </a:rPr>
              <a:t> с </a:t>
            </a:r>
            <a:r>
              <a:rPr lang="ru-RU" sz="1800" dirty="0" err="1">
                <a:solidFill>
                  <a:srgbClr val="000099"/>
                </a:solidFill>
              </a:rPr>
              <a:t>основните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 по проекта </a:t>
            </a:r>
            <a:r>
              <a:rPr lang="ru-RU" sz="1800" dirty="0" err="1">
                <a:solidFill>
                  <a:srgbClr val="000099"/>
                </a:solidFill>
              </a:rPr>
              <a:t>като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хонорари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архитекти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инженери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консултанти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предпроектни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проучвания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придобиване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патентни</a:t>
            </a:r>
            <a:r>
              <a:rPr lang="ru-RU" sz="1800" dirty="0">
                <a:solidFill>
                  <a:srgbClr val="000099"/>
                </a:solidFill>
              </a:rPr>
              <a:t> права </a:t>
            </a:r>
            <a:r>
              <a:rPr lang="ru-RU" sz="1800" dirty="0" smtClean="0">
                <a:solidFill>
                  <a:srgbClr val="000099"/>
                </a:solidFill>
              </a:rPr>
              <a:t>и </a:t>
            </a:r>
            <a:r>
              <a:rPr lang="ru-RU" sz="1800" dirty="0" err="1" smtClean="0">
                <a:solidFill>
                  <a:srgbClr val="000099"/>
                </a:solidFill>
              </a:rPr>
              <a:t>лицензи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авторски</a:t>
            </a:r>
            <a:r>
              <a:rPr lang="ru-RU" sz="1800" dirty="0">
                <a:solidFill>
                  <a:srgbClr val="000099"/>
                </a:solidFill>
              </a:rPr>
              <a:t> права и </a:t>
            </a:r>
            <a:r>
              <a:rPr lang="ru-RU" sz="1800" dirty="0" err="1">
                <a:solidFill>
                  <a:srgbClr val="000099"/>
                </a:solidFill>
              </a:rPr>
              <a:t>строителен</a:t>
            </a:r>
            <a:r>
              <a:rPr lang="ru-RU" sz="1800" dirty="0">
                <a:solidFill>
                  <a:srgbClr val="000099"/>
                </a:solidFill>
              </a:rPr>
              <a:t> надзор.</a:t>
            </a:r>
            <a:r>
              <a:rPr lang="ru-RU" sz="1200" u="sng" dirty="0">
                <a:solidFill>
                  <a:srgbClr val="000099"/>
                </a:solidFill>
              </a:rPr>
              <a:t/>
            </a:r>
            <a:br>
              <a:rPr lang="ru-RU" sz="1200" u="sng" dirty="0">
                <a:solidFill>
                  <a:srgbClr val="000099"/>
                </a:solidFill>
              </a:rPr>
            </a:br>
            <a:endParaRPr lang="ru-RU" sz="1200" u="sng" dirty="0" smtClean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13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54868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1400" b="1" dirty="0" smtClean="0">
                <a:solidFill>
                  <a:srgbClr val="000099"/>
                </a:solidFill>
              </a:rPr>
              <a:t>              </a:t>
            </a:r>
            <a:r>
              <a:rPr lang="ru-RU" sz="1400" b="1" dirty="0">
                <a:solidFill>
                  <a:srgbClr val="000099"/>
                </a:solidFill>
              </a:rPr>
              <a:t/>
            </a:r>
            <a:br>
              <a:rPr lang="ru-RU" sz="1400" b="1" dirty="0">
                <a:solidFill>
                  <a:srgbClr val="000099"/>
                </a:solidFill>
              </a:rPr>
            </a:br>
            <a:r>
              <a:rPr lang="ru-RU" sz="1400" dirty="0" smtClean="0">
                <a:solidFill>
                  <a:srgbClr val="000099"/>
                </a:solidFill>
              </a:rPr>
              <a:t>1.Проектът </a:t>
            </a:r>
            <a:r>
              <a:rPr lang="ru-RU" sz="1400" dirty="0" err="1">
                <a:solidFill>
                  <a:srgbClr val="000099"/>
                </a:solidFill>
              </a:rPr>
              <a:t>предвижда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въвеждане</a:t>
            </a:r>
            <a:r>
              <a:rPr lang="ru-RU" sz="1400" dirty="0">
                <a:solidFill>
                  <a:srgbClr val="000099"/>
                </a:solidFill>
              </a:rPr>
              <a:t> на </a:t>
            </a:r>
            <a:r>
              <a:rPr lang="ru-RU" sz="1400" dirty="0" smtClean="0">
                <a:solidFill>
                  <a:srgbClr val="000099"/>
                </a:solidFill>
              </a:rPr>
              <a:t>иновация-15 точки</a:t>
            </a:r>
            <a:r>
              <a:rPr lang="ru-RU" sz="1400" dirty="0">
                <a:solidFill>
                  <a:srgbClr val="000099"/>
                </a:solidFill>
              </a:rPr>
              <a:t/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 smtClean="0">
                <a:solidFill>
                  <a:srgbClr val="000099"/>
                </a:solidFill>
              </a:rPr>
              <a:t>2.Проектът </a:t>
            </a:r>
            <a:r>
              <a:rPr lang="ru-RU" sz="1400" dirty="0">
                <a:solidFill>
                  <a:srgbClr val="000099"/>
                </a:solidFill>
              </a:rPr>
              <a:t>е на кандидат </a:t>
            </a:r>
            <a:r>
              <a:rPr lang="ru-RU" sz="1400" dirty="0" err="1">
                <a:solidFill>
                  <a:srgbClr val="000099"/>
                </a:solidFill>
              </a:rPr>
              <a:t>представител</a:t>
            </a:r>
            <a:r>
              <a:rPr lang="ru-RU" sz="1400" dirty="0">
                <a:solidFill>
                  <a:srgbClr val="000099"/>
                </a:solidFill>
              </a:rPr>
              <a:t> на уязвима </a:t>
            </a:r>
            <a:r>
              <a:rPr lang="ru-RU" sz="1400" dirty="0" err="1">
                <a:solidFill>
                  <a:srgbClr val="000099"/>
                </a:solidFill>
              </a:rPr>
              <a:t>група</a:t>
            </a:r>
            <a:r>
              <a:rPr lang="ru-RU" sz="1400" dirty="0">
                <a:solidFill>
                  <a:srgbClr val="000099"/>
                </a:solidFill>
              </a:rPr>
              <a:t>: </a:t>
            </a:r>
            <a:r>
              <a:rPr lang="ru-RU" sz="1400" dirty="0" err="1">
                <a:solidFill>
                  <a:srgbClr val="000099"/>
                </a:solidFill>
              </a:rPr>
              <a:t>етнически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малцинства</a:t>
            </a:r>
            <a:r>
              <a:rPr lang="ru-RU" sz="1400" dirty="0">
                <a:solidFill>
                  <a:srgbClr val="000099"/>
                </a:solidFill>
              </a:rPr>
              <a:t> и/или хора </a:t>
            </a:r>
            <a:r>
              <a:rPr lang="ru-RU" sz="1400" dirty="0" smtClean="0">
                <a:solidFill>
                  <a:srgbClr val="000099"/>
                </a:solidFill>
              </a:rPr>
              <a:t>с увреждания-10 точки</a:t>
            </a:r>
            <a:r>
              <a:rPr lang="ru-RU" sz="1400" dirty="0">
                <a:solidFill>
                  <a:srgbClr val="000099"/>
                </a:solidFill>
              </a:rPr>
              <a:t/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 smtClean="0">
                <a:solidFill>
                  <a:srgbClr val="000099"/>
                </a:solidFill>
              </a:rPr>
              <a:t>3.Проектът </a:t>
            </a:r>
            <a:r>
              <a:rPr lang="ru-RU" sz="1400" dirty="0" err="1">
                <a:solidFill>
                  <a:srgbClr val="000099"/>
                </a:solidFill>
              </a:rPr>
              <a:t>предвижда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дейности</a:t>
            </a:r>
            <a:r>
              <a:rPr lang="ru-RU" sz="1400" dirty="0">
                <a:solidFill>
                  <a:srgbClr val="000099"/>
                </a:solidFill>
              </a:rPr>
              <a:t> в </a:t>
            </a:r>
            <a:r>
              <a:rPr lang="ru-RU" sz="1400" dirty="0" err="1">
                <a:solidFill>
                  <a:srgbClr val="000099"/>
                </a:solidFill>
              </a:rPr>
              <a:t>областта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smtClean="0">
                <a:solidFill>
                  <a:srgbClr val="000099"/>
                </a:solidFill>
              </a:rPr>
              <a:t>на производството-15 точки</a:t>
            </a:r>
            <a:r>
              <a:rPr lang="ru-RU" sz="1400" dirty="0">
                <a:solidFill>
                  <a:srgbClr val="000099"/>
                </a:solidFill>
              </a:rPr>
              <a:t/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 smtClean="0">
                <a:solidFill>
                  <a:srgbClr val="000099"/>
                </a:solidFill>
              </a:rPr>
              <a:t>4.Проектът </a:t>
            </a:r>
            <a:r>
              <a:rPr lang="ru-RU" sz="1400" dirty="0">
                <a:solidFill>
                  <a:srgbClr val="000099"/>
                </a:solidFill>
              </a:rPr>
              <a:t>е на кандидат млад </a:t>
            </a:r>
            <a:r>
              <a:rPr lang="ru-RU" sz="1400" dirty="0" err="1">
                <a:solidFill>
                  <a:srgbClr val="000099"/>
                </a:solidFill>
              </a:rPr>
              <a:t>предприемач</a:t>
            </a:r>
            <a:r>
              <a:rPr lang="ru-RU" sz="1400" dirty="0">
                <a:solidFill>
                  <a:srgbClr val="000099"/>
                </a:solidFill>
              </a:rPr>
              <a:t> до 40 г</a:t>
            </a:r>
            <a:r>
              <a:rPr lang="ru-RU" sz="1400" dirty="0" smtClean="0">
                <a:solidFill>
                  <a:srgbClr val="000099"/>
                </a:solidFill>
              </a:rPr>
              <a:t>.-10 точки</a:t>
            </a:r>
            <a:r>
              <a:rPr lang="ru-RU" sz="1400" dirty="0">
                <a:solidFill>
                  <a:srgbClr val="000099"/>
                </a:solidFill>
              </a:rPr>
              <a:t/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 smtClean="0">
                <a:solidFill>
                  <a:srgbClr val="000099"/>
                </a:solidFill>
              </a:rPr>
              <a:t>5.Проектът </a:t>
            </a:r>
            <a:r>
              <a:rPr lang="ru-RU" sz="1400" dirty="0" err="1">
                <a:solidFill>
                  <a:srgbClr val="000099"/>
                </a:solidFill>
              </a:rPr>
              <a:t>създава</a:t>
            </a:r>
            <a:r>
              <a:rPr lang="ru-RU" sz="1400" dirty="0">
                <a:solidFill>
                  <a:srgbClr val="000099"/>
                </a:solidFill>
              </a:rPr>
              <a:t> нови работни </a:t>
            </a:r>
            <a:r>
              <a:rPr lang="ru-RU" sz="1400" dirty="0" smtClean="0">
                <a:solidFill>
                  <a:srgbClr val="000099"/>
                </a:solidFill>
              </a:rPr>
              <a:t>места-от 5 до 15 точки</a:t>
            </a:r>
            <a:r>
              <a:rPr lang="ru-RU" sz="1400" dirty="0">
                <a:solidFill>
                  <a:srgbClr val="000099"/>
                </a:solidFill>
              </a:rPr>
              <a:t/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>
                <a:solidFill>
                  <a:srgbClr val="000099"/>
                </a:solidFill>
              </a:rPr>
              <a:t>-1 </a:t>
            </a:r>
            <a:r>
              <a:rPr lang="ru-RU" sz="1400" dirty="0" err="1">
                <a:solidFill>
                  <a:srgbClr val="000099"/>
                </a:solidFill>
              </a:rPr>
              <a:t>работно</a:t>
            </a:r>
            <a:r>
              <a:rPr lang="ru-RU" sz="1400" dirty="0">
                <a:solidFill>
                  <a:srgbClr val="000099"/>
                </a:solidFill>
              </a:rPr>
              <a:t> място-5 т.</a:t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 smtClean="0">
                <a:solidFill>
                  <a:srgbClr val="000099"/>
                </a:solidFill>
              </a:rPr>
              <a:t>-2 </a:t>
            </a:r>
            <a:r>
              <a:rPr lang="ru-RU" sz="1400" dirty="0">
                <a:solidFill>
                  <a:srgbClr val="000099"/>
                </a:solidFill>
              </a:rPr>
              <a:t>работни места – 10 т.</a:t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 smtClean="0">
                <a:solidFill>
                  <a:srgbClr val="000099"/>
                </a:solidFill>
              </a:rPr>
              <a:t>-над </a:t>
            </a:r>
            <a:r>
              <a:rPr lang="ru-RU" sz="1400" dirty="0">
                <a:solidFill>
                  <a:srgbClr val="000099"/>
                </a:solidFill>
              </a:rPr>
              <a:t>2 работни места - 15 т.	</a:t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 smtClean="0">
                <a:solidFill>
                  <a:srgbClr val="000099"/>
                </a:solidFill>
              </a:rPr>
              <a:t>6.Проектът </a:t>
            </a:r>
            <a:r>
              <a:rPr lang="ru-RU" sz="1400" dirty="0">
                <a:solidFill>
                  <a:srgbClr val="000099"/>
                </a:solidFill>
              </a:rPr>
              <a:t>е на кандидат-микро </a:t>
            </a:r>
            <a:r>
              <a:rPr lang="ru-RU" sz="1400" dirty="0" smtClean="0">
                <a:solidFill>
                  <a:srgbClr val="000099"/>
                </a:solidFill>
              </a:rPr>
              <a:t>предприятие-15 точки</a:t>
            </a:r>
            <a:r>
              <a:rPr lang="ru-RU" sz="1400" dirty="0">
                <a:solidFill>
                  <a:srgbClr val="000099"/>
                </a:solidFill>
              </a:rPr>
              <a:t/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 smtClean="0">
                <a:solidFill>
                  <a:srgbClr val="000099"/>
                </a:solidFill>
              </a:rPr>
              <a:t>7.Чрез </a:t>
            </a:r>
            <a:r>
              <a:rPr lang="ru-RU" sz="1400" dirty="0">
                <a:solidFill>
                  <a:srgbClr val="000099"/>
                </a:solidFill>
              </a:rPr>
              <a:t>проекта се </a:t>
            </a:r>
            <a:r>
              <a:rPr lang="ru-RU" sz="1400" dirty="0" err="1">
                <a:solidFill>
                  <a:srgbClr val="000099"/>
                </a:solidFill>
              </a:rPr>
              <a:t>стартира</a:t>
            </a:r>
            <a:r>
              <a:rPr lang="ru-RU" sz="1400" dirty="0">
                <a:solidFill>
                  <a:srgbClr val="000099"/>
                </a:solidFill>
              </a:rPr>
              <a:t> нов </a:t>
            </a:r>
            <a:r>
              <a:rPr lang="ru-RU" sz="1400" dirty="0" smtClean="0">
                <a:solidFill>
                  <a:srgbClr val="000099"/>
                </a:solidFill>
              </a:rPr>
              <a:t>бизнес - 10 точки</a:t>
            </a:r>
            <a:r>
              <a:rPr lang="ru-RU" sz="1400" dirty="0">
                <a:solidFill>
                  <a:srgbClr val="000099"/>
                </a:solidFill>
              </a:rPr>
              <a:t/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 smtClean="0">
                <a:solidFill>
                  <a:srgbClr val="000099"/>
                </a:solidFill>
              </a:rPr>
              <a:t>8.Проектът </a:t>
            </a:r>
            <a:r>
              <a:rPr lang="ru-RU" sz="1400" dirty="0" err="1">
                <a:solidFill>
                  <a:srgbClr val="000099"/>
                </a:solidFill>
              </a:rPr>
              <a:t>предвижда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разработване</a:t>
            </a:r>
            <a:r>
              <a:rPr lang="ru-RU" sz="1400" dirty="0">
                <a:solidFill>
                  <a:srgbClr val="000099"/>
                </a:solidFill>
              </a:rPr>
              <a:t> на концепция </a:t>
            </a:r>
            <a:r>
              <a:rPr lang="ru-RU" sz="1400" dirty="0" smtClean="0">
                <a:solidFill>
                  <a:srgbClr val="000099"/>
                </a:solidFill>
              </a:rPr>
              <a:t>за </a:t>
            </a:r>
            <a:r>
              <a:rPr lang="ru-RU" sz="1400" dirty="0" err="1" smtClean="0">
                <a:solidFill>
                  <a:srgbClr val="000099"/>
                </a:solidFill>
              </a:rPr>
              <a:t>интелигентни</a:t>
            </a:r>
            <a:r>
              <a:rPr lang="ru-RU" sz="1400" dirty="0" smtClean="0">
                <a:solidFill>
                  <a:srgbClr val="000099"/>
                </a:solidFill>
              </a:rPr>
              <a:t> </a:t>
            </a:r>
            <a:r>
              <a:rPr lang="ru-RU" sz="1400" dirty="0">
                <a:solidFill>
                  <a:srgbClr val="000099"/>
                </a:solidFill>
              </a:rPr>
              <a:t>селища и/или </a:t>
            </a:r>
            <a:r>
              <a:rPr lang="ru-RU" sz="1400" dirty="0" err="1">
                <a:solidFill>
                  <a:srgbClr val="000099"/>
                </a:solidFill>
              </a:rPr>
              <a:t>изпълнение</a:t>
            </a:r>
            <a:r>
              <a:rPr lang="ru-RU" sz="1400" dirty="0">
                <a:solidFill>
                  <a:srgbClr val="000099"/>
                </a:solidFill>
              </a:rPr>
              <a:t> на </a:t>
            </a:r>
            <a:r>
              <a:rPr lang="ru-RU" sz="1400" dirty="0" err="1">
                <a:solidFill>
                  <a:srgbClr val="000099"/>
                </a:solidFill>
              </a:rPr>
              <a:t>дейност</a:t>
            </a:r>
            <a:r>
              <a:rPr lang="ru-RU" sz="1400" dirty="0">
                <a:solidFill>
                  <a:srgbClr val="000099"/>
                </a:solidFill>
              </a:rPr>
              <a:t> от концепция за </a:t>
            </a:r>
            <a:r>
              <a:rPr lang="ru-RU" sz="1400" dirty="0" err="1">
                <a:solidFill>
                  <a:srgbClr val="000099"/>
                </a:solidFill>
              </a:rPr>
              <a:t>интелигентни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smtClean="0">
                <a:solidFill>
                  <a:srgbClr val="000099"/>
                </a:solidFill>
              </a:rPr>
              <a:t>селища- 10 точки</a:t>
            </a:r>
            <a:br>
              <a:rPr lang="ru-RU" sz="1400" dirty="0" smtClean="0">
                <a:solidFill>
                  <a:srgbClr val="000099"/>
                </a:solidFill>
              </a:rPr>
            </a:br>
            <a:r>
              <a:rPr lang="ru-RU" sz="1400" u="sng" dirty="0" smtClean="0">
                <a:solidFill>
                  <a:srgbClr val="000099"/>
                </a:solidFill>
              </a:rPr>
              <a:t>Минимален </a:t>
            </a:r>
            <a:r>
              <a:rPr lang="ru-RU" sz="1400" u="sng" dirty="0" err="1">
                <a:solidFill>
                  <a:srgbClr val="000099"/>
                </a:solidFill>
              </a:rPr>
              <a:t>праг</a:t>
            </a:r>
            <a:r>
              <a:rPr lang="ru-RU" sz="1400" u="sng" dirty="0">
                <a:solidFill>
                  <a:srgbClr val="000099"/>
                </a:solidFill>
              </a:rPr>
              <a:t> за </a:t>
            </a:r>
            <a:r>
              <a:rPr lang="ru-RU" sz="1400" u="sng" dirty="0" err="1">
                <a:solidFill>
                  <a:srgbClr val="000099"/>
                </a:solidFill>
              </a:rPr>
              <a:t>преминаване</a:t>
            </a:r>
            <a:r>
              <a:rPr lang="ru-RU" sz="1400" u="sng" dirty="0">
                <a:solidFill>
                  <a:srgbClr val="000099"/>
                </a:solidFill>
              </a:rPr>
              <a:t> 20 точки.</a:t>
            </a:r>
            <a:r>
              <a:rPr lang="ru-RU" sz="1400" dirty="0">
                <a:solidFill>
                  <a:srgbClr val="000099"/>
                </a:solidFill>
              </a:rPr>
              <a:t/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>
                <a:solidFill>
                  <a:srgbClr val="000099"/>
                </a:solidFill>
              </a:rPr>
              <a:t>При равен </a:t>
            </a:r>
            <a:r>
              <a:rPr lang="ru-RU" sz="1400" dirty="0" err="1">
                <a:solidFill>
                  <a:srgbClr val="000099"/>
                </a:solidFill>
              </a:rPr>
              <a:t>брой</a:t>
            </a:r>
            <a:r>
              <a:rPr lang="ru-RU" sz="1400" dirty="0">
                <a:solidFill>
                  <a:srgbClr val="000099"/>
                </a:solidFill>
              </a:rPr>
              <a:t> точки се </a:t>
            </a:r>
            <a:r>
              <a:rPr lang="ru-RU" sz="1400" dirty="0" err="1">
                <a:solidFill>
                  <a:srgbClr val="000099"/>
                </a:solidFill>
              </a:rPr>
              <a:t>финансира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проектно</a:t>
            </a:r>
            <a:r>
              <a:rPr lang="ru-RU" sz="1400" dirty="0">
                <a:solidFill>
                  <a:srgbClr val="000099"/>
                </a:solidFill>
              </a:rPr>
              <a:t> предложение, </a:t>
            </a:r>
            <a:r>
              <a:rPr lang="ru-RU" sz="1400" dirty="0" err="1">
                <a:solidFill>
                  <a:srgbClr val="000099"/>
                </a:solidFill>
              </a:rPr>
              <a:t>което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осигурява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повече</a:t>
            </a:r>
            <a:r>
              <a:rPr lang="ru-RU" sz="1400" dirty="0">
                <a:solidFill>
                  <a:srgbClr val="000099"/>
                </a:solidFill>
              </a:rPr>
              <a:t> работни места по критерий 5.</a:t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>
                <a:solidFill>
                  <a:srgbClr val="000099"/>
                </a:solidFill>
              </a:rPr>
              <a:t>В случай, че след </a:t>
            </a:r>
            <a:r>
              <a:rPr lang="ru-RU" sz="1400" dirty="0" err="1">
                <a:solidFill>
                  <a:srgbClr val="000099"/>
                </a:solidFill>
              </a:rPr>
              <a:t>приоритизиране</a:t>
            </a:r>
            <a:r>
              <a:rPr lang="ru-RU" sz="1400" dirty="0">
                <a:solidFill>
                  <a:srgbClr val="000099"/>
                </a:solidFill>
              </a:rPr>
              <a:t> по критерий 5 </a:t>
            </a:r>
            <a:r>
              <a:rPr lang="ru-RU" sz="1400" dirty="0" err="1">
                <a:solidFill>
                  <a:srgbClr val="000099"/>
                </a:solidFill>
              </a:rPr>
              <a:t>отново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са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налични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проекти</a:t>
            </a:r>
            <a:r>
              <a:rPr lang="ru-RU" sz="1400" dirty="0">
                <a:solidFill>
                  <a:srgbClr val="000099"/>
                </a:solidFill>
              </a:rPr>
              <a:t> с равен </a:t>
            </a:r>
            <a:r>
              <a:rPr lang="ru-RU" sz="1400" dirty="0" err="1">
                <a:solidFill>
                  <a:srgbClr val="000099"/>
                </a:solidFill>
              </a:rPr>
              <a:t>брой</a:t>
            </a:r>
            <a:r>
              <a:rPr lang="ru-RU" sz="1400" dirty="0">
                <a:solidFill>
                  <a:srgbClr val="000099"/>
                </a:solidFill>
              </a:rPr>
              <a:t> точки </a:t>
            </a:r>
            <a:r>
              <a:rPr lang="ru-RU" sz="1400" dirty="0" err="1">
                <a:solidFill>
                  <a:srgbClr val="000099"/>
                </a:solidFill>
              </a:rPr>
              <a:t>предимство</a:t>
            </a:r>
            <a:r>
              <a:rPr lang="ru-RU" sz="1400" dirty="0">
                <a:solidFill>
                  <a:srgbClr val="000099"/>
                </a:solidFill>
              </a:rPr>
              <a:t> се </a:t>
            </a:r>
            <a:r>
              <a:rPr lang="ru-RU" sz="1400" dirty="0" err="1">
                <a:solidFill>
                  <a:srgbClr val="000099"/>
                </a:solidFill>
              </a:rPr>
              <a:t>дава</a:t>
            </a:r>
            <a:r>
              <a:rPr lang="ru-RU" sz="1400" dirty="0">
                <a:solidFill>
                  <a:srgbClr val="000099"/>
                </a:solidFill>
              </a:rPr>
              <a:t> на </a:t>
            </a:r>
            <a:r>
              <a:rPr lang="ru-RU" sz="1400" dirty="0" err="1">
                <a:solidFill>
                  <a:srgbClr val="000099"/>
                </a:solidFill>
              </a:rPr>
              <a:t>кандидати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изпълнили</a:t>
            </a:r>
            <a:r>
              <a:rPr lang="ru-RU" sz="1400" dirty="0">
                <a:solidFill>
                  <a:srgbClr val="000099"/>
                </a:solidFill>
              </a:rPr>
              <a:t> критерий 4.</a:t>
            </a:r>
            <a:br>
              <a:rPr lang="ru-RU" sz="1400" dirty="0">
                <a:solidFill>
                  <a:srgbClr val="000099"/>
                </a:solidFill>
              </a:rPr>
            </a:br>
            <a:r>
              <a:rPr lang="ru-RU" sz="1400" dirty="0">
                <a:solidFill>
                  <a:srgbClr val="000099"/>
                </a:solidFill>
              </a:rPr>
              <a:t>След </a:t>
            </a:r>
            <a:r>
              <a:rPr lang="ru-RU" sz="1400" dirty="0" err="1">
                <a:solidFill>
                  <a:srgbClr val="000099"/>
                </a:solidFill>
              </a:rPr>
              <a:t>приоритизиране</a:t>
            </a:r>
            <a:r>
              <a:rPr lang="ru-RU" sz="1400" dirty="0">
                <a:solidFill>
                  <a:srgbClr val="000099"/>
                </a:solidFill>
              </a:rPr>
              <a:t> по критерий 4, </a:t>
            </a:r>
            <a:r>
              <a:rPr lang="ru-RU" sz="1400" dirty="0" err="1">
                <a:solidFill>
                  <a:srgbClr val="000099"/>
                </a:solidFill>
              </a:rPr>
              <a:t>ако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отново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са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налични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проекти</a:t>
            </a:r>
            <a:r>
              <a:rPr lang="ru-RU" sz="1400" dirty="0">
                <a:solidFill>
                  <a:srgbClr val="000099"/>
                </a:solidFill>
              </a:rPr>
              <a:t> с равен </a:t>
            </a:r>
            <a:r>
              <a:rPr lang="ru-RU" sz="1400" dirty="0" err="1">
                <a:solidFill>
                  <a:srgbClr val="000099"/>
                </a:solidFill>
              </a:rPr>
              <a:t>брой</a:t>
            </a:r>
            <a:r>
              <a:rPr lang="ru-RU" sz="1400" dirty="0">
                <a:solidFill>
                  <a:srgbClr val="000099"/>
                </a:solidFill>
              </a:rPr>
              <a:t> точки </a:t>
            </a:r>
            <a:r>
              <a:rPr lang="ru-RU" sz="1400" dirty="0" err="1">
                <a:solidFill>
                  <a:srgbClr val="000099"/>
                </a:solidFill>
              </a:rPr>
              <a:t>предимство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получават</a:t>
            </a:r>
            <a:r>
              <a:rPr lang="ru-RU" sz="1400" dirty="0">
                <a:solidFill>
                  <a:srgbClr val="000099"/>
                </a:solidFill>
              </a:rPr>
              <a:t> </a:t>
            </a:r>
            <a:r>
              <a:rPr lang="ru-RU" sz="1400" dirty="0" err="1">
                <a:solidFill>
                  <a:srgbClr val="000099"/>
                </a:solidFill>
              </a:rPr>
              <a:t>кандидати</a:t>
            </a:r>
            <a:r>
              <a:rPr lang="ru-RU" sz="1400" dirty="0">
                <a:solidFill>
                  <a:srgbClr val="000099"/>
                </a:solidFill>
              </a:rPr>
              <a:t> микро-предприятия, </a:t>
            </a:r>
            <a:r>
              <a:rPr lang="ru-RU" sz="1400" dirty="0" err="1">
                <a:solidFill>
                  <a:srgbClr val="000099"/>
                </a:solidFill>
              </a:rPr>
              <a:t>изпълнили</a:t>
            </a:r>
            <a:r>
              <a:rPr lang="ru-RU" sz="1400" dirty="0">
                <a:solidFill>
                  <a:srgbClr val="000099"/>
                </a:solidFill>
              </a:rPr>
              <a:t> критерий 6.</a:t>
            </a:r>
            <a:br>
              <a:rPr lang="ru-RU" sz="1400" dirty="0">
                <a:solidFill>
                  <a:srgbClr val="000099"/>
                </a:solidFill>
              </a:rPr>
            </a:br>
            <a:endParaRPr lang="ru-RU" sz="1400" dirty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57400"/>
            <a:ext cx="2443943" cy="1495739"/>
          </a:xfrm>
          <a:prstGeom prst="rect">
            <a:avLst/>
          </a:prstGeom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294" y="5714999"/>
            <a:ext cx="1578706" cy="11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54868"/>
            <a:ext cx="8229600" cy="9549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err="1" smtClean="0">
                <a:solidFill>
                  <a:srgbClr val="000099"/>
                </a:solidFill>
              </a:rPr>
              <a:t>Ако</a:t>
            </a:r>
            <a:r>
              <a:rPr lang="ru-RU" sz="2000" b="1" dirty="0" smtClean="0">
                <a:solidFill>
                  <a:srgbClr val="000099"/>
                </a:solidFill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</a:rPr>
              <a:t>имате</a:t>
            </a:r>
            <a:r>
              <a:rPr lang="ru-RU" sz="2000" b="1" dirty="0" smtClean="0">
                <a:solidFill>
                  <a:srgbClr val="000099"/>
                </a:solidFill>
              </a:rPr>
              <a:t> идея и </a:t>
            </a:r>
            <a:r>
              <a:rPr lang="ru-RU" sz="2000" b="1" dirty="0" err="1" smtClean="0">
                <a:solidFill>
                  <a:srgbClr val="000099"/>
                </a:solidFill>
              </a:rPr>
              <a:t>търсите</a:t>
            </a:r>
            <a:r>
              <a:rPr lang="ru-RU" sz="2000" b="1" dirty="0" smtClean="0">
                <a:solidFill>
                  <a:srgbClr val="000099"/>
                </a:solidFill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</a:rPr>
              <a:t>финансиране</a:t>
            </a:r>
            <a:r>
              <a:rPr lang="ru-RU" sz="2000" b="1" dirty="0" smtClean="0">
                <a:solidFill>
                  <a:srgbClr val="000099"/>
                </a:solidFill>
              </a:rPr>
              <a:t> за </a:t>
            </a:r>
            <a:r>
              <a:rPr lang="ru-RU" sz="2000" b="1" dirty="0" err="1" smtClean="0">
                <a:solidFill>
                  <a:srgbClr val="000099"/>
                </a:solidFill>
              </a:rPr>
              <a:t>нея</a:t>
            </a:r>
            <a:r>
              <a:rPr lang="ru-RU" sz="2000" b="1" dirty="0" smtClean="0">
                <a:solidFill>
                  <a:srgbClr val="000099"/>
                </a:solidFill>
              </a:rPr>
              <a:t>! </a:t>
            </a:r>
            <a:br>
              <a:rPr lang="ru-RU" sz="2000" b="1" dirty="0" smtClean="0">
                <a:solidFill>
                  <a:srgbClr val="000099"/>
                </a:solidFill>
              </a:rPr>
            </a:br>
            <a:r>
              <a:rPr lang="ru-RU" sz="2000" b="1" dirty="0">
                <a:solidFill>
                  <a:srgbClr val="000099"/>
                </a:solidFill>
              </a:rPr>
              <a:t/>
            </a:r>
            <a:br>
              <a:rPr lang="ru-RU" sz="2000" b="1" dirty="0">
                <a:solidFill>
                  <a:srgbClr val="000099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09799"/>
            <a:ext cx="7696200" cy="417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6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274618" y="1287358"/>
            <a:ext cx="7239000" cy="13747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g-BG" sz="2800" b="1" kern="1800" dirty="0" smtClean="0">
                <a:solidFill>
                  <a:srgbClr val="000099"/>
                </a:solidFill>
                <a:latin typeface="Tahoma"/>
                <a:ea typeface="Times New Roman"/>
              </a:rPr>
              <a:t>Мярка 3:</a:t>
            </a:r>
            <a:br>
              <a:rPr lang="bg-BG" sz="2800" b="1" kern="1800" dirty="0" smtClean="0">
                <a:solidFill>
                  <a:srgbClr val="000099"/>
                </a:solidFill>
                <a:latin typeface="Tahoma"/>
                <a:ea typeface="Times New Roman"/>
              </a:rPr>
            </a:br>
            <a:r>
              <a:rPr lang="bg-BG" sz="2800" b="1" kern="1800" dirty="0" smtClean="0">
                <a:solidFill>
                  <a:srgbClr val="000099"/>
                </a:solidFill>
                <a:effectLst/>
                <a:latin typeface="Tahoma"/>
                <a:ea typeface="Times New Roman"/>
              </a:rPr>
              <a:t> </a:t>
            </a:r>
            <a:r>
              <a:rPr lang="ru-RU" sz="2800" b="1" kern="1800" dirty="0">
                <a:solidFill>
                  <a:srgbClr val="000099"/>
                </a:solidFill>
                <a:latin typeface="Tahoma"/>
                <a:ea typeface="Times New Roman"/>
              </a:rPr>
              <a:t>„ ИНВЕСТИЦИИ ЗА НЕСЕЛСКОСТОПАНСКИ ДЕЙНОСТИ В СЕЛСКИТЕ РАЙОНИ“</a:t>
            </a:r>
            <a:endParaRPr lang="bg-BG" sz="2800" b="1" dirty="0">
              <a:solidFill>
                <a:srgbClr val="000099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71601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2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18" y="2709863"/>
            <a:ext cx="6629400" cy="361897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878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828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000099"/>
                </a:solidFill>
              </a:rPr>
              <a:t>Контакти</a:t>
            </a:r>
            <a:r>
              <a:rPr lang="ru-RU" sz="2000" b="1" dirty="0" smtClean="0">
                <a:solidFill>
                  <a:srgbClr val="000099"/>
                </a:solidFill>
              </a:rPr>
              <a:t>:</a:t>
            </a:r>
            <a:r>
              <a:rPr lang="ru-RU" sz="2000" dirty="0" smtClean="0">
                <a:solidFill>
                  <a:srgbClr val="000099"/>
                </a:solidFill>
              </a:rPr>
              <a:t/>
            </a:r>
            <a:br>
              <a:rPr lang="ru-RU" sz="2000" dirty="0" smtClean="0">
                <a:solidFill>
                  <a:srgbClr val="000099"/>
                </a:solidFill>
              </a:rPr>
            </a:br>
            <a:r>
              <a:rPr lang="ru-RU" sz="2000" dirty="0" smtClean="0">
                <a:solidFill>
                  <a:srgbClr val="000099"/>
                </a:solidFill>
              </a:rPr>
              <a:t>гр. </a:t>
            </a:r>
            <a:r>
              <a:rPr lang="ru-RU" sz="2000" dirty="0" err="1" smtClean="0">
                <a:solidFill>
                  <a:srgbClr val="000099"/>
                </a:solidFill>
              </a:rPr>
              <a:t>Свиленград</a:t>
            </a:r>
            <a:r>
              <a:rPr lang="ru-RU" sz="2000" dirty="0" smtClean="0">
                <a:solidFill>
                  <a:srgbClr val="000099"/>
                </a:solidFill>
              </a:rPr>
              <a:t> 6500, ул. </a:t>
            </a:r>
            <a:r>
              <a:rPr lang="ru-RU" sz="2000" dirty="0" err="1" smtClean="0">
                <a:solidFill>
                  <a:srgbClr val="000099"/>
                </a:solidFill>
              </a:rPr>
              <a:t>Септемврийци</a:t>
            </a:r>
            <a:r>
              <a:rPr lang="ru-RU" sz="2000" dirty="0" smtClean="0">
                <a:solidFill>
                  <a:srgbClr val="000099"/>
                </a:solidFill>
              </a:rPr>
              <a:t>“ №6</a:t>
            </a:r>
            <a:br>
              <a:rPr lang="ru-RU" sz="2000" dirty="0" smtClean="0">
                <a:solidFill>
                  <a:srgbClr val="000099"/>
                </a:solidFill>
              </a:rPr>
            </a:br>
            <a:r>
              <a:rPr lang="ru-RU" sz="2000" dirty="0" smtClean="0">
                <a:solidFill>
                  <a:srgbClr val="000099"/>
                </a:solidFill>
              </a:rPr>
              <a:t>e – </a:t>
            </a:r>
            <a:r>
              <a:rPr lang="ru-RU" sz="2000" dirty="0" err="1" smtClean="0">
                <a:solidFill>
                  <a:srgbClr val="000099"/>
                </a:solidFill>
              </a:rPr>
              <a:t>mail</a:t>
            </a:r>
            <a:r>
              <a:rPr lang="ru-RU" sz="2000" dirty="0" smtClean="0">
                <a:solidFill>
                  <a:srgbClr val="000099"/>
                </a:solidFill>
              </a:rPr>
              <a:t>: migsvgrareal@abv.bg, </a:t>
            </a:r>
            <a:br>
              <a:rPr lang="ru-RU" sz="2000" dirty="0" smtClean="0">
                <a:solidFill>
                  <a:srgbClr val="000099"/>
                </a:solidFill>
              </a:rPr>
            </a:br>
            <a:r>
              <a:rPr lang="ru-RU" sz="2000" dirty="0" smtClean="0">
                <a:solidFill>
                  <a:srgbClr val="000099"/>
                </a:solidFill>
                <a:hlinkClick r:id="rId2"/>
              </a:rPr>
              <a:t>migsvilengrad@mail.bg</a:t>
            </a:r>
            <a:r>
              <a:rPr lang="ru-RU" sz="2000" dirty="0" smtClean="0">
                <a:solidFill>
                  <a:srgbClr val="000099"/>
                </a:solidFill>
              </a:rPr>
              <a:t/>
            </a:r>
            <a:br>
              <a:rPr lang="ru-RU" sz="2000" dirty="0" smtClean="0">
                <a:solidFill>
                  <a:srgbClr val="000099"/>
                </a:solidFill>
              </a:rPr>
            </a:br>
            <a:r>
              <a:rPr lang="ru-RU" sz="2000" dirty="0" smtClean="0">
                <a:solidFill>
                  <a:srgbClr val="000099"/>
                </a:solidFill>
              </a:rPr>
              <a:t>тел: </a:t>
            </a:r>
            <a:r>
              <a:rPr lang="ru-RU" sz="2000" dirty="0">
                <a:solidFill>
                  <a:srgbClr val="000099"/>
                </a:solidFill>
              </a:rPr>
              <a:t>0884/ 57 42 69 – Милена </a:t>
            </a:r>
            <a:r>
              <a:rPr lang="ru-RU" sz="2000" dirty="0" err="1">
                <a:solidFill>
                  <a:srgbClr val="000099"/>
                </a:solidFill>
              </a:rPr>
              <a:t>Янева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4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276600"/>
            <a:ext cx="41148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5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828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0099"/>
                </a:solidFill>
              </a:rPr>
              <a:t>Благодаря за </a:t>
            </a:r>
            <a:r>
              <a:rPr lang="ru-RU" sz="4000" dirty="0" err="1" smtClean="0">
                <a:solidFill>
                  <a:srgbClr val="000099"/>
                </a:solidFill>
              </a:rPr>
              <a:t>вниманието</a:t>
            </a:r>
            <a:r>
              <a:rPr lang="ru-RU" sz="4000" dirty="0" smtClean="0">
                <a:solidFill>
                  <a:srgbClr val="000099"/>
                </a:solidFill>
              </a:rPr>
              <a:t>!</a:t>
            </a:r>
            <a:endParaRPr lang="ru-RU" sz="4000" dirty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859" y="3280298"/>
            <a:ext cx="3759412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39628"/>
            <a:ext cx="8229600" cy="248818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0099"/>
                </a:solidFill>
              </a:rPr>
              <a:t>ЦЕЛИ </a:t>
            </a:r>
            <a:r>
              <a:rPr lang="ru-RU" sz="2400" b="1" dirty="0">
                <a:solidFill>
                  <a:srgbClr val="000099"/>
                </a:solidFill>
              </a:rPr>
              <a:t>НА МЯРКАТА:</a:t>
            </a:r>
            <a:br>
              <a:rPr lang="ru-RU" sz="2400" b="1" dirty="0">
                <a:solidFill>
                  <a:srgbClr val="000099"/>
                </a:solidFill>
              </a:rPr>
            </a:br>
            <a:r>
              <a:rPr lang="ru-RU" sz="2400" dirty="0" err="1">
                <a:solidFill>
                  <a:srgbClr val="000099"/>
                </a:solidFill>
              </a:rPr>
              <a:t>Стимулиране</a:t>
            </a:r>
            <a:r>
              <a:rPr lang="ru-RU" sz="2400" dirty="0">
                <a:solidFill>
                  <a:srgbClr val="000099"/>
                </a:solidFill>
              </a:rPr>
              <a:t> на </a:t>
            </a:r>
            <a:r>
              <a:rPr lang="ru-RU" sz="2400" dirty="0" err="1">
                <a:solidFill>
                  <a:srgbClr val="000099"/>
                </a:solidFill>
              </a:rPr>
              <a:t>местната</a:t>
            </a:r>
            <a:r>
              <a:rPr lang="ru-RU" sz="2400" dirty="0">
                <a:solidFill>
                  <a:srgbClr val="000099"/>
                </a:solidFill>
              </a:rPr>
              <a:t> </a:t>
            </a:r>
            <a:r>
              <a:rPr lang="ru-RU" sz="2400" dirty="0" err="1">
                <a:solidFill>
                  <a:srgbClr val="000099"/>
                </a:solidFill>
              </a:rPr>
              <a:t>икономика</a:t>
            </a:r>
            <a:r>
              <a:rPr lang="ru-RU" sz="2400" dirty="0">
                <a:solidFill>
                  <a:srgbClr val="000099"/>
                </a:solidFill>
              </a:rPr>
              <a:t> чрез </a:t>
            </a:r>
            <a:r>
              <a:rPr lang="ru-RU" sz="2400" dirty="0" err="1">
                <a:solidFill>
                  <a:srgbClr val="000099"/>
                </a:solidFill>
              </a:rPr>
              <a:t>подкрепа</a:t>
            </a:r>
            <a:r>
              <a:rPr lang="ru-RU" sz="2400" dirty="0">
                <a:solidFill>
                  <a:srgbClr val="000099"/>
                </a:solidFill>
              </a:rPr>
              <a:t> на бизнеса </a:t>
            </a:r>
            <a:r>
              <a:rPr lang="ru-RU" sz="2400" dirty="0" err="1">
                <a:solidFill>
                  <a:srgbClr val="000099"/>
                </a:solidFill>
              </a:rPr>
              <a:t>осъществяващ</a:t>
            </a:r>
            <a:r>
              <a:rPr lang="ru-RU" sz="2400" dirty="0">
                <a:solidFill>
                  <a:srgbClr val="000099"/>
                </a:solidFill>
              </a:rPr>
              <a:t> </a:t>
            </a:r>
            <a:r>
              <a:rPr lang="ru-RU" sz="2400" dirty="0" err="1">
                <a:solidFill>
                  <a:srgbClr val="000099"/>
                </a:solidFill>
              </a:rPr>
              <a:t>неселскостопански</a:t>
            </a:r>
            <a:r>
              <a:rPr lang="ru-RU" sz="2400" dirty="0">
                <a:solidFill>
                  <a:srgbClr val="000099"/>
                </a:solidFill>
              </a:rPr>
              <a:t> </a:t>
            </a:r>
            <a:r>
              <a:rPr lang="ru-RU" sz="2400" dirty="0" err="1">
                <a:solidFill>
                  <a:srgbClr val="000099"/>
                </a:solidFill>
              </a:rPr>
              <a:t>дейности</a:t>
            </a:r>
            <a:r>
              <a:rPr lang="ru-RU" sz="2400" dirty="0">
                <a:solidFill>
                  <a:srgbClr val="000099"/>
                </a:solidFill>
              </a:rPr>
              <a:t> на </a:t>
            </a:r>
            <a:r>
              <a:rPr lang="ru-RU" sz="2400" dirty="0" err="1">
                <a:solidFill>
                  <a:srgbClr val="000099"/>
                </a:solidFill>
              </a:rPr>
              <a:t>територията</a:t>
            </a:r>
            <a:r>
              <a:rPr lang="ru-RU" sz="2400" dirty="0">
                <a:solidFill>
                  <a:srgbClr val="000099"/>
                </a:solidFill>
              </a:rPr>
              <a:t> на МИГ „</a:t>
            </a:r>
            <a:r>
              <a:rPr lang="ru-RU" sz="2400" dirty="0" err="1">
                <a:solidFill>
                  <a:srgbClr val="000099"/>
                </a:solidFill>
              </a:rPr>
              <a:t>Свиленград</a:t>
            </a:r>
            <a:r>
              <a:rPr lang="ru-RU" sz="2400" dirty="0">
                <a:solidFill>
                  <a:srgbClr val="000099"/>
                </a:solidFill>
              </a:rPr>
              <a:t>- </a:t>
            </a:r>
            <a:r>
              <a:rPr lang="ru-RU" sz="2400" dirty="0" err="1">
                <a:solidFill>
                  <a:srgbClr val="000099"/>
                </a:solidFill>
              </a:rPr>
              <a:t>Тополовград</a:t>
            </a:r>
            <a:r>
              <a:rPr lang="ru-RU" sz="2400" dirty="0">
                <a:solidFill>
                  <a:srgbClr val="000099"/>
                </a:solidFill>
              </a:rPr>
              <a:t>“ чрез:</a:t>
            </a:r>
            <a:br>
              <a:rPr lang="ru-RU" sz="2400" dirty="0">
                <a:solidFill>
                  <a:srgbClr val="000099"/>
                </a:solidFill>
              </a:rPr>
            </a:br>
            <a:r>
              <a:rPr lang="ru-RU" sz="2400" dirty="0">
                <a:solidFill>
                  <a:srgbClr val="000099"/>
                </a:solidFill>
              </a:rPr>
              <a:t>•	</a:t>
            </a:r>
            <a:r>
              <a:rPr lang="ru-RU" sz="2400" dirty="0" err="1">
                <a:solidFill>
                  <a:srgbClr val="000099"/>
                </a:solidFill>
              </a:rPr>
              <a:t>Стартиране</a:t>
            </a:r>
            <a:r>
              <a:rPr lang="ru-RU" sz="2400" dirty="0">
                <a:solidFill>
                  <a:srgbClr val="000099"/>
                </a:solidFill>
              </a:rPr>
              <a:t> на нов бизнес;</a:t>
            </a:r>
            <a:br>
              <a:rPr lang="ru-RU" sz="2400" dirty="0">
                <a:solidFill>
                  <a:srgbClr val="000099"/>
                </a:solidFill>
              </a:rPr>
            </a:br>
            <a:r>
              <a:rPr lang="ru-RU" sz="2400" dirty="0">
                <a:solidFill>
                  <a:srgbClr val="000099"/>
                </a:solidFill>
              </a:rPr>
              <a:t>•	Модернизация на </a:t>
            </a:r>
            <a:r>
              <a:rPr lang="ru-RU" sz="2400" dirty="0" err="1">
                <a:solidFill>
                  <a:srgbClr val="000099"/>
                </a:solidFill>
              </a:rPr>
              <a:t>предприятията</a:t>
            </a:r>
            <a:r>
              <a:rPr lang="ru-RU" sz="2400" dirty="0">
                <a:solidFill>
                  <a:srgbClr val="000099"/>
                </a:solidFill>
              </a:rPr>
              <a:t>;</a:t>
            </a:r>
            <a:br>
              <a:rPr lang="ru-RU" sz="2400" dirty="0">
                <a:solidFill>
                  <a:srgbClr val="000099"/>
                </a:solidFill>
              </a:rPr>
            </a:br>
            <a:r>
              <a:rPr lang="ru-RU" sz="2400" dirty="0">
                <a:solidFill>
                  <a:srgbClr val="000099"/>
                </a:solidFill>
              </a:rPr>
              <a:t>•	</a:t>
            </a:r>
            <a:r>
              <a:rPr lang="ru-RU" sz="2400" dirty="0" err="1">
                <a:solidFill>
                  <a:srgbClr val="000099"/>
                </a:solidFill>
              </a:rPr>
              <a:t>Въвеждане</a:t>
            </a:r>
            <a:r>
              <a:rPr lang="ru-RU" sz="2400" dirty="0">
                <a:solidFill>
                  <a:srgbClr val="000099"/>
                </a:solidFill>
              </a:rPr>
              <a:t> на </a:t>
            </a:r>
            <a:r>
              <a:rPr lang="ru-RU" sz="2400" dirty="0" err="1">
                <a:solidFill>
                  <a:srgbClr val="000099"/>
                </a:solidFill>
              </a:rPr>
              <a:t>иновации</a:t>
            </a:r>
            <a:r>
              <a:rPr lang="ru-RU" sz="2400" dirty="0">
                <a:solidFill>
                  <a:srgbClr val="000099"/>
                </a:solidFill>
              </a:rPr>
              <a:t> в </a:t>
            </a:r>
            <a:r>
              <a:rPr lang="ru-RU" sz="2400" dirty="0" err="1">
                <a:solidFill>
                  <a:srgbClr val="000099"/>
                </a:solidFill>
              </a:rPr>
              <a:t>предприятията</a:t>
            </a:r>
            <a:r>
              <a:rPr lang="ru-RU" sz="2400" dirty="0">
                <a:solidFill>
                  <a:srgbClr val="000099"/>
                </a:solidFill>
              </a:rPr>
              <a:t>.</a:t>
            </a:r>
            <a:endParaRPr lang="bg-BG" sz="2400" dirty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492" y="3727811"/>
            <a:ext cx="3873986" cy="26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8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800" b="1" dirty="0">
                <a:solidFill>
                  <a:srgbClr val="000099"/>
                </a:solidFill>
              </a:rPr>
              <a:t>ОБЩ БЮДЖЕТ ПО МЯРКАТА</a:t>
            </a:r>
            <a:r>
              <a:rPr lang="ru-RU" sz="1800" b="1" dirty="0" smtClean="0">
                <a:solidFill>
                  <a:srgbClr val="000099"/>
                </a:solidFill>
              </a:rPr>
              <a:t>:</a:t>
            </a:r>
            <a:br>
              <a:rPr lang="ru-RU" sz="1800" b="1" dirty="0" smtClean="0">
                <a:solidFill>
                  <a:srgbClr val="000099"/>
                </a:solidFill>
              </a:rPr>
            </a:br>
            <a:r>
              <a:rPr lang="ru-RU" sz="1800" b="1" dirty="0" smtClean="0">
                <a:solidFill>
                  <a:srgbClr val="000099"/>
                </a:solidFill>
              </a:rPr>
              <a:t> </a:t>
            </a:r>
            <a:r>
              <a:rPr lang="ru-RU" sz="1800" b="1" dirty="0">
                <a:solidFill>
                  <a:srgbClr val="000099"/>
                </a:solidFill>
              </a:rPr>
              <a:t>511 573,09 </a:t>
            </a:r>
            <a:r>
              <a:rPr lang="ru-RU" sz="1800" b="1" dirty="0" smtClean="0">
                <a:solidFill>
                  <a:srgbClr val="000099"/>
                </a:solidFill>
              </a:rPr>
              <a:t>евро</a:t>
            </a:r>
            <a:br>
              <a:rPr lang="ru-RU" sz="1800" b="1" dirty="0" smtClean="0">
                <a:solidFill>
                  <a:srgbClr val="000099"/>
                </a:solidFill>
              </a:rPr>
            </a:br>
            <a:r>
              <a:rPr lang="ru-RU" sz="1800" b="1" dirty="0">
                <a:solidFill>
                  <a:srgbClr val="000099"/>
                </a:solidFill>
              </a:rPr>
              <a:t/>
            </a:r>
            <a:br>
              <a:rPr lang="ru-RU" sz="1800" b="1" dirty="0">
                <a:solidFill>
                  <a:srgbClr val="000099"/>
                </a:solidFill>
              </a:rPr>
            </a:br>
            <a:r>
              <a:rPr lang="ru-RU" sz="1800" b="1" dirty="0">
                <a:solidFill>
                  <a:srgbClr val="000099"/>
                </a:solidFill>
              </a:rPr>
              <a:t>МИНИМАЛЕН И МАКСИМАЛЕН РАЗМЕР НА ОБЩИТЕ ДОПУСТИМИ РАЗХОДИ:</a:t>
            </a:r>
            <a:br>
              <a:rPr lang="ru-RU" sz="1800" b="1" dirty="0">
                <a:solidFill>
                  <a:srgbClr val="000099"/>
                </a:solidFill>
              </a:rPr>
            </a:br>
            <a:r>
              <a:rPr lang="ru-RU" sz="1800" b="1" dirty="0" smtClean="0">
                <a:solidFill>
                  <a:srgbClr val="000099"/>
                </a:solidFill>
              </a:rPr>
              <a:t>•</a:t>
            </a:r>
            <a:r>
              <a:rPr lang="ru-RU" sz="1800" dirty="0" err="1" smtClean="0">
                <a:solidFill>
                  <a:srgbClr val="000099"/>
                </a:solidFill>
              </a:rPr>
              <a:t>Минималният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>
                <a:solidFill>
                  <a:srgbClr val="000099"/>
                </a:solidFill>
              </a:rPr>
              <a:t>размер на	</a:t>
            </a:r>
            <a:r>
              <a:rPr lang="ru-RU" sz="1800" dirty="0" err="1">
                <a:solidFill>
                  <a:srgbClr val="000099"/>
                </a:solidFill>
              </a:rPr>
              <a:t>допустимите</a:t>
            </a:r>
            <a:r>
              <a:rPr lang="ru-RU" sz="1800" dirty="0">
                <a:solidFill>
                  <a:srgbClr val="000099"/>
                </a:solidFill>
              </a:rPr>
              <a:t>	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	за	</a:t>
            </a:r>
            <a:r>
              <a:rPr lang="ru-RU" sz="1800" dirty="0" err="1" smtClean="0">
                <a:solidFill>
                  <a:srgbClr val="000099"/>
                </a:solidFill>
              </a:rPr>
              <a:t>едно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 err="1" smtClean="0">
                <a:solidFill>
                  <a:srgbClr val="000099"/>
                </a:solidFill>
              </a:rPr>
              <a:t>проектно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>
                <a:solidFill>
                  <a:srgbClr val="000099"/>
                </a:solidFill>
              </a:rPr>
              <a:t>предложение е </a:t>
            </a:r>
            <a:r>
              <a:rPr lang="ru-RU" sz="1800" dirty="0" err="1">
                <a:solidFill>
                  <a:srgbClr val="000099"/>
                </a:solidFill>
              </a:rPr>
              <a:t>левовата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равностойност</a:t>
            </a:r>
            <a:r>
              <a:rPr lang="ru-RU" sz="1800" dirty="0">
                <a:solidFill>
                  <a:srgbClr val="000099"/>
                </a:solidFill>
              </a:rPr>
              <a:t> на 2 500 евро.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•</a:t>
            </a:r>
            <a:r>
              <a:rPr lang="ru-RU" sz="1800" dirty="0" err="1" smtClean="0">
                <a:solidFill>
                  <a:srgbClr val="000099"/>
                </a:solidFill>
              </a:rPr>
              <a:t>Максималният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>
                <a:solidFill>
                  <a:srgbClr val="000099"/>
                </a:solidFill>
              </a:rPr>
              <a:t>размер на </a:t>
            </a:r>
            <a:r>
              <a:rPr lang="ru-RU" sz="1800" dirty="0" err="1">
                <a:solidFill>
                  <a:srgbClr val="000099"/>
                </a:solidFill>
              </a:rPr>
              <a:t>допустимите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 за един кандидат за </a:t>
            </a:r>
            <a:r>
              <a:rPr lang="ru-RU" sz="1800" dirty="0" err="1">
                <a:solidFill>
                  <a:srgbClr val="000099"/>
                </a:solidFill>
              </a:rPr>
              <a:t>едно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проектно</a:t>
            </a:r>
            <a:r>
              <a:rPr lang="ru-RU" sz="1800" dirty="0">
                <a:solidFill>
                  <a:srgbClr val="000099"/>
                </a:solidFill>
              </a:rPr>
              <a:t> предложение е до </a:t>
            </a:r>
            <a:r>
              <a:rPr lang="ru-RU" sz="1800" dirty="0" err="1">
                <a:solidFill>
                  <a:srgbClr val="000099"/>
                </a:solidFill>
              </a:rPr>
              <a:t>левовата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равностойност</a:t>
            </a:r>
            <a:r>
              <a:rPr lang="ru-RU" sz="1800" dirty="0">
                <a:solidFill>
                  <a:srgbClr val="000099"/>
                </a:solidFill>
              </a:rPr>
              <a:t> на 120 000 евро;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>
                <a:solidFill>
                  <a:srgbClr val="000099"/>
                </a:solidFill>
              </a:rPr>
              <a:t/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b="1" dirty="0">
                <a:solidFill>
                  <a:srgbClr val="000099"/>
                </a:solidFill>
              </a:rPr>
              <a:t>ИНТЕНЗИТЕТ НА ФИНАНСОВАТА ПОМОЩ:</a:t>
            </a:r>
            <a:br>
              <a:rPr lang="ru-RU" sz="1800" b="1" dirty="0">
                <a:solidFill>
                  <a:srgbClr val="000099"/>
                </a:solidFill>
              </a:rPr>
            </a:br>
            <a:r>
              <a:rPr lang="ru-RU" sz="1800" dirty="0" err="1">
                <a:solidFill>
                  <a:srgbClr val="000099"/>
                </a:solidFill>
              </a:rPr>
              <a:t>Финансовата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помощ</a:t>
            </a:r>
            <a:r>
              <a:rPr lang="ru-RU" sz="1800" dirty="0">
                <a:solidFill>
                  <a:srgbClr val="000099"/>
                </a:solidFill>
              </a:rPr>
              <a:t> е в размер на 65 % от </a:t>
            </a:r>
            <a:r>
              <a:rPr lang="ru-RU" sz="1800" dirty="0" err="1">
                <a:solidFill>
                  <a:srgbClr val="000099"/>
                </a:solidFill>
              </a:rPr>
              <a:t>общия</a:t>
            </a:r>
            <a:r>
              <a:rPr lang="ru-RU" sz="1800" dirty="0">
                <a:solidFill>
                  <a:srgbClr val="000099"/>
                </a:solidFill>
              </a:rPr>
              <a:t> размер на </a:t>
            </a:r>
            <a:r>
              <a:rPr lang="ru-RU" sz="1800" dirty="0" err="1">
                <a:solidFill>
                  <a:srgbClr val="000099"/>
                </a:solidFill>
              </a:rPr>
              <a:t>допустимите</a:t>
            </a:r>
            <a:r>
              <a:rPr lang="ru-RU" sz="1800" dirty="0">
                <a:solidFill>
                  <a:srgbClr val="000099"/>
                </a:solidFill>
              </a:rPr>
              <a:t> за финансово </a:t>
            </a:r>
            <a:r>
              <a:rPr lang="ru-RU" sz="1800" dirty="0" err="1">
                <a:solidFill>
                  <a:srgbClr val="000099"/>
                </a:solidFill>
              </a:rPr>
              <a:t>подпомагане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разходи</a:t>
            </a:r>
            <a:r>
              <a:rPr lang="ru-RU" sz="1800" dirty="0">
                <a:solidFill>
                  <a:srgbClr val="000099"/>
                </a:solidFill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1458707"/>
            <a:ext cx="3048000" cy="150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1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3657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rgbClr val="000099"/>
                </a:solidFill>
              </a:rPr>
              <a:t>Допустими</a:t>
            </a:r>
            <a:r>
              <a:rPr lang="ru-RU" sz="2400" b="1" dirty="0" smtClean="0">
                <a:solidFill>
                  <a:srgbClr val="000099"/>
                </a:solidFill>
              </a:rPr>
              <a:t> </a:t>
            </a:r>
            <a:r>
              <a:rPr lang="ru-RU" sz="2400" b="1" dirty="0" err="1" smtClean="0">
                <a:solidFill>
                  <a:srgbClr val="000099"/>
                </a:solidFill>
              </a:rPr>
              <a:t>кандидати</a:t>
            </a:r>
            <a:r>
              <a:rPr lang="ru-RU" sz="2400" b="1" dirty="0" smtClean="0">
                <a:solidFill>
                  <a:srgbClr val="000099"/>
                </a:solidFill>
              </a:rPr>
              <a:t>:</a:t>
            </a:r>
            <a:br>
              <a:rPr lang="ru-RU" sz="2400" b="1" dirty="0" smtClean="0">
                <a:solidFill>
                  <a:srgbClr val="000099"/>
                </a:solidFill>
              </a:rPr>
            </a:br>
            <a:r>
              <a:rPr lang="ru-RU" sz="2400" b="1" dirty="0" smtClean="0">
                <a:solidFill>
                  <a:srgbClr val="000099"/>
                </a:solidFill>
              </a:rPr>
              <a:t>-</a:t>
            </a:r>
            <a:r>
              <a:rPr lang="ru-RU" sz="2000" dirty="0" err="1" smtClean="0">
                <a:solidFill>
                  <a:srgbClr val="000099"/>
                </a:solidFill>
              </a:rPr>
              <a:t>Земеделски</a:t>
            </a:r>
            <a:r>
              <a:rPr lang="ru-RU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стопани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регистрирани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като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земеделски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стопани</a:t>
            </a:r>
            <a:r>
              <a:rPr lang="ru-RU" sz="2000" dirty="0">
                <a:solidFill>
                  <a:srgbClr val="000099"/>
                </a:solidFill>
              </a:rPr>
              <a:t> по Закона за </a:t>
            </a:r>
            <a:r>
              <a:rPr lang="ru-RU" sz="2000" dirty="0" err="1">
                <a:solidFill>
                  <a:srgbClr val="000099"/>
                </a:solidFill>
              </a:rPr>
              <a:t>подпомагане</a:t>
            </a:r>
            <a:r>
              <a:rPr lang="ru-RU" sz="2000" dirty="0">
                <a:solidFill>
                  <a:srgbClr val="000099"/>
                </a:solidFill>
              </a:rPr>
              <a:t> на </a:t>
            </a:r>
            <a:r>
              <a:rPr lang="ru-RU" sz="2000" dirty="0" err="1">
                <a:solidFill>
                  <a:srgbClr val="000099"/>
                </a:solidFill>
              </a:rPr>
              <a:t>земеделските</a:t>
            </a:r>
            <a:r>
              <a:rPr lang="ru-RU" sz="2000" dirty="0">
                <a:solidFill>
                  <a:srgbClr val="000099"/>
                </a:solidFill>
              </a:rPr>
              <a:t> производители от </a:t>
            </a:r>
            <a:r>
              <a:rPr lang="ru-RU" sz="2000" dirty="0" err="1">
                <a:solidFill>
                  <a:srgbClr val="000099"/>
                </a:solidFill>
              </a:rPr>
              <a:t>най</a:t>
            </a:r>
            <a:r>
              <a:rPr lang="ru-RU" sz="2000" dirty="0">
                <a:solidFill>
                  <a:srgbClr val="000099"/>
                </a:solidFill>
              </a:rPr>
              <a:t> – </a:t>
            </a:r>
            <a:r>
              <a:rPr lang="ru-RU" sz="2000" dirty="0" err="1">
                <a:solidFill>
                  <a:srgbClr val="000099"/>
                </a:solidFill>
              </a:rPr>
              <a:t>малко</a:t>
            </a:r>
            <a:r>
              <a:rPr lang="ru-RU" sz="2000" dirty="0">
                <a:solidFill>
                  <a:srgbClr val="000099"/>
                </a:solidFill>
              </a:rPr>
              <a:t> 24 </a:t>
            </a:r>
            <a:r>
              <a:rPr lang="ru-RU" sz="2000" dirty="0" err="1">
                <a:solidFill>
                  <a:srgbClr val="000099"/>
                </a:solidFill>
              </a:rPr>
              <a:t>месеца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преди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кандидатстването</a:t>
            </a:r>
            <a:r>
              <a:rPr lang="ru-RU" sz="2000" dirty="0">
                <a:solidFill>
                  <a:srgbClr val="000099"/>
                </a:solidFill>
              </a:rPr>
              <a:t> за </a:t>
            </a:r>
            <a:r>
              <a:rPr lang="ru-RU" sz="2000" dirty="0" err="1">
                <a:solidFill>
                  <a:srgbClr val="000099"/>
                </a:solidFill>
              </a:rPr>
              <a:t>подпомагане</a:t>
            </a:r>
            <a:r>
              <a:rPr lang="ru-RU" sz="2000" dirty="0">
                <a:solidFill>
                  <a:srgbClr val="000099"/>
                </a:solidFill>
              </a:rPr>
              <a:t> и не </a:t>
            </a:r>
            <a:r>
              <a:rPr lang="ru-RU" sz="2000" dirty="0" err="1">
                <a:solidFill>
                  <a:srgbClr val="000099"/>
                </a:solidFill>
              </a:rPr>
              <a:t>са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прекратявали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своята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дейност</a:t>
            </a:r>
            <a:r>
              <a:rPr lang="ru-RU" sz="2000" dirty="0">
                <a:solidFill>
                  <a:srgbClr val="000099"/>
                </a:solidFill>
              </a:rPr>
              <a:t> и </a:t>
            </a:r>
            <a:r>
              <a:rPr lang="ru-RU" sz="2000" dirty="0" err="1">
                <a:solidFill>
                  <a:srgbClr val="000099"/>
                </a:solidFill>
              </a:rPr>
              <a:t>са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регистрирани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като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еднолични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търговци</a:t>
            </a:r>
            <a:r>
              <a:rPr lang="ru-RU" sz="2000" dirty="0">
                <a:solidFill>
                  <a:srgbClr val="000099"/>
                </a:solidFill>
              </a:rPr>
              <a:t> или юридически лица по </a:t>
            </a:r>
            <a:r>
              <a:rPr lang="ru-RU" sz="2000" dirty="0" err="1">
                <a:solidFill>
                  <a:srgbClr val="000099"/>
                </a:solidFill>
              </a:rPr>
              <a:t>Търговския</a:t>
            </a:r>
            <a:r>
              <a:rPr lang="ru-RU" sz="2000" dirty="0">
                <a:solidFill>
                  <a:srgbClr val="000099"/>
                </a:solidFill>
              </a:rPr>
              <a:t> закон или Закона за </a:t>
            </a:r>
            <a:r>
              <a:rPr lang="ru-RU" sz="2000" dirty="0" err="1">
                <a:solidFill>
                  <a:srgbClr val="000099"/>
                </a:solidFill>
              </a:rPr>
              <a:t>кооперациите</a:t>
            </a:r>
            <a:r>
              <a:rPr lang="ru-RU" sz="2000" dirty="0" smtClean="0">
                <a:solidFill>
                  <a:srgbClr val="000099"/>
                </a:solidFill>
              </a:rPr>
              <a:t>;</a:t>
            </a:r>
            <a:br>
              <a:rPr lang="ru-RU" sz="2000" dirty="0" smtClean="0">
                <a:solidFill>
                  <a:srgbClr val="000099"/>
                </a:solidFill>
              </a:rPr>
            </a:br>
            <a:r>
              <a:rPr lang="ru-RU" sz="2000" dirty="0">
                <a:solidFill>
                  <a:srgbClr val="000099"/>
                </a:solidFill>
              </a:rPr>
              <a:t/>
            </a:r>
            <a:br>
              <a:rPr lang="ru-RU" sz="2000" dirty="0">
                <a:solidFill>
                  <a:srgbClr val="000099"/>
                </a:solidFill>
              </a:rPr>
            </a:br>
            <a:r>
              <a:rPr lang="ru-RU" sz="2000" dirty="0" smtClean="0">
                <a:solidFill>
                  <a:srgbClr val="000099"/>
                </a:solidFill>
              </a:rPr>
              <a:t>-Микро </a:t>
            </a:r>
            <a:r>
              <a:rPr lang="ru-RU" sz="2000" dirty="0">
                <a:solidFill>
                  <a:srgbClr val="000099"/>
                </a:solidFill>
              </a:rPr>
              <a:t>или малки предприятия </a:t>
            </a:r>
            <a:r>
              <a:rPr lang="ru-RU" sz="2000" dirty="0" err="1">
                <a:solidFill>
                  <a:srgbClr val="000099"/>
                </a:solidFill>
              </a:rPr>
              <a:t>регистрирани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като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еднолични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търговци</a:t>
            </a:r>
            <a:r>
              <a:rPr lang="ru-RU" sz="2000" dirty="0">
                <a:solidFill>
                  <a:srgbClr val="000099"/>
                </a:solidFill>
              </a:rPr>
              <a:t> или юридически лица по </a:t>
            </a:r>
            <a:r>
              <a:rPr lang="ru-RU" sz="2000" dirty="0" err="1">
                <a:solidFill>
                  <a:srgbClr val="000099"/>
                </a:solidFill>
              </a:rPr>
              <a:t>Търговския</a:t>
            </a:r>
            <a:r>
              <a:rPr lang="ru-RU" sz="2000" dirty="0">
                <a:solidFill>
                  <a:srgbClr val="000099"/>
                </a:solidFill>
              </a:rPr>
              <a:t> закон или Закона за </a:t>
            </a:r>
            <a:r>
              <a:rPr lang="ru-RU" sz="2000" dirty="0" err="1">
                <a:solidFill>
                  <a:srgbClr val="000099"/>
                </a:solidFill>
              </a:rPr>
              <a:t>кооперациите</a:t>
            </a:r>
            <a:r>
              <a:rPr lang="ru-RU" sz="2000" dirty="0" smtClean="0">
                <a:solidFill>
                  <a:srgbClr val="000099"/>
                </a:solidFill>
              </a:rPr>
              <a:t>;</a:t>
            </a:r>
            <a:br>
              <a:rPr lang="ru-RU" sz="2000" dirty="0" smtClean="0">
                <a:solidFill>
                  <a:srgbClr val="000099"/>
                </a:solidFill>
              </a:rPr>
            </a:br>
            <a:r>
              <a:rPr lang="ru-RU" sz="2000" dirty="0">
                <a:solidFill>
                  <a:srgbClr val="000099"/>
                </a:solidFill>
              </a:rPr>
              <a:t/>
            </a:r>
            <a:br>
              <a:rPr lang="ru-RU" sz="2000" dirty="0">
                <a:solidFill>
                  <a:srgbClr val="000099"/>
                </a:solidFill>
              </a:rPr>
            </a:br>
            <a:r>
              <a:rPr lang="ru-RU" sz="2000" dirty="0" smtClean="0">
                <a:solidFill>
                  <a:srgbClr val="000099"/>
                </a:solidFill>
              </a:rPr>
              <a:t>-Физически </a:t>
            </a:r>
            <a:r>
              <a:rPr lang="ru-RU" sz="2000" dirty="0">
                <a:solidFill>
                  <a:srgbClr val="000099"/>
                </a:solidFill>
              </a:rPr>
              <a:t>лица </a:t>
            </a:r>
            <a:r>
              <a:rPr lang="ru-RU" sz="2000" dirty="0" err="1">
                <a:solidFill>
                  <a:srgbClr val="000099"/>
                </a:solidFill>
              </a:rPr>
              <a:t>регистрирани</a:t>
            </a:r>
            <a:r>
              <a:rPr lang="ru-RU" sz="2000" dirty="0">
                <a:solidFill>
                  <a:srgbClr val="000099"/>
                </a:solidFill>
              </a:rPr>
              <a:t> по Закона за </a:t>
            </a:r>
            <a:r>
              <a:rPr lang="ru-RU" sz="2000" dirty="0" err="1">
                <a:solidFill>
                  <a:srgbClr val="000099"/>
                </a:solidFill>
              </a:rPr>
              <a:t>занаятите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като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упражняващи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занаят</a:t>
            </a:r>
            <a:r>
              <a:rPr lang="ru-RU" sz="2000" dirty="0">
                <a:solidFill>
                  <a:srgbClr val="000099"/>
                </a:solidFill>
              </a:rPr>
              <a:t>/и;</a:t>
            </a:r>
            <a:br>
              <a:rPr lang="ru-RU" sz="2000" dirty="0">
                <a:solidFill>
                  <a:srgbClr val="000099"/>
                </a:solidFill>
              </a:rPr>
            </a:br>
            <a:endParaRPr lang="bg-BG" sz="2000" dirty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1" y="4697361"/>
            <a:ext cx="3352800" cy="167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0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228600" y="1239628"/>
            <a:ext cx="8458200" cy="44753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0099"/>
                </a:solidFill>
              </a:rPr>
              <a:t>ОБЩИ </a:t>
            </a:r>
            <a:r>
              <a:rPr lang="ru-RU" sz="1400" b="1" dirty="0">
                <a:solidFill>
                  <a:srgbClr val="000099"/>
                </a:solidFill>
              </a:rPr>
              <a:t>ИЗИСКВАНИЯ КЪМ ПРОЕКТИТЕ</a:t>
            </a:r>
            <a:r>
              <a:rPr lang="ru-RU" sz="1400" b="1" dirty="0" smtClean="0">
                <a:solidFill>
                  <a:srgbClr val="000099"/>
                </a:solidFill>
              </a:rPr>
              <a:t>:</a:t>
            </a:r>
            <a:r>
              <a:rPr lang="en-US" sz="1400" b="1" dirty="0" smtClean="0">
                <a:solidFill>
                  <a:srgbClr val="000099"/>
                </a:solidFill>
              </a:rPr>
              <a:t/>
            </a:r>
            <a:br>
              <a:rPr lang="en-US" sz="1400" b="1" dirty="0" smtClean="0">
                <a:solidFill>
                  <a:srgbClr val="000099"/>
                </a:solidFill>
              </a:rPr>
            </a:br>
            <a:r>
              <a:rPr lang="ru-RU" sz="1400" b="1" dirty="0">
                <a:solidFill>
                  <a:srgbClr val="000099"/>
                </a:solidFill>
              </a:rPr>
              <a:t/>
            </a:r>
            <a:br>
              <a:rPr lang="ru-RU" sz="1400" b="1" dirty="0">
                <a:solidFill>
                  <a:srgbClr val="000099"/>
                </a:solidFill>
              </a:rPr>
            </a:br>
            <a:r>
              <a:rPr lang="ru-RU" sz="1600" dirty="0" err="1" smtClean="0">
                <a:solidFill>
                  <a:srgbClr val="000099"/>
                </a:solidFill>
              </a:rPr>
              <a:t>Дейностите</a:t>
            </a:r>
            <a:r>
              <a:rPr lang="ru-RU" sz="1600" dirty="0" smtClean="0">
                <a:solidFill>
                  <a:srgbClr val="000099"/>
                </a:solidFill>
              </a:rPr>
              <a:t> </a:t>
            </a:r>
            <a:r>
              <a:rPr lang="ru-RU" sz="1600" dirty="0" err="1" smtClean="0">
                <a:solidFill>
                  <a:srgbClr val="000099"/>
                </a:solidFill>
              </a:rPr>
              <a:t>са</a:t>
            </a:r>
            <a:r>
              <a:rPr lang="ru-RU" sz="1600" dirty="0" smtClean="0">
                <a:solidFill>
                  <a:srgbClr val="000099"/>
                </a:solidFill>
              </a:rPr>
              <a:t> </a:t>
            </a:r>
            <a:r>
              <a:rPr lang="ru-RU" sz="1600" dirty="0" err="1" smtClean="0">
                <a:solidFill>
                  <a:srgbClr val="000099"/>
                </a:solidFill>
              </a:rPr>
              <a:t>допустими</a:t>
            </a:r>
            <a:r>
              <a:rPr lang="ru-RU" sz="1600" dirty="0" smtClean="0">
                <a:solidFill>
                  <a:srgbClr val="000099"/>
                </a:solidFill>
              </a:rPr>
              <a:t>, в </a:t>
            </a:r>
            <a:r>
              <a:rPr lang="ru-RU" sz="1600" dirty="0">
                <a:solidFill>
                  <a:srgbClr val="000099"/>
                </a:solidFill>
              </a:rPr>
              <a:t>случай че не </a:t>
            </a:r>
            <a:r>
              <a:rPr lang="ru-RU" sz="1600" dirty="0" err="1">
                <a:solidFill>
                  <a:srgbClr val="000099"/>
                </a:solidFill>
              </a:rPr>
              <a:t>оказват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отрицателно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въздействие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върху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околната</a:t>
            </a:r>
            <a:r>
              <a:rPr lang="ru-RU" sz="1600" dirty="0">
                <a:solidFill>
                  <a:srgbClr val="000099"/>
                </a:solidFill>
              </a:rPr>
              <a:t> среда по </a:t>
            </a:r>
            <a:r>
              <a:rPr lang="ru-RU" sz="1600" dirty="0" smtClean="0">
                <a:solidFill>
                  <a:srgbClr val="000099"/>
                </a:solidFill>
              </a:rPr>
              <a:t>ЗOOС;</a:t>
            </a:r>
            <a:r>
              <a:rPr lang="en-US" sz="1600" dirty="0" smtClean="0">
                <a:solidFill>
                  <a:srgbClr val="000099"/>
                </a:solidFill>
              </a:rPr>
              <a:t/>
            </a:r>
            <a:br>
              <a:rPr lang="en-US" sz="1600" dirty="0" smtClean="0">
                <a:solidFill>
                  <a:srgbClr val="000099"/>
                </a:solidFill>
              </a:rPr>
            </a:br>
            <a:r>
              <a:rPr lang="ru-RU" sz="1600" dirty="0">
                <a:solidFill>
                  <a:srgbClr val="000099"/>
                </a:solidFill>
              </a:rPr>
              <a:t/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err="1" smtClean="0">
                <a:solidFill>
                  <a:srgbClr val="000099"/>
                </a:solidFill>
              </a:rPr>
              <a:t>Дейностите</a:t>
            </a:r>
            <a:r>
              <a:rPr lang="ru-RU" sz="1600" dirty="0" smtClean="0">
                <a:solidFill>
                  <a:srgbClr val="000099"/>
                </a:solidFill>
              </a:rPr>
              <a:t> </a:t>
            </a:r>
            <a:r>
              <a:rPr lang="ru-RU" sz="1600" dirty="0">
                <a:solidFill>
                  <a:srgbClr val="000099"/>
                </a:solidFill>
              </a:rPr>
              <a:t>по </a:t>
            </a:r>
            <a:r>
              <a:rPr lang="ru-RU" sz="1600" dirty="0" err="1">
                <a:solidFill>
                  <a:srgbClr val="000099"/>
                </a:solidFill>
              </a:rPr>
              <a:t>проектите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 smtClean="0">
                <a:solidFill>
                  <a:srgbClr val="000099"/>
                </a:solidFill>
              </a:rPr>
              <a:t>трябва</a:t>
            </a:r>
            <a:r>
              <a:rPr lang="ru-RU" sz="1600" dirty="0" smtClean="0">
                <a:solidFill>
                  <a:srgbClr val="000099"/>
                </a:solidFill>
              </a:rPr>
              <a:t> да </a:t>
            </a:r>
            <a:r>
              <a:rPr lang="ru-RU" sz="1600" dirty="0" err="1" smtClean="0">
                <a:solidFill>
                  <a:srgbClr val="000099"/>
                </a:solidFill>
              </a:rPr>
              <a:t>допринасят</a:t>
            </a:r>
            <a:r>
              <a:rPr lang="ru-RU" sz="1600" dirty="0" smtClean="0">
                <a:solidFill>
                  <a:srgbClr val="000099"/>
                </a:solidFill>
              </a:rPr>
              <a:t> </a:t>
            </a:r>
            <a:r>
              <a:rPr lang="ru-RU" sz="1600" dirty="0">
                <a:solidFill>
                  <a:srgbClr val="000099"/>
                </a:solidFill>
              </a:rPr>
              <a:t>за </a:t>
            </a:r>
            <a:r>
              <a:rPr lang="ru-RU" sz="1600" dirty="0" err="1">
                <a:solidFill>
                  <a:srgbClr val="000099"/>
                </a:solidFill>
              </a:rPr>
              <a:t>развитието</a:t>
            </a:r>
            <a:r>
              <a:rPr lang="ru-RU" sz="1600" dirty="0">
                <a:solidFill>
                  <a:srgbClr val="000099"/>
                </a:solidFill>
              </a:rPr>
              <a:t> на </a:t>
            </a:r>
            <a:r>
              <a:rPr lang="ru-RU" sz="1600" dirty="0" err="1">
                <a:solidFill>
                  <a:srgbClr val="000099"/>
                </a:solidFill>
              </a:rPr>
              <a:t>съответния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селски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smtClean="0">
                <a:solidFill>
                  <a:srgbClr val="000099"/>
                </a:solidFill>
              </a:rPr>
              <a:t>район;</a:t>
            </a:r>
            <a:r>
              <a:rPr lang="en-US" sz="1600" dirty="0" smtClean="0">
                <a:solidFill>
                  <a:srgbClr val="000099"/>
                </a:solidFill>
              </a:rPr>
              <a:t/>
            </a:r>
            <a:br>
              <a:rPr lang="en-US" sz="1600" dirty="0" smtClean="0">
                <a:solidFill>
                  <a:srgbClr val="000099"/>
                </a:solidFill>
              </a:rPr>
            </a:br>
            <a:r>
              <a:rPr lang="ru-RU" sz="1600" dirty="0">
                <a:solidFill>
                  <a:srgbClr val="000099"/>
                </a:solidFill>
              </a:rPr>
              <a:t/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err="1" smtClean="0">
                <a:solidFill>
                  <a:srgbClr val="000099"/>
                </a:solidFill>
              </a:rPr>
              <a:t>Кандидатите</a:t>
            </a:r>
            <a:r>
              <a:rPr lang="ru-RU" sz="1600" dirty="0" smtClean="0">
                <a:solidFill>
                  <a:srgbClr val="000099"/>
                </a:solidFill>
              </a:rPr>
              <a:t> </a:t>
            </a:r>
            <a:r>
              <a:rPr lang="ru-RU" sz="1600" dirty="0" err="1" smtClean="0">
                <a:solidFill>
                  <a:srgbClr val="000099"/>
                </a:solidFill>
              </a:rPr>
              <a:t>задължително</a:t>
            </a:r>
            <a:r>
              <a:rPr lang="ru-RU" sz="1600" dirty="0" smtClean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трябва</a:t>
            </a:r>
            <a:r>
              <a:rPr lang="ru-RU" sz="1600" dirty="0">
                <a:solidFill>
                  <a:srgbClr val="000099"/>
                </a:solidFill>
              </a:rPr>
              <a:t> да </a:t>
            </a:r>
            <a:r>
              <a:rPr lang="ru-RU" sz="1600" dirty="0" err="1">
                <a:solidFill>
                  <a:srgbClr val="000099"/>
                </a:solidFill>
              </a:rPr>
              <a:t>имат</a:t>
            </a:r>
            <a:r>
              <a:rPr lang="ru-RU" sz="1600" dirty="0">
                <a:solidFill>
                  <a:srgbClr val="000099"/>
                </a:solidFill>
              </a:rPr>
              <a:t> седалище и адрес на управление на </a:t>
            </a:r>
            <a:r>
              <a:rPr lang="ru-RU" sz="1600" dirty="0" err="1">
                <a:solidFill>
                  <a:srgbClr val="000099"/>
                </a:solidFill>
              </a:rPr>
              <a:t>територията</a:t>
            </a:r>
            <a:r>
              <a:rPr lang="ru-RU" sz="1600" dirty="0">
                <a:solidFill>
                  <a:srgbClr val="000099"/>
                </a:solidFill>
              </a:rPr>
              <a:t> на МИГ, </a:t>
            </a:r>
            <a:r>
              <a:rPr lang="ru-RU" sz="1600" dirty="0" err="1">
                <a:solidFill>
                  <a:srgbClr val="000099"/>
                </a:solidFill>
              </a:rPr>
              <a:t>съответно</a:t>
            </a:r>
            <a:r>
              <a:rPr lang="ru-RU" sz="1600" dirty="0">
                <a:solidFill>
                  <a:srgbClr val="000099"/>
                </a:solidFill>
              </a:rPr>
              <a:t> постоянен адрес за получатели физически лица и да </a:t>
            </a:r>
            <a:r>
              <a:rPr lang="ru-RU" sz="1600" dirty="0" err="1" smtClean="0">
                <a:solidFill>
                  <a:srgbClr val="000099"/>
                </a:solidFill>
              </a:rPr>
              <a:t>изпълняват</a:t>
            </a:r>
            <a:r>
              <a:rPr lang="ru-RU" sz="1600" dirty="0" smtClean="0">
                <a:solidFill>
                  <a:srgbClr val="000099"/>
                </a:solidFill>
              </a:rPr>
              <a:t> </a:t>
            </a:r>
            <a:r>
              <a:rPr lang="ru-RU" sz="1600" dirty="0" err="1" smtClean="0">
                <a:solidFill>
                  <a:srgbClr val="000099"/>
                </a:solidFill>
              </a:rPr>
              <a:t>дейностите</a:t>
            </a:r>
            <a:r>
              <a:rPr lang="ru-RU" sz="1600" dirty="0" smtClean="0">
                <a:solidFill>
                  <a:srgbClr val="000099"/>
                </a:solidFill>
              </a:rPr>
              <a:t> </a:t>
            </a:r>
            <a:r>
              <a:rPr lang="ru-RU" sz="1600" dirty="0">
                <a:solidFill>
                  <a:srgbClr val="000099"/>
                </a:solidFill>
              </a:rPr>
              <a:t>по проекта на </a:t>
            </a:r>
            <a:r>
              <a:rPr lang="ru-RU" sz="1600" dirty="0" err="1">
                <a:solidFill>
                  <a:srgbClr val="000099"/>
                </a:solidFill>
              </a:rPr>
              <a:t>територията</a:t>
            </a:r>
            <a:r>
              <a:rPr lang="ru-RU" sz="1600" dirty="0">
                <a:solidFill>
                  <a:srgbClr val="000099"/>
                </a:solidFill>
              </a:rPr>
              <a:t> на </a:t>
            </a:r>
            <a:r>
              <a:rPr lang="ru-RU" sz="1600" dirty="0" smtClean="0">
                <a:solidFill>
                  <a:srgbClr val="000099"/>
                </a:solidFill>
              </a:rPr>
              <a:t>МИГ;</a:t>
            </a:r>
            <a:r>
              <a:rPr lang="en-US" sz="1600" dirty="0" smtClean="0">
                <a:solidFill>
                  <a:srgbClr val="000099"/>
                </a:solidFill>
              </a:rPr>
              <a:t/>
            </a:r>
            <a:br>
              <a:rPr lang="en-US" sz="1600" dirty="0" smtClean="0">
                <a:solidFill>
                  <a:srgbClr val="000099"/>
                </a:solidFill>
              </a:rPr>
            </a:br>
            <a:r>
              <a:rPr lang="ru-RU" sz="1600" dirty="0">
                <a:solidFill>
                  <a:srgbClr val="000099"/>
                </a:solidFill>
              </a:rPr>
              <a:t/>
            </a:r>
            <a:br>
              <a:rPr lang="ru-RU" sz="1600" dirty="0">
                <a:solidFill>
                  <a:srgbClr val="000099"/>
                </a:solidFill>
              </a:rPr>
            </a:br>
            <a:r>
              <a:rPr lang="ru-RU" sz="1600" dirty="0" err="1" smtClean="0">
                <a:solidFill>
                  <a:srgbClr val="000099"/>
                </a:solidFill>
              </a:rPr>
              <a:t>Икономически</a:t>
            </a:r>
            <a:r>
              <a:rPr lang="ru-RU" sz="1600" dirty="0" smtClean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дейности</a:t>
            </a:r>
            <a:r>
              <a:rPr lang="ru-RU" sz="1600" dirty="0">
                <a:solidFill>
                  <a:srgbClr val="000099"/>
                </a:solidFill>
              </a:rPr>
              <a:t> по </a:t>
            </a:r>
            <a:r>
              <a:rPr lang="ru-RU" sz="1600" dirty="0" err="1">
                <a:solidFill>
                  <a:srgbClr val="000099"/>
                </a:solidFill>
              </a:rPr>
              <a:t>проекти</a:t>
            </a:r>
            <a:r>
              <a:rPr lang="ru-RU" sz="1600" dirty="0">
                <a:solidFill>
                  <a:srgbClr val="000099"/>
                </a:solidFill>
              </a:rPr>
              <a:t> за </a:t>
            </a:r>
            <a:r>
              <a:rPr lang="ru-RU" sz="1600" dirty="0" err="1">
                <a:solidFill>
                  <a:srgbClr val="000099"/>
                </a:solidFill>
              </a:rPr>
              <a:t>финансиране</a:t>
            </a:r>
            <a:r>
              <a:rPr lang="ru-RU" sz="1600" dirty="0">
                <a:solidFill>
                  <a:srgbClr val="000099"/>
                </a:solidFill>
              </a:rPr>
              <a:t> от </a:t>
            </a:r>
            <a:r>
              <a:rPr lang="ru-RU" sz="1600" dirty="0" err="1">
                <a:solidFill>
                  <a:srgbClr val="000099"/>
                </a:solidFill>
              </a:rPr>
              <a:t>стратегията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са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допустими</a:t>
            </a:r>
            <a:r>
              <a:rPr lang="ru-RU" sz="1600" dirty="0">
                <a:solidFill>
                  <a:srgbClr val="000099"/>
                </a:solidFill>
              </a:rPr>
              <a:t> в случай че </a:t>
            </a:r>
            <a:r>
              <a:rPr lang="ru-RU" sz="1600" dirty="0" err="1">
                <a:solidFill>
                  <a:srgbClr val="000099"/>
                </a:solidFill>
              </a:rPr>
              <a:t>бъде</a:t>
            </a:r>
            <a:r>
              <a:rPr lang="ru-RU" sz="1600" dirty="0">
                <a:solidFill>
                  <a:srgbClr val="000099"/>
                </a:solidFill>
              </a:rPr>
              <a:t> доказана </a:t>
            </a:r>
            <a:r>
              <a:rPr lang="ru-RU" sz="1600" dirty="0" err="1">
                <a:solidFill>
                  <a:srgbClr val="000099"/>
                </a:solidFill>
              </a:rPr>
              <a:t>устойчивост</a:t>
            </a:r>
            <a:r>
              <a:rPr lang="ru-RU" sz="1600" dirty="0">
                <a:solidFill>
                  <a:srgbClr val="000099"/>
                </a:solidFill>
              </a:rPr>
              <a:t> и </a:t>
            </a:r>
            <a:r>
              <a:rPr lang="ru-RU" sz="1600" dirty="0" err="1">
                <a:solidFill>
                  <a:srgbClr val="000099"/>
                </a:solidFill>
              </a:rPr>
              <a:t>финансова</a:t>
            </a:r>
            <a:r>
              <a:rPr lang="ru-RU" sz="1600" dirty="0">
                <a:solidFill>
                  <a:srgbClr val="000099"/>
                </a:solidFill>
              </a:rPr>
              <a:t> </a:t>
            </a:r>
            <a:r>
              <a:rPr lang="ru-RU" sz="1600" dirty="0" err="1">
                <a:solidFill>
                  <a:srgbClr val="000099"/>
                </a:solidFill>
              </a:rPr>
              <a:t>жизнеспособност</a:t>
            </a:r>
            <a:r>
              <a:rPr lang="ru-RU" sz="1600" dirty="0">
                <a:solidFill>
                  <a:srgbClr val="000099"/>
                </a:solidFill>
              </a:rPr>
              <a:t>.</a:t>
            </a:r>
            <a:br>
              <a:rPr lang="ru-RU" sz="1600" dirty="0">
                <a:solidFill>
                  <a:srgbClr val="000099"/>
                </a:solidFill>
              </a:rPr>
            </a:br>
            <a:endParaRPr lang="ru-RU" sz="1600" dirty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1957" y="5257800"/>
            <a:ext cx="2184843" cy="121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3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1" dirty="0" err="1" smtClean="0">
                <a:solidFill>
                  <a:srgbClr val="000099"/>
                </a:solidFill>
              </a:rPr>
              <a:t>Допустими</a:t>
            </a:r>
            <a:r>
              <a:rPr lang="ru-RU" sz="2400" b="1" dirty="0" smtClean="0">
                <a:solidFill>
                  <a:srgbClr val="000099"/>
                </a:solidFill>
              </a:rPr>
              <a:t> </a:t>
            </a:r>
            <a:r>
              <a:rPr lang="ru-RU" sz="2400" b="1" dirty="0" err="1" smtClean="0">
                <a:solidFill>
                  <a:srgbClr val="000099"/>
                </a:solidFill>
              </a:rPr>
              <a:t>дейности</a:t>
            </a:r>
            <a:r>
              <a:rPr lang="ru-RU" sz="2400" b="1" dirty="0" smtClean="0">
                <a:solidFill>
                  <a:srgbClr val="000099"/>
                </a:solidFill>
              </a:rPr>
              <a:t>:</a:t>
            </a:r>
            <a:br>
              <a:rPr lang="ru-RU" sz="2400" b="1" dirty="0" smtClean="0">
                <a:solidFill>
                  <a:srgbClr val="000099"/>
                </a:solidFill>
              </a:rPr>
            </a:br>
            <a:r>
              <a:rPr lang="ru-RU" sz="2000" b="1" dirty="0" err="1">
                <a:solidFill>
                  <a:srgbClr val="000099"/>
                </a:solidFill>
              </a:rPr>
              <a:t>Неселскостопански</a:t>
            </a:r>
            <a:r>
              <a:rPr lang="ru-RU" sz="2000" b="1" dirty="0">
                <a:solidFill>
                  <a:srgbClr val="000099"/>
                </a:solidFill>
              </a:rPr>
              <a:t> </a:t>
            </a:r>
            <a:r>
              <a:rPr lang="ru-RU" sz="2000" b="1" dirty="0" err="1">
                <a:solidFill>
                  <a:srgbClr val="000099"/>
                </a:solidFill>
              </a:rPr>
              <a:t>дейности</a:t>
            </a:r>
            <a:r>
              <a:rPr lang="ru-RU" sz="2000" b="1" dirty="0">
                <a:solidFill>
                  <a:srgbClr val="000099"/>
                </a:solidFill>
              </a:rPr>
              <a:t> </a:t>
            </a:r>
            <a:r>
              <a:rPr lang="ru-RU" sz="2000" b="1" dirty="0" err="1">
                <a:solidFill>
                  <a:srgbClr val="000099"/>
                </a:solidFill>
              </a:rPr>
              <a:t>свързани</a:t>
            </a:r>
            <a:r>
              <a:rPr lang="ru-RU" sz="2000" b="1" dirty="0">
                <a:solidFill>
                  <a:srgbClr val="000099"/>
                </a:solidFill>
              </a:rPr>
              <a:t> с:</a:t>
            </a:r>
            <a:br>
              <a:rPr lang="ru-RU" sz="2000" b="1" dirty="0">
                <a:solidFill>
                  <a:srgbClr val="000099"/>
                </a:solidFill>
              </a:rPr>
            </a:br>
            <a:r>
              <a:rPr lang="ru-RU" sz="2000" b="1" dirty="0">
                <a:solidFill>
                  <a:srgbClr val="000099"/>
                </a:solidFill>
              </a:rPr>
              <a:t>	</a:t>
            </a:r>
            <a:r>
              <a:rPr lang="ru-RU" sz="2000" dirty="0" smtClean="0">
                <a:solidFill>
                  <a:srgbClr val="000099"/>
                </a:solidFill>
              </a:rPr>
              <a:t>-</a:t>
            </a:r>
            <a:r>
              <a:rPr lang="ru-RU" sz="2000" dirty="0" err="1" smtClean="0">
                <a:solidFill>
                  <a:srgbClr val="000099"/>
                </a:solidFill>
              </a:rPr>
              <a:t>Осигуряване</a:t>
            </a:r>
            <a:r>
              <a:rPr lang="ru-RU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>
                <a:solidFill>
                  <a:srgbClr val="000099"/>
                </a:solidFill>
              </a:rPr>
              <a:t>на </a:t>
            </a:r>
            <a:r>
              <a:rPr lang="ru-RU" sz="2000" dirty="0" err="1">
                <a:solidFill>
                  <a:srgbClr val="000099"/>
                </a:solidFill>
              </a:rPr>
              <a:t>възможност</a:t>
            </a:r>
            <a:r>
              <a:rPr lang="ru-RU" sz="2000" dirty="0">
                <a:solidFill>
                  <a:srgbClr val="000099"/>
                </a:solidFill>
              </a:rPr>
              <a:t> за </a:t>
            </a:r>
            <a:r>
              <a:rPr lang="ru-RU" sz="2000" dirty="0" err="1">
                <a:solidFill>
                  <a:srgbClr val="000099"/>
                </a:solidFill>
              </a:rPr>
              <a:t>развитите</a:t>
            </a:r>
            <a:r>
              <a:rPr lang="ru-RU" sz="2000" dirty="0">
                <a:solidFill>
                  <a:srgbClr val="000099"/>
                </a:solidFill>
              </a:rPr>
              <a:t> на </a:t>
            </a:r>
            <a:r>
              <a:rPr lang="ru-RU" sz="2000" dirty="0" err="1">
                <a:solidFill>
                  <a:srgbClr val="000099"/>
                </a:solidFill>
              </a:rPr>
              <a:t>различни</a:t>
            </a:r>
            <a:r>
              <a:rPr lang="ru-RU" sz="2000" dirty="0">
                <a:solidFill>
                  <a:srgbClr val="000099"/>
                </a:solidFill>
              </a:rPr>
              <a:t> бизнес модели и </a:t>
            </a:r>
            <a:r>
              <a:rPr lang="ru-RU" sz="2000" dirty="0" err="1">
                <a:solidFill>
                  <a:srgbClr val="000099"/>
                </a:solidFill>
              </a:rPr>
              <a:t>икономически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дейности</a:t>
            </a:r>
            <a:r>
              <a:rPr lang="ru-RU" sz="2000" dirty="0">
                <a:solidFill>
                  <a:srgbClr val="000099"/>
                </a:solidFill>
              </a:rPr>
              <a:t>;</a:t>
            </a:r>
            <a:br>
              <a:rPr lang="ru-RU" sz="2000" dirty="0">
                <a:solidFill>
                  <a:srgbClr val="000099"/>
                </a:solidFill>
              </a:rPr>
            </a:br>
            <a:r>
              <a:rPr lang="ru-RU" sz="2000" dirty="0">
                <a:solidFill>
                  <a:srgbClr val="000099"/>
                </a:solidFill>
              </a:rPr>
              <a:t>	</a:t>
            </a:r>
            <a:r>
              <a:rPr lang="en-US" sz="2000" dirty="0" smtClean="0">
                <a:solidFill>
                  <a:srgbClr val="000099"/>
                </a:solidFill>
              </a:rPr>
              <a:t>-</a:t>
            </a:r>
            <a:r>
              <a:rPr lang="bg-BG" sz="2000" dirty="0" smtClean="0">
                <a:solidFill>
                  <a:srgbClr val="000099"/>
                </a:solidFill>
              </a:rPr>
              <a:t>И</a:t>
            </a:r>
            <a:r>
              <a:rPr lang="ru-RU" sz="2000" dirty="0" err="1" smtClean="0">
                <a:solidFill>
                  <a:srgbClr val="000099"/>
                </a:solidFill>
              </a:rPr>
              <a:t>нформационния</a:t>
            </a:r>
            <a:r>
              <a:rPr lang="ru-RU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>
                <a:solidFill>
                  <a:srgbClr val="000099"/>
                </a:solidFill>
              </a:rPr>
              <a:t>и технологичен сектор и </a:t>
            </a:r>
            <a:r>
              <a:rPr lang="ru-RU" sz="2000" dirty="0" err="1">
                <a:solidFill>
                  <a:srgbClr val="000099"/>
                </a:solidFill>
              </a:rPr>
              <a:t>създаването</a:t>
            </a:r>
            <a:r>
              <a:rPr lang="ru-RU" sz="2000" dirty="0">
                <a:solidFill>
                  <a:srgbClr val="000099"/>
                </a:solidFill>
              </a:rPr>
              <a:t> на творчески </a:t>
            </a:r>
            <a:r>
              <a:rPr lang="ru-RU" sz="2000" dirty="0" err="1">
                <a:solidFill>
                  <a:srgbClr val="000099"/>
                </a:solidFill>
              </a:rPr>
              <a:t>продукти</a:t>
            </a:r>
            <a:r>
              <a:rPr lang="ru-RU" sz="2000" dirty="0">
                <a:solidFill>
                  <a:srgbClr val="000099"/>
                </a:solidFill>
              </a:rPr>
              <a:t>;</a:t>
            </a:r>
            <a:br>
              <a:rPr lang="ru-RU" sz="2000" dirty="0">
                <a:solidFill>
                  <a:srgbClr val="000099"/>
                </a:solidFill>
              </a:rPr>
            </a:br>
            <a:r>
              <a:rPr lang="ru-RU" sz="2000" dirty="0">
                <a:solidFill>
                  <a:srgbClr val="000099"/>
                </a:solidFill>
              </a:rPr>
              <a:t>	</a:t>
            </a:r>
            <a:r>
              <a:rPr lang="ru-RU" sz="2000" dirty="0" smtClean="0">
                <a:solidFill>
                  <a:srgbClr val="000099"/>
                </a:solidFill>
              </a:rPr>
              <a:t>-</a:t>
            </a:r>
            <a:r>
              <a:rPr lang="ru-RU" sz="2000" dirty="0" err="1" smtClean="0">
                <a:solidFill>
                  <a:srgbClr val="000099"/>
                </a:solidFill>
              </a:rPr>
              <a:t>Използване</a:t>
            </a:r>
            <a:r>
              <a:rPr lang="ru-RU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>
                <a:solidFill>
                  <a:srgbClr val="000099"/>
                </a:solidFill>
              </a:rPr>
              <a:t>на потенциала на </a:t>
            </a:r>
            <a:r>
              <a:rPr lang="ru-RU" sz="2000" dirty="0" err="1">
                <a:solidFill>
                  <a:srgbClr val="000099"/>
                </a:solidFill>
              </a:rPr>
              <a:t>населените</a:t>
            </a:r>
            <a:r>
              <a:rPr lang="ru-RU" sz="2000" dirty="0">
                <a:solidFill>
                  <a:srgbClr val="000099"/>
                </a:solidFill>
              </a:rPr>
              <a:t> места в </a:t>
            </a:r>
            <a:r>
              <a:rPr lang="ru-RU" sz="2000" dirty="0" err="1">
                <a:solidFill>
                  <a:srgbClr val="000099"/>
                </a:solidFill>
              </a:rPr>
              <a:t>селските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райони</a:t>
            </a:r>
            <a:r>
              <a:rPr lang="ru-RU" sz="2000" dirty="0">
                <a:solidFill>
                  <a:srgbClr val="000099"/>
                </a:solidFill>
              </a:rPr>
              <a:t>, </a:t>
            </a:r>
            <a:r>
              <a:rPr lang="ru-RU" sz="2000" dirty="0" err="1">
                <a:solidFill>
                  <a:srgbClr val="000099"/>
                </a:solidFill>
              </a:rPr>
              <a:t>като</a:t>
            </a:r>
            <a:r>
              <a:rPr lang="ru-RU" sz="2000" dirty="0">
                <a:solidFill>
                  <a:srgbClr val="000099"/>
                </a:solidFill>
              </a:rPr>
              <a:t> например </a:t>
            </a:r>
            <a:r>
              <a:rPr lang="ru-RU" sz="2000" dirty="0" err="1">
                <a:solidFill>
                  <a:srgbClr val="000099"/>
                </a:solidFill>
              </a:rPr>
              <a:t>природни</a:t>
            </a:r>
            <a:r>
              <a:rPr lang="ru-RU" sz="2000" dirty="0">
                <a:solidFill>
                  <a:srgbClr val="000099"/>
                </a:solidFill>
              </a:rPr>
              <a:t>, исторически, </a:t>
            </a:r>
            <a:r>
              <a:rPr lang="ru-RU" sz="2000" dirty="0" err="1">
                <a:solidFill>
                  <a:srgbClr val="000099"/>
                </a:solidFill>
              </a:rPr>
              <a:t>културни</a:t>
            </a:r>
            <a:r>
              <a:rPr lang="ru-RU" sz="2000" dirty="0">
                <a:solidFill>
                  <a:srgbClr val="000099"/>
                </a:solidFill>
              </a:rPr>
              <a:t> и </a:t>
            </a:r>
            <a:r>
              <a:rPr lang="ru-RU" sz="2000" dirty="0" err="1">
                <a:solidFill>
                  <a:srgbClr val="000099"/>
                </a:solidFill>
              </a:rPr>
              <a:t>екологични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дадености</a:t>
            </a:r>
            <a:r>
              <a:rPr lang="ru-RU" sz="2000" dirty="0">
                <a:solidFill>
                  <a:srgbClr val="000099"/>
                </a:solidFill>
              </a:rPr>
              <a:t>, </a:t>
            </a:r>
            <a:r>
              <a:rPr lang="ru-RU" sz="2000" dirty="0" err="1">
                <a:solidFill>
                  <a:srgbClr val="000099"/>
                </a:solidFill>
              </a:rPr>
              <a:t>включително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туристически</a:t>
            </a:r>
            <a:r>
              <a:rPr lang="ru-RU" sz="2000" dirty="0">
                <a:solidFill>
                  <a:srgbClr val="000099"/>
                </a:solidFill>
              </a:rPr>
              <a:t> услуги, </a:t>
            </a:r>
            <a:r>
              <a:rPr lang="ru-RU" sz="2000" dirty="0" err="1">
                <a:solidFill>
                  <a:srgbClr val="000099"/>
                </a:solidFill>
              </a:rPr>
              <a:t>които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създават</a:t>
            </a:r>
            <a:r>
              <a:rPr lang="ru-RU" sz="2000" dirty="0">
                <a:solidFill>
                  <a:srgbClr val="000099"/>
                </a:solidFill>
              </a:rPr>
              <a:t> условия за </a:t>
            </a:r>
            <a:r>
              <a:rPr lang="ru-RU" sz="2000" dirty="0" err="1">
                <a:solidFill>
                  <a:srgbClr val="000099"/>
                </a:solidFill>
              </a:rPr>
              <a:t>съживяване</a:t>
            </a:r>
            <a:r>
              <a:rPr lang="ru-RU" sz="2000" dirty="0">
                <a:solidFill>
                  <a:srgbClr val="000099"/>
                </a:solidFill>
              </a:rPr>
              <a:t> на </a:t>
            </a:r>
            <a:r>
              <a:rPr lang="ru-RU" sz="2000" dirty="0" err="1">
                <a:solidFill>
                  <a:srgbClr val="000099"/>
                </a:solidFill>
              </a:rPr>
              <a:t>местната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 smtClean="0">
                <a:solidFill>
                  <a:srgbClr val="000099"/>
                </a:solidFill>
              </a:rPr>
              <a:t>икономиката</a:t>
            </a:r>
            <a:r>
              <a:rPr lang="ru-RU" sz="2000" dirty="0" smtClean="0">
                <a:solidFill>
                  <a:srgbClr val="000099"/>
                </a:solidFill>
              </a:rPr>
              <a:t>;</a:t>
            </a:r>
            <a:r>
              <a:rPr lang="ru-RU" sz="2000" dirty="0">
                <a:solidFill>
                  <a:srgbClr val="000099"/>
                </a:solidFill>
              </a:rPr>
              <a:t/>
            </a:r>
            <a:br>
              <a:rPr lang="ru-RU" sz="2000" dirty="0">
                <a:solidFill>
                  <a:srgbClr val="000099"/>
                </a:solidFill>
              </a:rPr>
            </a:br>
            <a:r>
              <a:rPr lang="ru-RU" sz="2000" dirty="0">
                <a:solidFill>
                  <a:srgbClr val="000099"/>
                </a:solidFill>
              </a:rPr>
              <a:t>	</a:t>
            </a:r>
            <a:r>
              <a:rPr lang="ru-RU" sz="2000" dirty="0" smtClean="0">
                <a:solidFill>
                  <a:srgbClr val="000099"/>
                </a:solidFill>
              </a:rPr>
              <a:t>-</a:t>
            </a:r>
            <a:r>
              <a:rPr lang="ru-RU" sz="2000" dirty="0" err="1" smtClean="0">
                <a:solidFill>
                  <a:srgbClr val="000099"/>
                </a:solidFill>
              </a:rPr>
              <a:t>Стимулиране</a:t>
            </a:r>
            <a:r>
              <a:rPr lang="ru-RU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>
                <a:solidFill>
                  <a:srgbClr val="000099"/>
                </a:solidFill>
              </a:rPr>
              <a:t>на </a:t>
            </a:r>
            <a:r>
              <a:rPr lang="ru-RU" sz="2000" dirty="0" err="1">
                <a:solidFill>
                  <a:srgbClr val="000099"/>
                </a:solidFill>
              </a:rPr>
              <a:t>творческите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занаяти</a:t>
            </a:r>
            <a:r>
              <a:rPr lang="ru-RU" sz="2000" dirty="0">
                <a:solidFill>
                  <a:srgbClr val="000099"/>
                </a:solidFill>
              </a:rPr>
              <a:t>, </a:t>
            </a:r>
            <a:r>
              <a:rPr lang="ru-RU" sz="2000" dirty="0" err="1">
                <a:solidFill>
                  <a:srgbClr val="000099"/>
                </a:solidFill>
              </a:rPr>
              <a:t>които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са</a:t>
            </a:r>
            <a:r>
              <a:rPr lang="ru-RU" sz="2000" dirty="0">
                <a:solidFill>
                  <a:srgbClr val="000099"/>
                </a:solidFill>
              </a:rPr>
              <a:t> част от </a:t>
            </a:r>
            <a:r>
              <a:rPr lang="ru-RU" sz="2000" dirty="0" err="1">
                <a:solidFill>
                  <a:srgbClr val="000099"/>
                </a:solidFill>
              </a:rPr>
              <a:t>културното</a:t>
            </a:r>
            <a:r>
              <a:rPr lang="ru-RU" sz="2000" dirty="0">
                <a:solidFill>
                  <a:srgbClr val="000099"/>
                </a:solidFill>
              </a:rPr>
              <a:t> наследство и традиции;</a:t>
            </a:r>
            <a:br>
              <a:rPr lang="ru-RU" sz="2000" dirty="0">
                <a:solidFill>
                  <a:srgbClr val="000099"/>
                </a:solidFill>
              </a:rPr>
            </a:br>
            <a:r>
              <a:rPr lang="ru-RU" sz="2000" dirty="0" smtClean="0">
                <a:solidFill>
                  <a:srgbClr val="000099"/>
                </a:solidFill>
              </a:rPr>
              <a:t>	-Развитие </a:t>
            </a:r>
            <a:r>
              <a:rPr lang="ru-RU" sz="2000" dirty="0">
                <a:solidFill>
                  <a:srgbClr val="000099"/>
                </a:solidFill>
              </a:rPr>
              <a:t>на услуги </a:t>
            </a:r>
            <a:r>
              <a:rPr lang="ru-RU" sz="2000" dirty="0" err="1">
                <a:solidFill>
                  <a:srgbClr val="000099"/>
                </a:solidFill>
              </a:rPr>
              <a:t>във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всички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сектори</a:t>
            </a:r>
            <a:r>
              <a:rPr lang="ru-RU" sz="2000" dirty="0">
                <a:solidFill>
                  <a:srgbClr val="000099"/>
                </a:solidFill>
              </a:rPr>
              <a:t> (например: </a:t>
            </a:r>
            <a:r>
              <a:rPr lang="ru-RU" sz="2000" dirty="0" err="1">
                <a:solidFill>
                  <a:srgbClr val="000099"/>
                </a:solidFill>
              </a:rPr>
              <a:t>грижи</a:t>
            </a:r>
            <a:r>
              <a:rPr lang="ru-RU" sz="2000" dirty="0">
                <a:solidFill>
                  <a:srgbClr val="000099"/>
                </a:solidFill>
              </a:rPr>
              <a:t> за </a:t>
            </a:r>
            <a:r>
              <a:rPr lang="ru-RU" sz="2000" dirty="0" err="1">
                <a:solidFill>
                  <a:srgbClr val="000099"/>
                </a:solidFill>
              </a:rPr>
              <a:t>деца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възрастни</a:t>
            </a:r>
            <a:r>
              <a:rPr lang="ru-RU" sz="2000" dirty="0">
                <a:solidFill>
                  <a:srgbClr val="000099"/>
                </a:solidFill>
              </a:rPr>
              <a:t> хора, хора с </a:t>
            </a:r>
            <a:r>
              <a:rPr lang="ru-RU" sz="2000" dirty="0" err="1">
                <a:solidFill>
                  <a:srgbClr val="000099"/>
                </a:solidFill>
              </a:rPr>
              <a:t>увреждания</a:t>
            </a:r>
            <a:r>
              <a:rPr lang="ru-RU" sz="2000" dirty="0">
                <a:solidFill>
                  <a:srgbClr val="000099"/>
                </a:solidFill>
              </a:rPr>
              <a:t>, </a:t>
            </a:r>
            <a:r>
              <a:rPr lang="ru-RU" sz="2000" dirty="0" err="1">
                <a:solidFill>
                  <a:srgbClr val="000099"/>
                </a:solidFill>
              </a:rPr>
              <a:t>здравни</a:t>
            </a:r>
            <a:r>
              <a:rPr lang="ru-RU" sz="2000" dirty="0">
                <a:solidFill>
                  <a:srgbClr val="000099"/>
                </a:solidFill>
              </a:rPr>
              <a:t> услуги, счетоводство и </a:t>
            </a:r>
            <a:r>
              <a:rPr lang="ru-RU" sz="2000" dirty="0" err="1">
                <a:solidFill>
                  <a:srgbClr val="000099"/>
                </a:solidFill>
              </a:rPr>
              <a:t>одиторски</a:t>
            </a:r>
            <a:r>
              <a:rPr lang="ru-RU" sz="2000" dirty="0">
                <a:solidFill>
                  <a:srgbClr val="000099"/>
                </a:solidFill>
              </a:rPr>
              <a:t> услуги, </a:t>
            </a:r>
            <a:r>
              <a:rPr lang="ru-RU" sz="2000" dirty="0" err="1">
                <a:solidFill>
                  <a:srgbClr val="000099"/>
                </a:solidFill>
              </a:rPr>
              <a:t>ветеринарни</a:t>
            </a:r>
            <a:r>
              <a:rPr lang="ru-RU" sz="2000" dirty="0">
                <a:solidFill>
                  <a:srgbClr val="000099"/>
                </a:solidFill>
              </a:rPr>
              <a:t> </a:t>
            </a:r>
            <a:r>
              <a:rPr lang="ru-RU" sz="2000" dirty="0" err="1">
                <a:solidFill>
                  <a:srgbClr val="000099"/>
                </a:solidFill>
              </a:rPr>
              <a:t>дейности</a:t>
            </a:r>
            <a:r>
              <a:rPr lang="ru-RU" sz="2000" dirty="0">
                <a:solidFill>
                  <a:srgbClr val="000099"/>
                </a:solidFill>
              </a:rPr>
              <a:t> и услуги </a:t>
            </a:r>
            <a:r>
              <a:rPr lang="ru-RU" sz="2000" dirty="0" err="1">
                <a:solidFill>
                  <a:srgbClr val="000099"/>
                </a:solidFill>
              </a:rPr>
              <a:t>базирани</a:t>
            </a:r>
            <a:r>
              <a:rPr lang="ru-RU" sz="2000" dirty="0">
                <a:solidFill>
                  <a:srgbClr val="000099"/>
                </a:solidFill>
              </a:rPr>
              <a:t> на ИТ и др.;</a:t>
            </a:r>
            <a:br>
              <a:rPr lang="ru-RU" sz="2000" dirty="0">
                <a:solidFill>
                  <a:srgbClr val="000099"/>
                </a:solidFill>
              </a:rPr>
            </a:br>
            <a:endParaRPr lang="ru-RU" sz="2000" dirty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972928"/>
            <a:ext cx="1524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381000" y="1239628"/>
            <a:ext cx="8305800" cy="50849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800" b="1" dirty="0" err="1" smtClean="0">
                <a:solidFill>
                  <a:srgbClr val="000099"/>
                </a:solidFill>
              </a:rPr>
              <a:t>Допустими</a:t>
            </a:r>
            <a:r>
              <a:rPr lang="ru-RU" sz="1800" b="1" dirty="0" smtClean="0">
                <a:solidFill>
                  <a:srgbClr val="000099"/>
                </a:solidFill>
              </a:rPr>
              <a:t> </a:t>
            </a:r>
            <a:r>
              <a:rPr lang="ru-RU" sz="1800" b="1" dirty="0" err="1" smtClean="0">
                <a:solidFill>
                  <a:srgbClr val="000099"/>
                </a:solidFill>
              </a:rPr>
              <a:t>алтернативни</a:t>
            </a:r>
            <a:r>
              <a:rPr lang="ru-RU" sz="1800" b="1" dirty="0" smtClean="0">
                <a:solidFill>
                  <a:srgbClr val="000099"/>
                </a:solidFill>
              </a:rPr>
              <a:t> </a:t>
            </a:r>
            <a:r>
              <a:rPr lang="ru-RU" sz="1800" b="1" dirty="0" err="1">
                <a:solidFill>
                  <a:srgbClr val="000099"/>
                </a:solidFill>
              </a:rPr>
              <a:t>неселскостопански</a:t>
            </a:r>
            <a:r>
              <a:rPr lang="ru-RU" sz="1800" b="1" dirty="0">
                <a:solidFill>
                  <a:srgbClr val="000099"/>
                </a:solidFill>
              </a:rPr>
              <a:t> </a:t>
            </a:r>
            <a:r>
              <a:rPr lang="ru-RU" sz="1800" b="1" dirty="0" err="1">
                <a:solidFill>
                  <a:srgbClr val="000099"/>
                </a:solidFill>
              </a:rPr>
              <a:t>дейности</a:t>
            </a:r>
            <a:r>
              <a:rPr lang="ru-RU" sz="1800" b="1" dirty="0">
                <a:solidFill>
                  <a:srgbClr val="000099"/>
                </a:solidFill>
              </a:rPr>
              <a:t>:</a:t>
            </a:r>
            <a:br>
              <a:rPr lang="ru-RU" sz="1800" b="1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-Технология </a:t>
            </a:r>
            <a:r>
              <a:rPr lang="ru-RU" sz="1800" dirty="0">
                <a:solidFill>
                  <a:srgbClr val="000099"/>
                </a:solidFill>
              </a:rPr>
              <a:t>за </a:t>
            </a:r>
            <a:r>
              <a:rPr lang="ru-RU" sz="1800" dirty="0" err="1">
                <a:solidFill>
                  <a:srgbClr val="000099"/>
                </a:solidFill>
              </a:rPr>
              <a:t>преработка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отпадъци</a:t>
            </a:r>
            <a:r>
              <a:rPr lang="ru-RU" sz="1800" dirty="0">
                <a:solidFill>
                  <a:srgbClr val="000099"/>
                </a:solidFill>
              </a:rPr>
              <a:t> в </a:t>
            </a:r>
            <a:r>
              <a:rPr lang="ru-RU" sz="1800" dirty="0" err="1">
                <a:solidFill>
                  <a:srgbClr val="000099"/>
                </a:solidFill>
              </a:rPr>
              <a:t>предприятията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образувани</a:t>
            </a:r>
            <a:r>
              <a:rPr lang="ru-RU" sz="1800" dirty="0">
                <a:solidFill>
                  <a:srgbClr val="000099"/>
                </a:solidFill>
              </a:rPr>
              <a:t> от </a:t>
            </a:r>
            <a:r>
              <a:rPr lang="ru-RU" sz="1800" dirty="0" err="1">
                <a:solidFill>
                  <a:srgbClr val="000099"/>
                </a:solidFill>
              </a:rPr>
              <a:t>собствената</a:t>
            </a:r>
            <a:r>
              <a:rPr lang="ru-RU" sz="1800" dirty="0">
                <a:solidFill>
                  <a:srgbClr val="000099"/>
                </a:solidFill>
              </a:rPr>
              <a:t> им </a:t>
            </a:r>
            <a:r>
              <a:rPr lang="ru-RU" sz="1800" dirty="0" err="1">
                <a:solidFill>
                  <a:srgbClr val="000099"/>
                </a:solidFill>
              </a:rPr>
              <a:t>дейност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включително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текстил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полимерни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каучукови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отпадъци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електроуреди</a:t>
            </a:r>
            <a:r>
              <a:rPr lang="ru-RU" sz="1800" dirty="0">
                <a:solidFill>
                  <a:srgbClr val="000099"/>
                </a:solidFill>
              </a:rPr>
              <a:t> и др.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-</a:t>
            </a:r>
            <a:r>
              <a:rPr lang="ru-RU" sz="1800" dirty="0" err="1">
                <a:solidFill>
                  <a:srgbClr val="000099"/>
                </a:solidFill>
              </a:rPr>
              <a:t>О</a:t>
            </a:r>
            <a:r>
              <a:rPr lang="ru-RU" sz="1800" dirty="0" err="1" smtClean="0">
                <a:solidFill>
                  <a:srgbClr val="000099"/>
                </a:solidFill>
              </a:rPr>
              <a:t>граничаване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>
                <a:solidFill>
                  <a:srgbClr val="000099"/>
                </a:solidFill>
              </a:rPr>
              <a:t>и </a:t>
            </a:r>
            <a:r>
              <a:rPr lang="ru-RU" sz="1800" dirty="0" err="1">
                <a:solidFill>
                  <a:srgbClr val="000099"/>
                </a:solidFill>
              </a:rPr>
              <a:t>намаляване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пластмасовите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опаковки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пластмасовите</a:t>
            </a:r>
            <a:r>
              <a:rPr lang="ru-RU" sz="1800" dirty="0">
                <a:solidFill>
                  <a:srgbClr val="000099"/>
                </a:solidFill>
              </a:rPr>
              <a:t> изделия за </a:t>
            </a:r>
            <a:r>
              <a:rPr lang="ru-RU" sz="1800" dirty="0" err="1">
                <a:solidFill>
                  <a:srgbClr val="000099"/>
                </a:solidFill>
              </a:rPr>
              <a:t>еднократна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употреба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внедряване</a:t>
            </a:r>
            <a:r>
              <a:rPr lang="ru-RU" sz="1800" dirty="0">
                <a:solidFill>
                  <a:srgbClr val="000099"/>
                </a:solidFill>
              </a:rPr>
              <a:t> на технологии за </a:t>
            </a:r>
            <a:r>
              <a:rPr lang="ru-RU" sz="1800" dirty="0" err="1">
                <a:solidFill>
                  <a:srgbClr val="000099"/>
                </a:solidFill>
              </a:rPr>
              <a:t>осигуряване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съответствие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пластмасовите</a:t>
            </a:r>
            <a:r>
              <a:rPr lang="ru-RU" sz="1800" dirty="0">
                <a:solidFill>
                  <a:srgbClr val="000099"/>
                </a:solidFill>
              </a:rPr>
              <a:t> изделия с </a:t>
            </a:r>
            <a:r>
              <a:rPr lang="ru-RU" sz="1800" dirty="0" err="1">
                <a:solidFill>
                  <a:srgbClr val="000099"/>
                </a:solidFill>
              </a:rPr>
              <a:t>европейските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изисквания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пластмасите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еднократна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употреба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внедряване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многократни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алтернативни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продукти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материали</a:t>
            </a:r>
            <a:r>
              <a:rPr lang="ru-RU" sz="1800" dirty="0">
                <a:solidFill>
                  <a:srgbClr val="000099"/>
                </a:solidFill>
              </a:rPr>
              <a:t>, вкл. </a:t>
            </a:r>
            <a:r>
              <a:rPr lang="ru-RU" sz="1800" dirty="0" err="1">
                <a:solidFill>
                  <a:srgbClr val="000099"/>
                </a:solidFill>
              </a:rPr>
              <a:t>биоразградими</a:t>
            </a:r>
            <a:r>
              <a:rPr lang="ru-RU" sz="1800" dirty="0">
                <a:solidFill>
                  <a:srgbClr val="000099"/>
                </a:solidFill>
              </a:rPr>
              <a:t>/</a:t>
            </a:r>
            <a:r>
              <a:rPr lang="ru-RU" sz="1800" dirty="0" err="1">
                <a:solidFill>
                  <a:srgbClr val="000099"/>
                </a:solidFill>
              </a:rPr>
              <a:t>рециклируеми</a:t>
            </a:r>
            <a:r>
              <a:rPr lang="ru-RU" sz="1800" dirty="0">
                <a:solidFill>
                  <a:srgbClr val="000099"/>
                </a:solidFill>
              </a:rPr>
              <a:t>/зелени </a:t>
            </a:r>
            <a:r>
              <a:rPr lang="ru-RU" sz="1800" dirty="0" err="1">
                <a:solidFill>
                  <a:srgbClr val="000099"/>
                </a:solidFill>
              </a:rPr>
              <a:t>опаковки</a:t>
            </a:r>
            <a:r>
              <a:rPr lang="ru-RU" sz="1800" dirty="0">
                <a:solidFill>
                  <a:srgbClr val="000099"/>
                </a:solidFill>
              </a:rPr>
              <a:t>.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-</a:t>
            </a:r>
            <a:r>
              <a:rPr lang="ru-RU" sz="1800" dirty="0" err="1">
                <a:solidFill>
                  <a:srgbClr val="000099"/>
                </a:solidFill>
              </a:rPr>
              <a:t>Н</a:t>
            </a:r>
            <a:r>
              <a:rPr lang="ru-RU" sz="1800" dirty="0" err="1" smtClean="0">
                <a:solidFill>
                  <a:srgbClr val="000099"/>
                </a:solidFill>
              </a:rPr>
              <a:t>амаляване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>
                <a:solidFill>
                  <a:srgbClr val="000099"/>
                </a:solidFill>
              </a:rPr>
              <a:t>на </a:t>
            </a:r>
            <a:r>
              <a:rPr lang="ru-RU" sz="1800" dirty="0" err="1">
                <a:solidFill>
                  <a:srgbClr val="000099"/>
                </a:solidFill>
              </a:rPr>
              <a:t>използваните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суровини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материали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използване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алтернативни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такива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както</a:t>
            </a:r>
            <a:r>
              <a:rPr lang="ru-RU" sz="1800" dirty="0">
                <a:solidFill>
                  <a:srgbClr val="000099"/>
                </a:solidFill>
              </a:rPr>
              <a:t> и на </a:t>
            </a:r>
            <a:r>
              <a:rPr lang="ru-RU" sz="1800" dirty="0" err="1">
                <a:solidFill>
                  <a:srgbClr val="000099"/>
                </a:solidFill>
              </a:rPr>
              <a:t>естествени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възобновяеми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биоресурси</a:t>
            </a:r>
            <a:r>
              <a:rPr lang="ru-RU" sz="1800" dirty="0">
                <a:solidFill>
                  <a:srgbClr val="000099"/>
                </a:solidFill>
              </a:rPr>
              <a:t> вместо </a:t>
            </a:r>
            <a:r>
              <a:rPr lang="ru-RU" sz="1800" dirty="0" err="1">
                <a:solidFill>
                  <a:srgbClr val="000099"/>
                </a:solidFill>
              </a:rPr>
              <a:t>синтетични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суровини</a:t>
            </a:r>
            <a:r>
              <a:rPr lang="ru-RU" sz="1800" dirty="0">
                <a:solidFill>
                  <a:srgbClr val="000099"/>
                </a:solidFill>
              </a:rPr>
              <a:t> в </a:t>
            </a:r>
            <a:r>
              <a:rPr lang="ru-RU" sz="1800" dirty="0" err="1">
                <a:solidFill>
                  <a:srgbClr val="000099"/>
                </a:solidFill>
              </a:rPr>
              <a:t>производството</a:t>
            </a:r>
            <a:r>
              <a:rPr lang="ru-RU" sz="1800" dirty="0">
                <a:solidFill>
                  <a:srgbClr val="000099"/>
                </a:solidFill>
              </a:rPr>
              <a:t> с цел </a:t>
            </a:r>
            <a:r>
              <a:rPr lang="ru-RU" sz="1800" dirty="0" err="1">
                <a:solidFill>
                  <a:srgbClr val="000099"/>
                </a:solidFill>
              </a:rPr>
              <a:t>намаляване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отпадъчния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отпечатък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върху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природните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ресурси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преход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към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биоикономика</a:t>
            </a:r>
            <a:r>
              <a:rPr lang="ru-RU" sz="1800" dirty="0">
                <a:solidFill>
                  <a:srgbClr val="000099"/>
                </a:solidFill>
              </a:rPr>
              <a:t>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-Производство </a:t>
            </a:r>
            <a:r>
              <a:rPr lang="ru-RU" sz="1800" dirty="0">
                <a:solidFill>
                  <a:srgbClr val="000099"/>
                </a:solidFill>
              </a:rPr>
              <a:t>на </a:t>
            </a:r>
            <a:r>
              <a:rPr lang="ru-RU" sz="1800" dirty="0" err="1">
                <a:solidFill>
                  <a:srgbClr val="000099"/>
                </a:solidFill>
              </a:rPr>
              <a:t>енергия</a:t>
            </a:r>
            <a:r>
              <a:rPr lang="ru-RU" sz="1800" dirty="0">
                <a:solidFill>
                  <a:srgbClr val="000099"/>
                </a:solidFill>
              </a:rPr>
              <a:t> от </a:t>
            </a:r>
            <a:r>
              <a:rPr lang="ru-RU" sz="1800" dirty="0" err="1">
                <a:solidFill>
                  <a:srgbClr val="000099"/>
                </a:solidFill>
              </a:rPr>
              <a:t>възобновяеми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енергийни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източници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собствено</a:t>
            </a:r>
            <a:r>
              <a:rPr lang="ru-RU" sz="1800" dirty="0">
                <a:solidFill>
                  <a:srgbClr val="000099"/>
                </a:solidFill>
              </a:rPr>
              <a:t> потребление;</a:t>
            </a:r>
            <a:br>
              <a:rPr lang="ru-RU" sz="1800" dirty="0">
                <a:solidFill>
                  <a:srgbClr val="000099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-</a:t>
            </a:r>
            <a:r>
              <a:rPr lang="ru-RU" sz="1800" dirty="0" err="1" smtClean="0">
                <a:solidFill>
                  <a:srgbClr val="000099"/>
                </a:solidFill>
              </a:rPr>
              <a:t>Допустими</a:t>
            </a:r>
            <a:r>
              <a:rPr lang="ru-RU" sz="1800" dirty="0" smtClean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са</a:t>
            </a:r>
            <a:r>
              <a:rPr lang="ru-RU" sz="1800" dirty="0">
                <a:solidFill>
                  <a:srgbClr val="000099"/>
                </a:solidFill>
              </a:rPr>
              <a:t> и </a:t>
            </a:r>
            <a:r>
              <a:rPr lang="ru-RU" sz="1800" dirty="0" err="1">
                <a:solidFill>
                  <a:srgbClr val="000099"/>
                </a:solidFill>
              </a:rPr>
              <a:t>дейности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насочени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към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създаване</a:t>
            </a:r>
            <a:r>
              <a:rPr lang="ru-RU" sz="1800" dirty="0">
                <a:solidFill>
                  <a:srgbClr val="000099"/>
                </a:solidFill>
              </a:rPr>
              <a:t> на „</a:t>
            </a:r>
            <a:r>
              <a:rPr lang="ru-RU" sz="1800" dirty="0" err="1">
                <a:solidFill>
                  <a:srgbClr val="000099"/>
                </a:solidFill>
              </a:rPr>
              <a:t>интелигентни</a:t>
            </a:r>
            <a:r>
              <a:rPr lang="ru-RU" sz="1800" dirty="0">
                <a:solidFill>
                  <a:srgbClr val="000099"/>
                </a:solidFill>
              </a:rPr>
              <a:t> селища“ (</a:t>
            </a:r>
            <a:r>
              <a:rPr lang="ru-RU" sz="1800" dirty="0" err="1">
                <a:solidFill>
                  <a:srgbClr val="000099"/>
                </a:solidFill>
              </a:rPr>
              <a:t>smart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villages</a:t>
            </a:r>
            <a:r>
              <a:rPr lang="ru-RU" sz="1800" dirty="0">
                <a:solidFill>
                  <a:srgbClr val="000099"/>
                </a:solidFill>
              </a:rPr>
              <a:t>).</a:t>
            </a:r>
            <a:br>
              <a:rPr lang="ru-RU" sz="1800" dirty="0">
                <a:solidFill>
                  <a:srgbClr val="000099"/>
                </a:solidFill>
              </a:rPr>
            </a:br>
            <a:endParaRPr lang="ru-RU" sz="1800" dirty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6366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381000" y="1239628"/>
            <a:ext cx="8305800" cy="50849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dirty="0" smtClean="0">
                <a:solidFill>
                  <a:srgbClr val="002060"/>
                </a:solidFill>
              </a:rPr>
              <a:t/>
            </a:r>
            <a:br>
              <a:rPr lang="en-US" sz="1800" dirty="0" smtClean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/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en-US" sz="1800" dirty="0" smtClean="0">
                <a:solidFill>
                  <a:srgbClr val="002060"/>
                </a:solidFill>
              </a:rPr>
              <a:t/>
            </a:r>
            <a:br>
              <a:rPr lang="en-US" sz="1800" dirty="0" smtClean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/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en-US" sz="1800" dirty="0" smtClean="0">
                <a:solidFill>
                  <a:srgbClr val="002060"/>
                </a:solidFill>
              </a:rPr>
              <a:t/>
            </a:r>
            <a:br>
              <a:rPr lang="en-US" sz="1800" dirty="0" smtClean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/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en-US" sz="1800" dirty="0" smtClean="0">
                <a:solidFill>
                  <a:srgbClr val="002060"/>
                </a:solidFill>
              </a:rPr>
              <a:t/>
            </a:r>
            <a:br>
              <a:rPr lang="en-US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0099"/>
                </a:solidFill>
              </a:rPr>
              <a:t>„</a:t>
            </a:r>
            <a:r>
              <a:rPr lang="ru-RU" sz="1800" dirty="0" err="1">
                <a:solidFill>
                  <a:srgbClr val="000099"/>
                </a:solidFill>
              </a:rPr>
              <a:t>Интелигентни</a:t>
            </a:r>
            <a:r>
              <a:rPr lang="ru-RU" sz="1800" dirty="0">
                <a:solidFill>
                  <a:srgbClr val="000099"/>
                </a:solidFill>
              </a:rPr>
              <a:t> селища“ - подход за </a:t>
            </a:r>
            <a:r>
              <a:rPr lang="ru-RU" sz="1800" dirty="0" err="1">
                <a:solidFill>
                  <a:srgbClr val="000099"/>
                </a:solidFill>
              </a:rPr>
              <a:t>интегрирано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териториално</a:t>
            </a:r>
            <a:r>
              <a:rPr lang="ru-RU" sz="1800" dirty="0">
                <a:solidFill>
                  <a:srgbClr val="000099"/>
                </a:solidFill>
              </a:rPr>
              <a:t> развитие, </a:t>
            </a:r>
            <a:r>
              <a:rPr lang="ru-RU" sz="1800" dirty="0" err="1">
                <a:solidFill>
                  <a:srgbClr val="000099"/>
                </a:solidFill>
              </a:rPr>
              <a:t>който</a:t>
            </a:r>
            <a:r>
              <a:rPr lang="ru-RU" sz="1800" dirty="0">
                <a:solidFill>
                  <a:srgbClr val="000099"/>
                </a:solidFill>
              </a:rPr>
              <a:t> се </a:t>
            </a:r>
            <a:r>
              <a:rPr lang="ru-RU" sz="1800" dirty="0" err="1">
                <a:solidFill>
                  <a:srgbClr val="000099"/>
                </a:solidFill>
              </a:rPr>
              <a:t>прилага</a:t>
            </a:r>
            <a:r>
              <a:rPr lang="ru-RU" sz="1800" dirty="0">
                <a:solidFill>
                  <a:srgbClr val="000099"/>
                </a:solidFill>
              </a:rPr>
              <a:t> от общности в </a:t>
            </a:r>
            <a:r>
              <a:rPr lang="ru-RU" sz="1800" dirty="0" err="1">
                <a:solidFill>
                  <a:srgbClr val="000099"/>
                </a:solidFill>
              </a:rPr>
              <a:t>селските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райони</a:t>
            </a:r>
            <a:r>
              <a:rPr lang="ru-RU" sz="1800" dirty="0">
                <a:solidFill>
                  <a:srgbClr val="000099"/>
                </a:solidFill>
              </a:rPr>
              <a:t>, на </a:t>
            </a:r>
            <a:r>
              <a:rPr lang="ru-RU" sz="1800" dirty="0" err="1">
                <a:solidFill>
                  <a:srgbClr val="000099"/>
                </a:solidFill>
              </a:rPr>
              <a:t>основата</a:t>
            </a:r>
            <a:r>
              <a:rPr lang="ru-RU" sz="1800" dirty="0">
                <a:solidFill>
                  <a:srgbClr val="000099"/>
                </a:solidFill>
              </a:rPr>
              <a:t> на концепция (</a:t>
            </a:r>
            <a:r>
              <a:rPr lang="ru-RU" sz="1800" dirty="0" err="1">
                <a:solidFill>
                  <a:srgbClr val="000099"/>
                </a:solidFill>
              </a:rPr>
              <a:t>опростен</a:t>
            </a:r>
            <a:r>
              <a:rPr lang="ru-RU" sz="1800" dirty="0">
                <a:solidFill>
                  <a:srgbClr val="000099"/>
                </a:solidFill>
              </a:rPr>
              <a:t> вариант на стратегия или стратегия) за </a:t>
            </a:r>
            <a:r>
              <a:rPr lang="ru-RU" sz="1800" dirty="0" err="1">
                <a:solidFill>
                  <a:srgbClr val="000099"/>
                </a:solidFill>
              </a:rPr>
              <a:t>неговото</a:t>
            </a:r>
            <a:r>
              <a:rPr lang="ru-RU" sz="1800" dirty="0">
                <a:solidFill>
                  <a:srgbClr val="000099"/>
                </a:solidFill>
              </a:rPr>
              <a:t> приложение и/или </a:t>
            </a:r>
            <a:r>
              <a:rPr lang="ru-RU" sz="1800" dirty="0" err="1">
                <a:solidFill>
                  <a:srgbClr val="000099"/>
                </a:solidFill>
              </a:rPr>
              <a:t>като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отделни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самостоятелни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иновативни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социални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технологични</a:t>
            </a:r>
            <a:r>
              <a:rPr lang="ru-RU" sz="1800" dirty="0">
                <a:solidFill>
                  <a:srgbClr val="000099"/>
                </a:solidFill>
              </a:rPr>
              <a:t> и/или </a:t>
            </a:r>
            <a:r>
              <a:rPr lang="ru-RU" sz="1800" dirty="0" err="1">
                <a:solidFill>
                  <a:srgbClr val="000099"/>
                </a:solidFill>
              </a:rPr>
              <a:t>цифрови</a:t>
            </a:r>
            <a:r>
              <a:rPr lang="ru-RU" sz="1800" dirty="0">
                <a:solidFill>
                  <a:srgbClr val="000099"/>
                </a:solidFill>
              </a:rPr>
              <a:t> решения, </a:t>
            </a:r>
            <a:r>
              <a:rPr lang="ru-RU" sz="1800" dirty="0" err="1">
                <a:solidFill>
                  <a:srgbClr val="000099"/>
                </a:solidFill>
              </a:rPr>
              <a:t>съответстващи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принципите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тази</a:t>
            </a:r>
            <a:r>
              <a:rPr lang="ru-RU" sz="1800" dirty="0">
                <a:solidFill>
                  <a:srgbClr val="000099"/>
                </a:solidFill>
              </a:rPr>
              <a:t> концепция </a:t>
            </a:r>
            <a:r>
              <a:rPr lang="ru-RU" sz="1800" dirty="0" err="1">
                <a:solidFill>
                  <a:srgbClr val="000099"/>
                </a:solidFill>
              </a:rPr>
              <a:t>като</a:t>
            </a:r>
            <a:r>
              <a:rPr lang="ru-RU" sz="1800" dirty="0">
                <a:solidFill>
                  <a:srgbClr val="000099"/>
                </a:solidFill>
              </a:rPr>
              <a:t> инструмент/и за </a:t>
            </a:r>
            <a:r>
              <a:rPr lang="ru-RU" sz="1800" dirty="0" err="1">
                <a:solidFill>
                  <a:srgbClr val="000099"/>
                </a:solidFill>
              </a:rPr>
              <a:t>териториално</a:t>
            </a:r>
            <a:r>
              <a:rPr lang="ru-RU" sz="1800" dirty="0">
                <a:solidFill>
                  <a:srgbClr val="000099"/>
                </a:solidFill>
              </a:rPr>
              <a:t> развитие на </a:t>
            </a:r>
            <a:r>
              <a:rPr lang="ru-RU" sz="1800" dirty="0" err="1">
                <a:solidFill>
                  <a:srgbClr val="000099"/>
                </a:solidFill>
              </a:rPr>
              <a:t>селските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райони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подобряване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техните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икономически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социални</a:t>
            </a:r>
            <a:r>
              <a:rPr lang="ru-RU" sz="1800" dirty="0">
                <a:solidFill>
                  <a:srgbClr val="000099"/>
                </a:solidFill>
              </a:rPr>
              <a:t> и/или </a:t>
            </a:r>
            <a:r>
              <a:rPr lang="ru-RU" sz="1800" dirty="0" err="1">
                <a:solidFill>
                  <a:srgbClr val="000099"/>
                </a:solidFill>
              </a:rPr>
              <a:t>екологични</a:t>
            </a:r>
            <a:r>
              <a:rPr lang="ru-RU" sz="1800" dirty="0">
                <a:solidFill>
                  <a:srgbClr val="000099"/>
                </a:solidFill>
              </a:rPr>
              <a:t> условия;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371600"/>
            <a:ext cx="2971588" cy="244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7086600" y="51054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7533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Степени на сивото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ръх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703</Words>
  <Application>Microsoft Office PowerPoint</Application>
  <PresentationFormat>Презентация на цял екран (4:3)</PresentationFormat>
  <Paragraphs>72</Paragraphs>
  <Slides>21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21</vt:i4>
      </vt:variant>
    </vt:vector>
  </HeadingPairs>
  <TitlesOfParts>
    <vt:vector size="29" baseType="lpstr">
      <vt:lpstr>Arial</vt:lpstr>
      <vt:lpstr>Calibri</vt:lpstr>
      <vt:lpstr>Impact</vt:lpstr>
      <vt:lpstr>Segoe MDL2 Assets</vt:lpstr>
      <vt:lpstr>Segoe UI</vt:lpstr>
      <vt:lpstr>Tahoma</vt:lpstr>
      <vt:lpstr>Times New Roman</vt:lpstr>
      <vt:lpstr>Office тема</vt:lpstr>
      <vt:lpstr>Стратегически план за развитие на земеделието и селските райони 2023-2027 г. </vt:lpstr>
      <vt:lpstr>Мярка 3:  „ ИНВЕСТИЦИИ ЗА НЕСЕЛСКОСТОПАНСКИ ДЕЙНОСТИ В СЕЛСКИТЕ РАЙОНИ“</vt:lpstr>
      <vt:lpstr>ЦЕЛИ НА МЯРКАТА: Стимулиране на местната икономика чрез подкрепа на бизнеса осъществяващ неселскостопански дейности на територията на МИГ „Свиленград- Тополовград“ чрез: • Стартиране на нов бизнес; • Модернизация на предприятията; • Въвеждане на иновации в предприятията.</vt:lpstr>
      <vt:lpstr>ОБЩ БЮДЖЕТ ПО МЯРКАТА:  511 573,09 евро  МИНИМАЛЕН И МАКСИМАЛЕН РАЗМЕР НА ОБЩИТЕ ДОПУСТИМИ РАЗХОДИ: •Минималният размер на допустимите разходи за едно проектно предложение е левовата равностойност на 2 500 евро. •Максималният размер на допустимите разходи за един кандидат за едно проектно предложение е до левовата равностойност на 120 000 евро;  ИНТЕНЗИТЕТ НА ФИНАНСОВАТА ПОМОЩ: Финансовата помощ е в размер на 65 % от общия размер на допустимите за финансово подпомагане разходи.</vt:lpstr>
      <vt:lpstr>Допустими кандидати: -Земеделски стопани регистрирани като земеделски стопани по Закона за подпомагане на земеделските производители от най – малко 24 месеца преди кандидатстването за подпомагане и не са прекратявали своята дейност и са регистрирани като еднолични търговци или юридически лица по Търговския закон или Закона за кооперациите;  -Микро или малки предприятия регистрирани като еднолични търговци или юридически лица по Търговския закон или Закона за кооперациите;  -Физически лица регистрирани по Закона за занаятите като упражняващи занаят/и; </vt:lpstr>
      <vt:lpstr>ОБЩИ ИЗИСКВАНИЯ КЪМ ПРОЕКТИТЕ:  Дейностите са допустими, в случай че не оказват отрицателно въздействие върху околната среда по ЗOOС;  Дейностите по проектите трябва да допринасят за развитието на съответния селски район;  Кандидатите задължително трябва да имат седалище и адрес на управление на територията на МИГ, съответно постоянен адрес за получатели физически лица и да изпълняват дейностите по проекта на територията на МИГ;  Икономически дейности по проекти за финансиране от стратегията са допустими в случай че бъде доказана устойчивост и финансова жизнеспособност. </vt:lpstr>
      <vt:lpstr>Допустими дейности: Неселскостопански дейности свързани с:  -Осигуряване на възможност за развитите на различни бизнес модели и икономически дейности;  -Информационния и технологичен сектор и създаването на творчески продукти;  -Използване на потенциала на населените места в селските райони, като например природни, исторически, културни и екологични дадености, включително туристически услуги, които създават условия за съживяване на местната икономиката;  -Стимулиране на творческите занаяти, които са част от културното наследство и традиции;  -Развитие на услуги във всички сектори (например: грижи за деца възрастни хора, хора с увреждания, здравни услуги, счетоводство и одиторски услуги, ветеринарни дейности и услуги базирани на ИТ и др.; </vt:lpstr>
      <vt:lpstr>Допустими алтернативни неселскостопански дейности: -Технология за преработка на отпадъци в предприятията, образувани от собствената им дейност, включително текстил, полимерни и каучукови отпадъци, електроуреди и др. -Ограничаване и намаляване на пластмасовите опаковки и пластмасовите изделия за еднократна употреба, внедряване на технологии за осигуряване на съответствие на пластмасовите изделия с европейските изисквания за пластмасите за еднократна употреба, внедряване на многократни и алтернативни продукти и материали, вкл. биоразградими/рециклируеми/зелени опаковки. -Намаляване на използваните суровини и материали, използване на алтернативни такива, както и на естествени и възобновяеми биоресурси вместо синтетични суровини в производството с цел намаляване на отпадъчния отпечатък върху природните ресурси и преход към биоикономика; -Производство на енергия от възобновяеми енергийни източници за собствено потребление; -Допустими са и дейности насочени към създаване на „интелигентни селища“ (smart villages). </vt:lpstr>
      <vt:lpstr>       „Интелигентни селища“ - подход за интегрирано териториално развитие, който се прилага от общности в селските райони, на основата на концепция (опростен вариант на стратегия или стратегия) за неговото приложение и/или като отделни, самостоятелни иновативни социални, технологични и/или цифрови решения, съответстващи на принципите на тази концепция като инструмент/и за териториално развитие на селските райони за подобряване на техните икономически, социални и/или екологични условия;</vt:lpstr>
      <vt:lpstr>Дейностите се приемат за насочени към създаване на „интелигентни селища“, когато са:  -свързани с подкрепа на иновативни решения за създаване на устойчиви модели – интелигентни еко селища, социални селища, IT селища и др., ландшафтно планиране и реконструкция на стари сгради -използването на стари сгради или налични парцели в полза на местната общност;  -свързани с дигитализация и подобряване на телекомуникационната свързаност с цел устойчиво развитие на съответния район;  -свързани с подобряването на условията за живот, които биха довели до задържане на населението и привличане на нови жители;  -свързани с изготвянето на стратегии за създаване на интелигентни селища;  -свързани с развитие на бизнес модели, които привличат работници и жители (временно или постоянно пребиваващи на територията) -създаването на икономическа зона, IT академия, нови селскостопански методи и технологии, устойчива селска мобилност, споделени пространства. </vt:lpstr>
      <vt:lpstr>Презентация на PowerPoint</vt:lpstr>
      <vt:lpstr>Презентация на PowerPoint</vt:lpstr>
      <vt:lpstr>Презентация на PowerPoint</vt:lpstr>
      <vt:lpstr>                                                          ДОПУСТИМИ РАЗХОДИ а)строително-монтажни работи за изграждане, ремонт, реконструкция, преустройство, поддръжка или възстановяване; б) закупуване на нови машини, съоръжения, оборудване и обзавеждане, включително безпилотни летателни системи и прилежащия към тях инвентар; в) общи разходи, свързани с основните разходи по проекта като хонорари на архитекти, инженери и консултанти, предпроектни проучвания, придобиване на патентни права и лицензи, авторски права и строителен надзор в размер на до 12% от общия размер на допустимите разходи по проектното предложение; Консултантските и правни услуги, свързани с подготовката и управлението на проекта, следва да не превишават 5 на сто от допустимите разходи;  г) компютърен софтуер; д) други нематериални активи, различни от софтуер (книги, филми и др.); е) специализирани превозни и транспортни средства, свързани с основната дейност на проекта; ж) закупуване на земя на стойност до 10 % от общите допустими разходи за съответната операция, свързани с основната дейност на проекта; з) закупуване на сгради на стойност до 10 % от общите допустими разходи за съответната операция, свързани с основната дейност на проекта; и)други разходи, които не противоречат на условията на Регламент (ЕС)2021/2115.</vt:lpstr>
      <vt:lpstr>                          НЕДОПУСТИМИ РАЗХОДИ ПО ПРОЕКТИТЕ •За закупуване на земя на стойност над 10 % от общите допустими разходи за съответната операция, с изключение на закупуване на земя с цел опазване на околната среда и опазване на богатите на въглерод почви, или закупуване на земя от млади земеделски стопани чрез използване на финансови инструменти; при финансовите инструменти този таван се прилага за допустимите публични разходи, изплащани на крайния получател или, в случай на гаранции — до размера на базовия заем; • За лихви по дългове, с изключение на свързани с безвъзмездни средства, отпуснати под формата на лихвени субсидии или субсидии за гаранционни такси; •За инвестиции в широкомащабна инфраструктура, както е определена от държавите членки в стратегическите им планове по ОСП, която не е част от стратегиите за Водено от общностите местно развитие, установени в член 32 от Регламент (ЕС) 2021/1060, с изключение на инвестиции в широколентова инфраструктура и превантивни действия за защита от наводнения или защита на бреговете с оглед на ограничаване на последиците от възможни природни бедствия, неблагоприятни климатични явления или катастрофални събития;  </vt:lpstr>
      <vt:lpstr>•За инвестиции и дейности, които не са в съответствие с мерките и условията, посочени в становището за екологична оценка на СПРЗСР; •За инвестиции и дейности, за които не е налице акт на компетентните органи по околна среда по реда и условията на глава шеста от Закона за опазване на околната среда  За закупуване и/или инсталиране на оборудване, машини и съоръжения втора употреба; •За закупуване на лизинг на недвижима собственост; •За данък върху добавена стойност (ДДС), с изключение на невъзстановим ДДС, когато е поет действително и окончателно от кандидатите; •За оперативни разходи, включително разходи за поддръжка, наеми, застраховка, както и други разходи, възникнали при изпълнение на договори за лизинг, марж/печалба за лизингодателя, разходи за лихви, разходи за неустойки и такси, режийни разходи; •За банкови такси, разходи за гаранции, изплащане и рефинансиране на лихви; •За принос в натура; •За изследвания за разработване на нови продукти, процеси и технологии; •За търговия на дребно, с изключение на интервенциите, за които е допустимо предоставянето на подкрепа за този тип дейност; •За закупуване, включително чрез финансов лизинг, на нови машини и оборудване, включително компютърен софтуер, за частта над пазарната им стойност; •За сертификация по НАССР (Анализ на опасностите и контрол на критичните точки) и по други международно признати стандарти </vt:lpstr>
      <vt:lpstr> • Свързани с плащания в брой; Които представляват обикновена подмяна; •За общи разходи, извършени преди 01.01.2023 г.; •За закупуване на превозни и транспортни средства, с изключение на специализирани такива, в зависимост от допустимите за подпомагане дейности по съответната мярка •За изграждане/ремонт/реконструкция на места за настаняване; •За закупуване на земя и сгради на стойност, надвишаваща стойността на данъчната оценка; •Извършени преди подаване на проектното предложение, с изключение на общите разходи, свързани с основните разходи по проекта като хонорари на архитекти, инженери и консултанти, предпроектни проучвания, придобиване на патентни права и лицензи, авторски права и строителен надзор. </vt:lpstr>
      <vt:lpstr>               1.Проектът предвижда въвеждане на иновация-15 точки 2.Проектът е на кандидат представител на уязвима група: етнически малцинства и/или хора с увреждания-10 точки 3.Проектът предвижда дейности в областта на производството-15 точки 4.Проектът е на кандидат млад предприемач до 40 г.-10 точки 5.Проектът създава нови работни места-от 5 до 15 точки -1 работно място-5 т. -2 работни места – 10 т. -над 2 работни места - 15 т.  6.Проектът е на кандидат-микро предприятие-15 точки 7.Чрез проекта се стартира нов бизнес - 10 точки 8.Проектът предвижда разработване на концепция за интелигентни селища и/или изпълнение на дейност от концепция за интелигентни селища- 10 точки Минимален праг за преминаване 20 точки. При равен брой точки се финансира проектно предложение, което осигурява повече работни места по критерий 5. В случай, че след приоритизиране по критерий 5 отново са налични проекти с равен брой точки предимство се дава на кандидати изпълнили критерий 4. След приоритизиране по критерий 4, ако отново са налични проекти с равен брой точки предимство получават кандидати микро-предприятия, изпълнили критерий 6. </vt:lpstr>
      <vt:lpstr>   Ако имате идея и търсите финансиране за нея!    </vt:lpstr>
      <vt:lpstr>Контакти: гр. Свиленград 6500, ул. Септемврийци“ №6 e – mail: migsvgrareal@abv.bg,  migsvilengrad@mail.bg тел: 0884/ 57 42 69 – Милена Янева </vt:lpstr>
      <vt:lpstr>Благодаря за вниманието!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</dc:creator>
  <cp:lastModifiedBy>Vision</cp:lastModifiedBy>
  <cp:revision>111</cp:revision>
  <dcterms:created xsi:type="dcterms:W3CDTF">2026-04-21T08:02:30Z</dcterms:created>
  <dcterms:modified xsi:type="dcterms:W3CDTF">2026-05-12T08:24:03Z</dcterms:modified>
</cp:coreProperties>
</file>