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72" r:id="rId3"/>
    <p:sldId id="257" r:id="rId4"/>
    <p:sldId id="258" r:id="rId5"/>
    <p:sldId id="270" r:id="rId6"/>
    <p:sldId id="271" r:id="rId7"/>
    <p:sldId id="281" r:id="rId8"/>
    <p:sldId id="286" r:id="rId9"/>
    <p:sldId id="261" r:id="rId10"/>
    <p:sldId id="273" r:id="rId11"/>
    <p:sldId id="284" r:id="rId12"/>
    <p:sldId id="285" r:id="rId13"/>
    <p:sldId id="276" r:id="rId14"/>
    <p:sldId id="263" r:id="rId15"/>
    <p:sldId id="274" r:id="rId16"/>
    <p:sldId id="282" r:id="rId17"/>
    <p:sldId id="283" r:id="rId18"/>
    <p:sldId id="264" r:id="rId19"/>
    <p:sldId id="278" r:id="rId20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Неозаглавена секция" id="{E76C8571-936E-4686-B7CB-31BC60667AAA}">
          <p14:sldIdLst>
            <p14:sldId id="256"/>
            <p14:sldId id="272"/>
            <p14:sldId id="257"/>
            <p14:sldId id="258"/>
            <p14:sldId id="270"/>
            <p14:sldId id="271"/>
            <p14:sldId id="281"/>
            <p14:sldId id="286"/>
            <p14:sldId id="261"/>
            <p14:sldId id="273"/>
            <p14:sldId id="284"/>
            <p14:sldId id="285"/>
            <p14:sldId id="276"/>
            <p14:sldId id="263"/>
            <p14:sldId id="274"/>
            <p14:sldId id="282"/>
            <p14:sldId id="283"/>
            <p14:sldId id="264"/>
            <p14:sldId id="2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99"/>
    <a:srgbClr val="000099"/>
    <a:srgbClr val="000066"/>
    <a:srgbClr val="003399"/>
    <a:srgbClr val="333399"/>
    <a:srgbClr val="0033CC"/>
    <a:srgbClr val="0038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34587" autoAdjust="0"/>
    <p:restoredTop sz="86384" autoAdjust="0"/>
  </p:normalViewPr>
  <p:slideViewPr>
    <p:cSldViewPr>
      <p:cViewPr varScale="1">
        <p:scale>
          <a:sx n="115" d="100"/>
          <a:sy n="115" d="100"/>
        </p:scale>
        <p:origin x="2208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8" y="11142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F5BC2A-B0EC-4935-9204-F5ABCBE64431}" type="datetimeFigureOut">
              <a:rPr lang="bg-BG" smtClean="0"/>
              <a:t>14.5.2026 г.</a:t>
            </a:fld>
            <a:endParaRPr lang="bg-BG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5A6A8-D0C9-4388-B7FC-DEAC6027435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16950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 smtClean="0"/>
              <a:t>Щракнете за редакция стил подзагл. обр.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F9328-8F89-4DBC-BE57-91DB7A1A3BD6}" type="datetime1">
              <a:rPr lang="bg-BG" smtClean="0"/>
              <a:t>14.5.2026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06776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88BDA-8B3B-498E-8D91-F1EDF2A573BF}" type="datetime1">
              <a:rPr lang="bg-BG" smtClean="0"/>
              <a:t>14.5.2026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48438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CCF14-839F-4A6B-9F94-68C35646EFF0}" type="datetime1">
              <a:rPr lang="bg-BG" smtClean="0"/>
              <a:t>14.5.2026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47232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E9A1C-5AD7-4C56-9B06-95ED84024CC7}" type="datetime1">
              <a:rPr lang="bg-BG" smtClean="0"/>
              <a:t>14.5.2026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27637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77F2F-D401-410F-B835-F681B2B2C71E}" type="datetime1">
              <a:rPr lang="bg-BG" smtClean="0"/>
              <a:t>14.5.2026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64693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065D9-DCCD-4F38-87F8-0E0318216316}" type="datetime1">
              <a:rPr lang="bg-BG" smtClean="0"/>
              <a:t>14.5.2026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53194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F990A-EDFE-436A-A2E2-EC4443AE9B09}" type="datetime1">
              <a:rPr lang="bg-BG" smtClean="0"/>
              <a:t>14.5.2026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76248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187BD-935C-4ED2-8A28-9E57F44876EF}" type="datetime1">
              <a:rPr lang="bg-BG" smtClean="0"/>
              <a:t>14.5.2026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48027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F047C-868C-4B75-9403-EFD263E5CE41}" type="datetime1">
              <a:rPr lang="bg-BG" smtClean="0"/>
              <a:t>14.5.2026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078157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0BC19-8E83-4E4F-899D-0299A0C118DC}" type="datetime1">
              <a:rPr lang="bg-BG" smtClean="0"/>
              <a:t>14.5.2026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60887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0709-8A2C-47B2-8821-88CE3618DC88}" type="datetime1">
              <a:rPr lang="bg-BG" smtClean="0"/>
              <a:t>14.5.2026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75423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E89F2-409A-4E47-8D29-C9928812844C}" type="datetime1">
              <a:rPr lang="bg-BG" smtClean="0"/>
              <a:t>14.5.2026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4863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hyperlink" Target="mailto:migsvilengrad@mail.bg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hyperlink" Target="http://www.eufunds.bg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685800" y="1219200"/>
            <a:ext cx="7696200" cy="23622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bg-BG" kern="1800" dirty="0" smtClean="0">
                <a:solidFill>
                  <a:srgbClr val="002060"/>
                </a:solidFill>
                <a:latin typeface="Tahoma"/>
                <a:ea typeface="Times New Roman"/>
              </a:rPr>
              <a:t>Стратегически план за развитие на земеделието и селските райони</a:t>
            </a:r>
            <a:br>
              <a:rPr lang="bg-BG" kern="1800" dirty="0" smtClean="0">
                <a:solidFill>
                  <a:srgbClr val="002060"/>
                </a:solidFill>
                <a:latin typeface="Tahoma"/>
                <a:ea typeface="Times New Roman"/>
              </a:rPr>
            </a:br>
            <a:r>
              <a:rPr lang="bg-BG" kern="1800" dirty="0" smtClean="0">
                <a:solidFill>
                  <a:srgbClr val="002060"/>
                </a:solidFill>
                <a:effectLst/>
                <a:latin typeface="Tahoma"/>
                <a:ea typeface="Times New Roman"/>
              </a:rPr>
              <a:t>202</a:t>
            </a:r>
            <a:r>
              <a:rPr lang="en-US" kern="1800" dirty="0" smtClean="0">
                <a:solidFill>
                  <a:srgbClr val="002060"/>
                </a:solidFill>
                <a:effectLst/>
                <a:latin typeface="Tahoma"/>
                <a:ea typeface="Times New Roman"/>
              </a:rPr>
              <a:t>3</a:t>
            </a:r>
            <a:r>
              <a:rPr lang="bg-BG" kern="1800" dirty="0" smtClean="0">
                <a:solidFill>
                  <a:srgbClr val="002060"/>
                </a:solidFill>
                <a:effectLst/>
                <a:latin typeface="Tahoma"/>
                <a:ea typeface="Times New Roman"/>
              </a:rPr>
              <a:t>-2027 г. </a:t>
            </a:r>
            <a:endParaRPr lang="bg-BG" dirty="0">
              <a:solidFill>
                <a:srgbClr val="002060"/>
              </a:solidFill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447800" y="3429000"/>
            <a:ext cx="6400800" cy="1066800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0"/>
              </a:spcBef>
              <a:tabLst>
                <a:tab pos="2880360" algn="ctr"/>
                <a:tab pos="5760720" algn="r"/>
              </a:tabLst>
            </a:pPr>
            <a:r>
              <a:rPr lang="x-none" sz="11200" dirty="0" smtClean="0">
                <a:solidFill>
                  <a:srgbClr val="666699"/>
                </a:solidFill>
                <a:effectLst/>
                <a:ea typeface="Times New Roman"/>
              </a:rPr>
              <a:t> </a:t>
            </a:r>
            <a:endParaRPr lang="bg-BG" sz="11200" dirty="0" smtClean="0">
              <a:solidFill>
                <a:srgbClr val="666699"/>
              </a:solidFill>
              <a:effectLst/>
              <a:ea typeface="Times New Roman"/>
            </a:endParaRPr>
          </a:p>
          <a:p>
            <a:endParaRPr lang="bg-BG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76200"/>
            <a:ext cx="7809807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99" y="3581400"/>
            <a:ext cx="7696200" cy="219439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Картина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8497" y="5775791"/>
            <a:ext cx="9144793" cy="71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26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4876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ru-RU" sz="1800" dirty="0">
                <a:solidFill>
                  <a:srgbClr val="002060"/>
                </a:solidFill>
              </a:rPr>
              <a:t>д) </a:t>
            </a:r>
            <a:r>
              <a:rPr lang="ru-RU" sz="1800" dirty="0" err="1">
                <a:solidFill>
                  <a:srgbClr val="002060"/>
                </a:solidFill>
              </a:rPr>
              <a:t>други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нематериални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активи</a:t>
            </a:r>
            <a:r>
              <a:rPr lang="ru-RU" sz="1800" dirty="0">
                <a:solidFill>
                  <a:srgbClr val="002060"/>
                </a:solidFill>
              </a:rPr>
              <a:t>, </a:t>
            </a:r>
            <a:r>
              <a:rPr lang="ru-RU" sz="1800" dirty="0" err="1">
                <a:solidFill>
                  <a:srgbClr val="002060"/>
                </a:solidFill>
              </a:rPr>
              <a:t>различни</a:t>
            </a:r>
            <a:r>
              <a:rPr lang="ru-RU" sz="1800" dirty="0">
                <a:solidFill>
                  <a:srgbClr val="002060"/>
                </a:solidFill>
              </a:rPr>
              <a:t> от </a:t>
            </a:r>
            <a:r>
              <a:rPr lang="ru-RU" sz="1800" dirty="0" err="1">
                <a:solidFill>
                  <a:srgbClr val="002060"/>
                </a:solidFill>
              </a:rPr>
              <a:t>софтуер</a:t>
            </a:r>
            <a:r>
              <a:rPr lang="ru-RU" sz="1800" dirty="0">
                <a:solidFill>
                  <a:srgbClr val="002060"/>
                </a:solidFill>
              </a:rPr>
              <a:t> (книги, </a:t>
            </a:r>
            <a:r>
              <a:rPr lang="ru-RU" sz="1800" dirty="0" err="1">
                <a:solidFill>
                  <a:srgbClr val="002060"/>
                </a:solidFill>
              </a:rPr>
              <a:t>филми</a:t>
            </a:r>
            <a:r>
              <a:rPr lang="ru-RU" sz="1800" dirty="0">
                <a:solidFill>
                  <a:srgbClr val="002060"/>
                </a:solidFill>
              </a:rPr>
              <a:t> и др.);</a:t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>е) </a:t>
            </a:r>
            <a:r>
              <a:rPr lang="ru-RU" sz="1800" dirty="0" err="1">
                <a:solidFill>
                  <a:srgbClr val="002060"/>
                </a:solidFill>
              </a:rPr>
              <a:t>специализирани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превозни</a:t>
            </a:r>
            <a:r>
              <a:rPr lang="ru-RU" sz="1800" dirty="0">
                <a:solidFill>
                  <a:srgbClr val="002060"/>
                </a:solidFill>
              </a:rPr>
              <a:t> и </a:t>
            </a:r>
            <a:r>
              <a:rPr lang="ru-RU" sz="1800" dirty="0" err="1">
                <a:solidFill>
                  <a:srgbClr val="002060"/>
                </a:solidFill>
              </a:rPr>
              <a:t>транспортни</a:t>
            </a:r>
            <a:r>
              <a:rPr lang="ru-RU" sz="1800" dirty="0">
                <a:solidFill>
                  <a:srgbClr val="002060"/>
                </a:solidFill>
              </a:rPr>
              <a:t> средства, </a:t>
            </a:r>
            <a:r>
              <a:rPr lang="ru-RU" sz="1800" dirty="0" err="1">
                <a:solidFill>
                  <a:srgbClr val="002060"/>
                </a:solidFill>
              </a:rPr>
              <a:t>свързани</a:t>
            </a:r>
            <a:r>
              <a:rPr lang="ru-RU" sz="1800" dirty="0">
                <a:solidFill>
                  <a:srgbClr val="002060"/>
                </a:solidFill>
              </a:rPr>
              <a:t> с </a:t>
            </a:r>
            <a:r>
              <a:rPr lang="ru-RU" sz="1800" dirty="0" err="1">
                <a:solidFill>
                  <a:srgbClr val="002060"/>
                </a:solidFill>
              </a:rPr>
              <a:t>основната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дейност</a:t>
            </a:r>
            <a:r>
              <a:rPr lang="ru-RU" sz="1800" dirty="0">
                <a:solidFill>
                  <a:srgbClr val="002060"/>
                </a:solidFill>
              </a:rPr>
              <a:t> на проекта;</a:t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>ж) </a:t>
            </a:r>
            <a:r>
              <a:rPr lang="ru-RU" sz="1800" dirty="0" err="1">
                <a:solidFill>
                  <a:srgbClr val="002060"/>
                </a:solidFill>
              </a:rPr>
              <a:t>закупуване</a:t>
            </a:r>
            <a:r>
              <a:rPr lang="ru-RU" sz="1800" dirty="0">
                <a:solidFill>
                  <a:srgbClr val="002060"/>
                </a:solidFill>
              </a:rPr>
              <a:t> на </a:t>
            </a:r>
            <a:r>
              <a:rPr lang="ru-RU" sz="1800" dirty="0" err="1">
                <a:solidFill>
                  <a:srgbClr val="002060"/>
                </a:solidFill>
              </a:rPr>
              <a:t>земя</a:t>
            </a:r>
            <a:r>
              <a:rPr lang="ru-RU" sz="1800" dirty="0">
                <a:solidFill>
                  <a:srgbClr val="002060"/>
                </a:solidFill>
              </a:rPr>
              <a:t> на </a:t>
            </a:r>
            <a:r>
              <a:rPr lang="ru-RU" sz="1800" dirty="0" err="1">
                <a:solidFill>
                  <a:srgbClr val="002060"/>
                </a:solidFill>
              </a:rPr>
              <a:t>стойност</a:t>
            </a:r>
            <a:r>
              <a:rPr lang="ru-RU" sz="1800" dirty="0">
                <a:solidFill>
                  <a:srgbClr val="002060"/>
                </a:solidFill>
              </a:rPr>
              <a:t> до 10 % от </a:t>
            </a:r>
            <a:r>
              <a:rPr lang="ru-RU" sz="1800" dirty="0" err="1">
                <a:solidFill>
                  <a:srgbClr val="002060"/>
                </a:solidFill>
              </a:rPr>
              <a:t>общите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допустими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разходи</a:t>
            </a:r>
            <a:r>
              <a:rPr lang="ru-RU" sz="1800" dirty="0">
                <a:solidFill>
                  <a:srgbClr val="002060"/>
                </a:solidFill>
              </a:rPr>
              <a:t> за</a:t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 err="1">
                <a:solidFill>
                  <a:srgbClr val="002060"/>
                </a:solidFill>
              </a:rPr>
              <a:t>съответната</a:t>
            </a:r>
            <a:r>
              <a:rPr lang="ru-RU" sz="1800" dirty="0">
                <a:solidFill>
                  <a:srgbClr val="002060"/>
                </a:solidFill>
              </a:rPr>
              <a:t> операция, </a:t>
            </a:r>
            <a:r>
              <a:rPr lang="ru-RU" sz="1800" dirty="0" err="1">
                <a:solidFill>
                  <a:srgbClr val="002060"/>
                </a:solidFill>
              </a:rPr>
              <a:t>свързани</a:t>
            </a:r>
            <a:r>
              <a:rPr lang="ru-RU" sz="1800" dirty="0">
                <a:solidFill>
                  <a:srgbClr val="002060"/>
                </a:solidFill>
              </a:rPr>
              <a:t> с </a:t>
            </a:r>
            <a:r>
              <a:rPr lang="ru-RU" sz="1800" dirty="0" err="1">
                <a:solidFill>
                  <a:srgbClr val="002060"/>
                </a:solidFill>
              </a:rPr>
              <a:t>основната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дейност</a:t>
            </a:r>
            <a:r>
              <a:rPr lang="ru-RU" sz="1800" dirty="0">
                <a:solidFill>
                  <a:srgbClr val="002060"/>
                </a:solidFill>
              </a:rPr>
              <a:t> на проекта;</a:t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>з) </a:t>
            </a:r>
            <a:r>
              <a:rPr lang="ru-RU" sz="1800" dirty="0" err="1">
                <a:solidFill>
                  <a:srgbClr val="002060"/>
                </a:solidFill>
              </a:rPr>
              <a:t>закупуване</a:t>
            </a:r>
            <a:r>
              <a:rPr lang="ru-RU" sz="1800" dirty="0">
                <a:solidFill>
                  <a:srgbClr val="002060"/>
                </a:solidFill>
              </a:rPr>
              <a:t> на </a:t>
            </a:r>
            <a:r>
              <a:rPr lang="ru-RU" sz="1800" dirty="0" err="1">
                <a:solidFill>
                  <a:srgbClr val="002060"/>
                </a:solidFill>
              </a:rPr>
              <a:t>сгради</a:t>
            </a:r>
            <a:r>
              <a:rPr lang="ru-RU" sz="1800" dirty="0">
                <a:solidFill>
                  <a:srgbClr val="002060"/>
                </a:solidFill>
              </a:rPr>
              <a:t> на </a:t>
            </a:r>
            <a:r>
              <a:rPr lang="ru-RU" sz="1800" dirty="0" err="1">
                <a:solidFill>
                  <a:srgbClr val="002060"/>
                </a:solidFill>
              </a:rPr>
              <a:t>стойност</a:t>
            </a:r>
            <a:r>
              <a:rPr lang="ru-RU" sz="1800" dirty="0">
                <a:solidFill>
                  <a:srgbClr val="002060"/>
                </a:solidFill>
              </a:rPr>
              <a:t> до 10 % от </a:t>
            </a:r>
            <a:r>
              <a:rPr lang="ru-RU" sz="1800" dirty="0" err="1">
                <a:solidFill>
                  <a:srgbClr val="002060"/>
                </a:solidFill>
              </a:rPr>
              <a:t>общите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допустими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разходи</a:t>
            </a:r>
            <a:r>
              <a:rPr lang="ru-RU" sz="1800" dirty="0">
                <a:solidFill>
                  <a:srgbClr val="002060"/>
                </a:solidFill>
              </a:rPr>
              <a:t> за </a:t>
            </a:r>
            <a:r>
              <a:rPr lang="ru-RU" sz="1800" dirty="0" err="1">
                <a:solidFill>
                  <a:srgbClr val="002060"/>
                </a:solidFill>
              </a:rPr>
              <a:t>съответната</a:t>
            </a:r>
            <a:r>
              <a:rPr lang="ru-RU" sz="1800" dirty="0">
                <a:solidFill>
                  <a:srgbClr val="002060"/>
                </a:solidFill>
              </a:rPr>
              <a:t> операция, </a:t>
            </a:r>
            <a:r>
              <a:rPr lang="ru-RU" sz="1800" dirty="0" err="1">
                <a:solidFill>
                  <a:srgbClr val="002060"/>
                </a:solidFill>
              </a:rPr>
              <a:t>свързани</a:t>
            </a:r>
            <a:r>
              <a:rPr lang="ru-RU" sz="1800" dirty="0">
                <a:solidFill>
                  <a:srgbClr val="002060"/>
                </a:solidFill>
              </a:rPr>
              <a:t> с </a:t>
            </a:r>
            <a:r>
              <a:rPr lang="ru-RU" sz="1800" dirty="0" err="1">
                <a:solidFill>
                  <a:srgbClr val="002060"/>
                </a:solidFill>
              </a:rPr>
              <a:t>основната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дейност</a:t>
            </a:r>
            <a:r>
              <a:rPr lang="ru-RU" sz="1800" dirty="0">
                <a:solidFill>
                  <a:srgbClr val="002060"/>
                </a:solidFill>
              </a:rPr>
              <a:t> на проекта;</a:t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>и)</a:t>
            </a:r>
            <a:r>
              <a:rPr lang="ru-RU" sz="1800" dirty="0" err="1">
                <a:solidFill>
                  <a:srgbClr val="002060"/>
                </a:solidFill>
              </a:rPr>
              <a:t>други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разходи</a:t>
            </a:r>
            <a:r>
              <a:rPr lang="ru-RU" sz="1800" dirty="0">
                <a:solidFill>
                  <a:srgbClr val="002060"/>
                </a:solidFill>
              </a:rPr>
              <a:t>, </a:t>
            </a:r>
            <a:r>
              <a:rPr lang="ru-RU" sz="1800" dirty="0" err="1">
                <a:solidFill>
                  <a:srgbClr val="002060"/>
                </a:solidFill>
              </a:rPr>
              <a:t>които</a:t>
            </a:r>
            <a:r>
              <a:rPr lang="ru-RU" sz="1800" dirty="0">
                <a:solidFill>
                  <a:srgbClr val="002060"/>
                </a:solidFill>
              </a:rPr>
              <a:t> не противоречат на </a:t>
            </a:r>
            <a:r>
              <a:rPr lang="ru-RU" sz="1800" dirty="0" err="1">
                <a:solidFill>
                  <a:srgbClr val="002060"/>
                </a:solidFill>
              </a:rPr>
              <a:t>условията</a:t>
            </a:r>
            <a:r>
              <a:rPr lang="ru-RU" sz="1800" dirty="0">
                <a:solidFill>
                  <a:srgbClr val="002060"/>
                </a:solidFill>
              </a:rPr>
              <a:t> на Регламент (ЕС) 2021/2115.</a:t>
            </a:r>
            <a:br>
              <a:rPr lang="ru-RU" sz="1800" dirty="0">
                <a:solidFill>
                  <a:srgbClr val="002060"/>
                </a:solidFill>
              </a:rPr>
            </a:b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СВОМР </a:t>
            </a:r>
            <a:r>
              <a:rPr lang="x-none" sz="120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на МИГ </a:t>
            </a:r>
            <a:r>
              <a:rPr lang="bg-BG" sz="1200" dirty="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“, споразумение № РД 50-31/ 20.01.2026г.</a:t>
            </a:r>
            <a:endParaRPr lang="bg-BG" sz="1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061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4876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1800" dirty="0">
                <a:solidFill>
                  <a:srgbClr val="002060"/>
                </a:solidFill>
              </a:rPr>
              <a:t>НЕДОПУСТИМИ ДЕЙНОСТИ ПО ПРОЕКТИТЕ</a:t>
            </a:r>
            <a:r>
              <a:rPr lang="ru-RU" sz="1800" dirty="0" smtClean="0">
                <a:solidFill>
                  <a:srgbClr val="002060"/>
                </a:solidFill>
              </a:rPr>
              <a:t>:</a:t>
            </a:r>
            <a:r>
              <a:rPr lang="en-US" sz="1800" dirty="0" smtClean="0">
                <a:solidFill>
                  <a:srgbClr val="002060"/>
                </a:solidFill>
              </a:rPr>
              <a:t/>
            </a:r>
            <a:br>
              <a:rPr lang="en-US" sz="1800" dirty="0" smtClean="0">
                <a:solidFill>
                  <a:srgbClr val="002060"/>
                </a:solidFill>
              </a:rPr>
            </a:br>
            <a:r>
              <a:rPr lang="en-US" sz="1800" dirty="0">
                <a:solidFill>
                  <a:srgbClr val="002060"/>
                </a:solidFill>
              </a:rPr>
              <a:t/>
            </a:r>
            <a:br>
              <a:rPr lang="en-US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/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>	В </a:t>
            </a:r>
            <a:r>
              <a:rPr lang="ru-RU" sz="1800" dirty="0" err="1">
                <a:solidFill>
                  <a:srgbClr val="002060"/>
                </a:solidFill>
              </a:rPr>
              <a:t>мерките</a:t>
            </a:r>
            <a:r>
              <a:rPr lang="ru-RU" sz="1800" dirty="0">
                <a:solidFill>
                  <a:srgbClr val="002060"/>
                </a:solidFill>
              </a:rPr>
              <a:t> от СВОМР не се </a:t>
            </a:r>
            <a:r>
              <a:rPr lang="ru-RU" sz="1800" dirty="0" err="1">
                <a:solidFill>
                  <a:srgbClr val="002060"/>
                </a:solidFill>
              </a:rPr>
              <a:t>включват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дейности</a:t>
            </a:r>
            <a:r>
              <a:rPr lang="ru-RU" sz="1800" dirty="0">
                <a:solidFill>
                  <a:srgbClr val="002060"/>
                </a:solidFill>
              </a:rPr>
              <a:t> за инфраструктура, </a:t>
            </a:r>
            <a:r>
              <a:rPr lang="ru-RU" sz="1800" dirty="0" err="1">
                <a:solidFill>
                  <a:srgbClr val="002060"/>
                </a:solidFill>
              </a:rPr>
              <a:t>свързани</a:t>
            </a:r>
            <a:r>
              <a:rPr lang="ru-RU" sz="1800" dirty="0">
                <a:solidFill>
                  <a:srgbClr val="002060"/>
                </a:solidFill>
              </a:rPr>
              <a:t> с </a:t>
            </a:r>
            <a:r>
              <a:rPr lang="ru-RU" sz="1800" dirty="0" err="1">
                <a:solidFill>
                  <a:srgbClr val="002060"/>
                </a:solidFill>
              </a:rPr>
              <a:t>пътища</a:t>
            </a:r>
            <a:r>
              <a:rPr lang="ru-RU" sz="1800" dirty="0">
                <a:solidFill>
                  <a:srgbClr val="002060"/>
                </a:solidFill>
              </a:rPr>
              <a:t>, </a:t>
            </a:r>
            <a:r>
              <a:rPr lang="ru-RU" sz="1800" dirty="0" err="1">
                <a:solidFill>
                  <a:srgbClr val="002060"/>
                </a:solidFill>
              </a:rPr>
              <a:t>водопреносни</a:t>
            </a:r>
            <a:r>
              <a:rPr lang="ru-RU" sz="1800" dirty="0">
                <a:solidFill>
                  <a:srgbClr val="002060"/>
                </a:solidFill>
              </a:rPr>
              <a:t> и </a:t>
            </a:r>
            <a:r>
              <a:rPr lang="ru-RU" sz="1800" dirty="0" err="1">
                <a:solidFill>
                  <a:srgbClr val="002060"/>
                </a:solidFill>
              </a:rPr>
              <a:t>канализационни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системи</a:t>
            </a:r>
            <a:r>
              <a:rPr lang="ru-RU" sz="1800" dirty="0">
                <a:solidFill>
                  <a:srgbClr val="002060"/>
                </a:solidFill>
              </a:rPr>
              <a:t>, </a:t>
            </a:r>
            <a:r>
              <a:rPr lang="ru-RU" sz="1800" dirty="0" err="1">
                <a:solidFill>
                  <a:srgbClr val="002060"/>
                </a:solidFill>
              </a:rPr>
              <a:t>освен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ако</a:t>
            </a:r>
            <a:r>
              <a:rPr lang="ru-RU" sz="1800" dirty="0">
                <a:solidFill>
                  <a:srgbClr val="002060"/>
                </a:solidFill>
              </a:rPr>
              <a:t> не </a:t>
            </a:r>
            <a:r>
              <a:rPr lang="ru-RU" sz="1800" dirty="0" err="1">
                <a:solidFill>
                  <a:srgbClr val="002060"/>
                </a:solidFill>
              </a:rPr>
              <a:t>са</a:t>
            </a:r>
            <a:r>
              <a:rPr lang="ru-RU" sz="1800" dirty="0">
                <a:solidFill>
                  <a:srgbClr val="002060"/>
                </a:solidFill>
              </a:rPr>
              <a:t> част от </a:t>
            </a:r>
            <a:r>
              <a:rPr lang="ru-RU" sz="1800" dirty="0" err="1">
                <a:solidFill>
                  <a:srgbClr val="002060"/>
                </a:solidFill>
              </a:rPr>
              <a:t>по-голям</a:t>
            </a:r>
            <a:r>
              <a:rPr lang="ru-RU" sz="1800" dirty="0">
                <a:solidFill>
                  <a:srgbClr val="002060"/>
                </a:solidFill>
              </a:rPr>
              <a:t> проект или не </a:t>
            </a:r>
            <a:r>
              <a:rPr lang="ru-RU" sz="1800" dirty="0" err="1">
                <a:solidFill>
                  <a:srgbClr val="002060"/>
                </a:solidFill>
              </a:rPr>
              <a:t>са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свързани</a:t>
            </a:r>
            <a:r>
              <a:rPr lang="ru-RU" sz="1800" dirty="0">
                <a:solidFill>
                  <a:srgbClr val="002060"/>
                </a:solidFill>
              </a:rPr>
              <a:t> с </a:t>
            </a:r>
            <a:r>
              <a:rPr lang="ru-RU" sz="1800" dirty="0" err="1">
                <a:solidFill>
                  <a:srgbClr val="002060"/>
                </a:solidFill>
              </a:rPr>
              <a:t>дейности</a:t>
            </a:r>
            <a:r>
              <a:rPr lang="ru-RU" sz="1800" dirty="0">
                <a:solidFill>
                  <a:srgbClr val="002060"/>
                </a:solidFill>
              </a:rPr>
              <a:t>, </a:t>
            </a:r>
            <a:r>
              <a:rPr lang="ru-RU" sz="1800" dirty="0" err="1">
                <a:solidFill>
                  <a:srgbClr val="002060"/>
                </a:solidFill>
              </a:rPr>
              <a:t>отговарящи</a:t>
            </a:r>
            <a:r>
              <a:rPr lang="ru-RU" sz="1800" dirty="0">
                <a:solidFill>
                  <a:srgbClr val="002060"/>
                </a:solidFill>
              </a:rPr>
              <a:t> на </a:t>
            </a:r>
            <a:r>
              <a:rPr lang="ru-RU" sz="1800" dirty="0" err="1">
                <a:solidFill>
                  <a:srgbClr val="002060"/>
                </a:solidFill>
              </a:rPr>
              <a:t>концепцията</a:t>
            </a:r>
            <a:r>
              <a:rPr lang="ru-RU" sz="1800" dirty="0">
                <a:solidFill>
                  <a:srgbClr val="002060"/>
                </a:solidFill>
              </a:rPr>
              <a:t> за </a:t>
            </a:r>
            <a:r>
              <a:rPr lang="ru-RU" sz="1800" dirty="0" err="1">
                <a:solidFill>
                  <a:srgbClr val="002060"/>
                </a:solidFill>
              </a:rPr>
              <a:t>интелигентни</a:t>
            </a:r>
            <a:r>
              <a:rPr lang="ru-RU" sz="1800" dirty="0">
                <a:solidFill>
                  <a:srgbClr val="002060"/>
                </a:solidFill>
              </a:rPr>
              <a:t> селища</a:t>
            </a:r>
            <a:r>
              <a:rPr lang="ru-RU" sz="1800" dirty="0" smtClean="0">
                <a:solidFill>
                  <a:srgbClr val="002060"/>
                </a:solidFill>
              </a:rPr>
              <a:t>;</a:t>
            </a: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СВОМР </a:t>
            </a:r>
            <a:r>
              <a:rPr lang="x-none" sz="120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на МИГ </a:t>
            </a:r>
            <a:r>
              <a:rPr lang="bg-BG" sz="1200" dirty="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“, споразумение № РД 50-31/ 20.01.2026г.</a:t>
            </a:r>
            <a:endParaRPr lang="bg-BG" sz="1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8946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4876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1800" b="1" dirty="0">
                <a:solidFill>
                  <a:srgbClr val="002060"/>
                </a:solidFill>
              </a:rPr>
              <a:t>НЕДОПУСТИМИ РАЗХОДИ ПО ПРОЕКТИТЕ:</a:t>
            </a:r>
            <a:r>
              <a:rPr lang="en-US" sz="1800" b="1" dirty="0">
                <a:solidFill>
                  <a:srgbClr val="002060"/>
                </a:solidFill>
              </a:rPr>
              <a:t/>
            </a:r>
            <a:br>
              <a:rPr lang="en-US" sz="1800" b="1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/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en-US" sz="1800" dirty="0" smtClean="0">
                <a:solidFill>
                  <a:srgbClr val="002060"/>
                </a:solidFill>
              </a:rPr>
              <a:t>-</a:t>
            </a:r>
            <a:r>
              <a:rPr lang="ru-RU" sz="1800" dirty="0" smtClean="0">
                <a:solidFill>
                  <a:srgbClr val="002060"/>
                </a:solidFill>
              </a:rPr>
              <a:t>за </a:t>
            </a:r>
            <a:r>
              <a:rPr lang="ru-RU" sz="1800" dirty="0">
                <a:solidFill>
                  <a:srgbClr val="002060"/>
                </a:solidFill>
              </a:rPr>
              <a:t>инфраструктура, </a:t>
            </a:r>
            <a:r>
              <a:rPr lang="ru-RU" sz="1800" dirty="0" err="1">
                <a:solidFill>
                  <a:srgbClr val="002060"/>
                </a:solidFill>
              </a:rPr>
              <a:t>свързана</a:t>
            </a:r>
            <a:r>
              <a:rPr lang="ru-RU" sz="1800" dirty="0">
                <a:solidFill>
                  <a:srgbClr val="002060"/>
                </a:solidFill>
              </a:rPr>
              <a:t> с </a:t>
            </a:r>
            <a:r>
              <a:rPr lang="ru-RU" sz="1800" dirty="0" err="1">
                <a:solidFill>
                  <a:srgbClr val="002060"/>
                </a:solidFill>
              </a:rPr>
              <a:t>пътища</a:t>
            </a:r>
            <a:r>
              <a:rPr lang="ru-RU" sz="1800" dirty="0">
                <a:solidFill>
                  <a:srgbClr val="002060"/>
                </a:solidFill>
              </a:rPr>
              <a:t> и/или </a:t>
            </a:r>
            <a:r>
              <a:rPr lang="ru-RU" sz="1800" dirty="0" err="1">
                <a:solidFill>
                  <a:srgbClr val="002060"/>
                </a:solidFill>
              </a:rPr>
              <a:t>водопреносни</a:t>
            </a:r>
            <a:r>
              <a:rPr lang="ru-RU" sz="1800" dirty="0">
                <a:solidFill>
                  <a:srgbClr val="002060"/>
                </a:solidFill>
              </a:rPr>
              <a:t> и </a:t>
            </a:r>
            <a:r>
              <a:rPr lang="ru-RU" sz="1800" dirty="0" err="1">
                <a:solidFill>
                  <a:srgbClr val="002060"/>
                </a:solidFill>
              </a:rPr>
              <a:t>канализационни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системи</a:t>
            </a:r>
            <a:r>
              <a:rPr lang="ru-RU" sz="1800" dirty="0">
                <a:solidFill>
                  <a:srgbClr val="002060"/>
                </a:solidFill>
              </a:rPr>
              <a:t>, </a:t>
            </a:r>
            <a:r>
              <a:rPr lang="ru-RU" sz="1800" dirty="0" err="1">
                <a:solidFill>
                  <a:srgbClr val="002060"/>
                </a:solidFill>
              </a:rPr>
              <a:t>когато</a:t>
            </a:r>
            <a:r>
              <a:rPr lang="ru-RU" sz="1800" dirty="0">
                <a:solidFill>
                  <a:srgbClr val="002060"/>
                </a:solidFill>
              </a:rPr>
              <a:t> не </a:t>
            </a:r>
            <a:r>
              <a:rPr lang="ru-RU" sz="1800" dirty="0" err="1">
                <a:solidFill>
                  <a:srgbClr val="002060"/>
                </a:solidFill>
              </a:rPr>
              <a:t>са</a:t>
            </a:r>
            <a:r>
              <a:rPr lang="ru-RU" sz="1800" dirty="0">
                <a:solidFill>
                  <a:srgbClr val="002060"/>
                </a:solidFill>
              </a:rPr>
              <a:t> част от </a:t>
            </a:r>
            <a:r>
              <a:rPr lang="ru-RU" sz="1800" dirty="0" err="1">
                <a:solidFill>
                  <a:srgbClr val="002060"/>
                </a:solidFill>
              </a:rPr>
              <a:t>по-голям</a:t>
            </a:r>
            <a:r>
              <a:rPr lang="ru-RU" sz="1800" dirty="0">
                <a:solidFill>
                  <a:srgbClr val="002060"/>
                </a:solidFill>
              </a:rPr>
              <a:t> проект или не </a:t>
            </a:r>
            <a:r>
              <a:rPr lang="ru-RU" sz="1800" dirty="0" err="1">
                <a:solidFill>
                  <a:srgbClr val="002060"/>
                </a:solidFill>
              </a:rPr>
              <a:t>са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свързани</a:t>
            </a:r>
            <a:r>
              <a:rPr lang="ru-RU" sz="1800" dirty="0">
                <a:solidFill>
                  <a:srgbClr val="002060"/>
                </a:solidFill>
              </a:rPr>
              <a:t> с </a:t>
            </a:r>
            <a:r>
              <a:rPr lang="ru-RU" sz="1800" dirty="0" err="1">
                <a:solidFill>
                  <a:srgbClr val="002060"/>
                </a:solidFill>
              </a:rPr>
              <a:t>дейности</a:t>
            </a:r>
            <a:r>
              <a:rPr lang="ru-RU" sz="1800" dirty="0">
                <a:solidFill>
                  <a:srgbClr val="002060"/>
                </a:solidFill>
              </a:rPr>
              <a:t>, </a:t>
            </a:r>
            <a:r>
              <a:rPr lang="ru-RU" sz="1800" dirty="0" err="1">
                <a:solidFill>
                  <a:srgbClr val="002060"/>
                </a:solidFill>
              </a:rPr>
              <a:t>отговарящи</a:t>
            </a:r>
            <a:r>
              <a:rPr lang="ru-RU" sz="1800" dirty="0">
                <a:solidFill>
                  <a:srgbClr val="002060"/>
                </a:solidFill>
              </a:rPr>
              <a:t> на </a:t>
            </a:r>
            <a:r>
              <a:rPr lang="ru-RU" sz="1800" dirty="0" err="1">
                <a:solidFill>
                  <a:srgbClr val="002060"/>
                </a:solidFill>
              </a:rPr>
              <a:t>концепцията</a:t>
            </a:r>
            <a:r>
              <a:rPr lang="ru-RU" sz="1800" dirty="0">
                <a:solidFill>
                  <a:srgbClr val="002060"/>
                </a:solidFill>
              </a:rPr>
              <a:t> за </a:t>
            </a:r>
            <a:r>
              <a:rPr lang="ru-RU" sz="1800" dirty="0" err="1">
                <a:solidFill>
                  <a:srgbClr val="002060"/>
                </a:solidFill>
              </a:rPr>
              <a:t>интелигентни</a:t>
            </a:r>
            <a:r>
              <a:rPr lang="ru-RU" sz="1800" dirty="0">
                <a:solidFill>
                  <a:srgbClr val="002060"/>
                </a:solidFill>
              </a:rPr>
              <a:t> селища</a:t>
            </a:r>
            <a:r>
              <a:rPr lang="ru-RU" sz="1800" dirty="0" smtClean="0">
                <a:solidFill>
                  <a:srgbClr val="002060"/>
                </a:solidFill>
              </a:rPr>
              <a:t>;</a:t>
            </a:r>
            <a:r>
              <a:rPr lang="en-US" sz="1800" dirty="0" smtClean="0">
                <a:solidFill>
                  <a:srgbClr val="002060"/>
                </a:solidFill>
              </a:rPr>
              <a:t/>
            </a:r>
            <a:br>
              <a:rPr lang="en-US" sz="1800" dirty="0" smtClean="0">
                <a:solidFill>
                  <a:srgbClr val="002060"/>
                </a:solidFill>
              </a:rPr>
            </a:br>
            <a:r>
              <a:rPr lang="en-US" sz="1800" dirty="0" smtClean="0">
                <a:solidFill>
                  <a:srgbClr val="002060"/>
                </a:solidFill>
              </a:rPr>
              <a:t/>
            </a:r>
            <a:br>
              <a:rPr lang="en-US" sz="1800" dirty="0" smtClean="0">
                <a:solidFill>
                  <a:srgbClr val="002060"/>
                </a:solidFill>
              </a:rPr>
            </a:br>
            <a:r>
              <a:rPr lang="en-US" sz="1800" dirty="0" smtClean="0">
                <a:solidFill>
                  <a:srgbClr val="002060"/>
                </a:solidFill>
              </a:rPr>
              <a:t>-</a:t>
            </a:r>
            <a:r>
              <a:rPr lang="ru-RU" sz="1800" dirty="0" err="1" smtClean="0">
                <a:solidFill>
                  <a:srgbClr val="002060"/>
                </a:solidFill>
              </a:rPr>
              <a:t>извършени</a:t>
            </a:r>
            <a:r>
              <a:rPr lang="ru-RU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преди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подаване</a:t>
            </a:r>
            <a:r>
              <a:rPr lang="ru-RU" sz="1800" dirty="0">
                <a:solidFill>
                  <a:srgbClr val="002060"/>
                </a:solidFill>
              </a:rPr>
              <a:t> на </a:t>
            </a:r>
            <a:r>
              <a:rPr lang="ru-RU" sz="1800" dirty="0" err="1">
                <a:solidFill>
                  <a:srgbClr val="002060"/>
                </a:solidFill>
              </a:rPr>
              <a:t>проектното</a:t>
            </a:r>
            <a:r>
              <a:rPr lang="ru-RU" sz="1800" dirty="0">
                <a:solidFill>
                  <a:srgbClr val="002060"/>
                </a:solidFill>
              </a:rPr>
              <a:t> предложение, с </a:t>
            </a:r>
            <a:r>
              <a:rPr lang="ru-RU" sz="1800" dirty="0" err="1">
                <a:solidFill>
                  <a:srgbClr val="002060"/>
                </a:solidFill>
              </a:rPr>
              <a:t>изключение</a:t>
            </a:r>
            <a:r>
              <a:rPr lang="ru-RU" sz="1800" dirty="0">
                <a:solidFill>
                  <a:srgbClr val="002060"/>
                </a:solidFill>
              </a:rPr>
              <a:t> на </a:t>
            </a:r>
            <a:r>
              <a:rPr lang="ru-RU" sz="1800" dirty="0" err="1">
                <a:solidFill>
                  <a:srgbClr val="002060"/>
                </a:solidFill>
              </a:rPr>
              <a:t>общите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разходи</a:t>
            </a:r>
            <a:r>
              <a:rPr lang="ru-RU" sz="1800" dirty="0">
                <a:solidFill>
                  <a:srgbClr val="002060"/>
                </a:solidFill>
              </a:rPr>
              <a:t>, </a:t>
            </a:r>
            <a:r>
              <a:rPr lang="ru-RU" sz="1800" dirty="0" err="1">
                <a:solidFill>
                  <a:srgbClr val="002060"/>
                </a:solidFill>
              </a:rPr>
              <a:t>свързани</a:t>
            </a:r>
            <a:r>
              <a:rPr lang="ru-RU" sz="1800" dirty="0">
                <a:solidFill>
                  <a:srgbClr val="002060"/>
                </a:solidFill>
              </a:rPr>
              <a:t> с </a:t>
            </a:r>
            <a:r>
              <a:rPr lang="ru-RU" sz="1800" dirty="0" err="1">
                <a:solidFill>
                  <a:srgbClr val="002060"/>
                </a:solidFill>
              </a:rPr>
              <a:t>основните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разходи</a:t>
            </a:r>
            <a:r>
              <a:rPr lang="ru-RU" sz="1800" dirty="0">
                <a:solidFill>
                  <a:srgbClr val="002060"/>
                </a:solidFill>
              </a:rPr>
              <a:t> по проекта </a:t>
            </a:r>
            <a:r>
              <a:rPr lang="ru-RU" sz="1800" dirty="0" err="1">
                <a:solidFill>
                  <a:srgbClr val="002060"/>
                </a:solidFill>
              </a:rPr>
              <a:t>като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хонорари</a:t>
            </a:r>
            <a:r>
              <a:rPr lang="ru-RU" sz="1800" dirty="0">
                <a:solidFill>
                  <a:srgbClr val="002060"/>
                </a:solidFill>
              </a:rPr>
              <a:t> на </a:t>
            </a:r>
            <a:r>
              <a:rPr lang="ru-RU" sz="1800" dirty="0" err="1">
                <a:solidFill>
                  <a:srgbClr val="002060"/>
                </a:solidFill>
              </a:rPr>
              <a:t>архитекти</a:t>
            </a:r>
            <a:r>
              <a:rPr lang="ru-RU" sz="1800" dirty="0">
                <a:solidFill>
                  <a:srgbClr val="002060"/>
                </a:solidFill>
              </a:rPr>
              <a:t>, </a:t>
            </a:r>
            <a:r>
              <a:rPr lang="ru-RU" sz="1800" dirty="0" err="1">
                <a:solidFill>
                  <a:srgbClr val="002060"/>
                </a:solidFill>
              </a:rPr>
              <a:t>инженери</a:t>
            </a:r>
            <a:r>
              <a:rPr lang="ru-RU" sz="1800" dirty="0">
                <a:solidFill>
                  <a:srgbClr val="002060"/>
                </a:solidFill>
              </a:rPr>
              <a:t> и </a:t>
            </a:r>
            <a:r>
              <a:rPr lang="ru-RU" sz="1800" dirty="0" err="1">
                <a:solidFill>
                  <a:srgbClr val="002060"/>
                </a:solidFill>
              </a:rPr>
              <a:t>консултанти</a:t>
            </a:r>
            <a:r>
              <a:rPr lang="ru-RU" sz="1800" dirty="0">
                <a:solidFill>
                  <a:srgbClr val="002060"/>
                </a:solidFill>
              </a:rPr>
              <a:t>, </a:t>
            </a:r>
            <a:r>
              <a:rPr lang="ru-RU" sz="1800" dirty="0" err="1">
                <a:solidFill>
                  <a:srgbClr val="002060"/>
                </a:solidFill>
              </a:rPr>
              <a:t>предпроектни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проучвания</a:t>
            </a:r>
            <a:r>
              <a:rPr lang="ru-RU" sz="1800" dirty="0">
                <a:solidFill>
                  <a:srgbClr val="002060"/>
                </a:solidFill>
              </a:rPr>
              <a:t>, </a:t>
            </a:r>
            <a:r>
              <a:rPr lang="ru-RU" sz="1800" dirty="0" err="1">
                <a:solidFill>
                  <a:srgbClr val="002060"/>
                </a:solidFill>
              </a:rPr>
              <a:t>придобиване</a:t>
            </a:r>
            <a:r>
              <a:rPr lang="ru-RU" sz="1800" dirty="0">
                <a:solidFill>
                  <a:srgbClr val="002060"/>
                </a:solidFill>
              </a:rPr>
              <a:t> на </a:t>
            </a:r>
            <a:r>
              <a:rPr lang="ru-RU" sz="1800" dirty="0" err="1">
                <a:solidFill>
                  <a:srgbClr val="002060"/>
                </a:solidFill>
              </a:rPr>
              <a:t>патентни</a:t>
            </a:r>
            <a:r>
              <a:rPr lang="ru-RU" sz="1800" dirty="0">
                <a:solidFill>
                  <a:srgbClr val="002060"/>
                </a:solidFill>
              </a:rPr>
              <a:t> права </a:t>
            </a:r>
            <a:r>
              <a:rPr lang="ru-RU" sz="1800" dirty="0" smtClean="0">
                <a:solidFill>
                  <a:srgbClr val="002060"/>
                </a:solidFill>
              </a:rPr>
              <a:t>и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</a:rPr>
              <a:t>лицензи</a:t>
            </a:r>
            <a:r>
              <a:rPr lang="ru-RU" sz="1800" dirty="0">
                <a:solidFill>
                  <a:srgbClr val="002060"/>
                </a:solidFill>
              </a:rPr>
              <a:t>, </a:t>
            </a:r>
            <a:r>
              <a:rPr lang="ru-RU" sz="1800" dirty="0" err="1">
                <a:solidFill>
                  <a:srgbClr val="002060"/>
                </a:solidFill>
              </a:rPr>
              <a:t>авторски</a:t>
            </a:r>
            <a:r>
              <a:rPr lang="ru-RU" sz="1800" dirty="0">
                <a:solidFill>
                  <a:srgbClr val="002060"/>
                </a:solidFill>
              </a:rPr>
              <a:t> права и </a:t>
            </a:r>
            <a:r>
              <a:rPr lang="ru-RU" sz="1800" dirty="0" err="1">
                <a:solidFill>
                  <a:srgbClr val="002060"/>
                </a:solidFill>
              </a:rPr>
              <a:t>строителен</a:t>
            </a:r>
            <a:r>
              <a:rPr lang="ru-RU" sz="1800" dirty="0">
                <a:solidFill>
                  <a:srgbClr val="002060"/>
                </a:solidFill>
              </a:rPr>
              <a:t> надзор.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СВОМР </a:t>
            </a:r>
            <a:r>
              <a:rPr lang="x-none" sz="120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на МИГ </a:t>
            </a:r>
            <a:r>
              <a:rPr lang="bg-BG" sz="1200" dirty="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“, споразумение № РД 50-31/ 20.01.2026г.</a:t>
            </a:r>
            <a:endParaRPr lang="bg-BG" sz="1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3432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4876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ОБЩ БЮДЖЕТ ПО МЯРКАТА</a:t>
            </a:r>
            <a:r>
              <a:rPr lang="ru-RU" sz="3200" b="1" dirty="0" smtClean="0">
                <a:solidFill>
                  <a:srgbClr val="002060"/>
                </a:solidFill>
              </a:rPr>
              <a:t>: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 1 022 583,76 евро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>
                <a:solidFill>
                  <a:srgbClr val="002060"/>
                </a:solidFill>
              </a:rPr>
              <a:t/>
            </a:r>
            <a:br>
              <a:rPr lang="ru-RU" sz="3200" b="1" dirty="0">
                <a:solidFill>
                  <a:srgbClr val="002060"/>
                </a:solidFill>
              </a:rPr>
            </a:b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СВОМР 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на МИГ </a:t>
            </a: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“, споразумение № РД 50-31/ 20.01.2026г.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26711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4876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ru-RU" sz="2000" b="1" dirty="0">
                <a:solidFill>
                  <a:srgbClr val="002060"/>
                </a:solidFill>
              </a:rPr>
              <a:t>МИНИМАЛЕН И МАКСИМАЛЕН РАЗМЕР НА ОБЩИТЕ ДОПУСТИМИ РАЗХОДИ: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 </a:t>
            </a:r>
            <a:r>
              <a:rPr lang="ru-RU" sz="2000" dirty="0" err="1">
                <a:solidFill>
                  <a:srgbClr val="002060"/>
                </a:solidFill>
              </a:rPr>
              <a:t>Минималният</a:t>
            </a:r>
            <a:r>
              <a:rPr lang="ru-RU" sz="2000" dirty="0">
                <a:solidFill>
                  <a:srgbClr val="002060"/>
                </a:solidFill>
              </a:rPr>
              <a:t> размер на </a:t>
            </a:r>
            <a:r>
              <a:rPr lang="ru-RU" sz="2000" dirty="0" err="1">
                <a:solidFill>
                  <a:srgbClr val="002060"/>
                </a:solidFill>
              </a:rPr>
              <a:t>допустимите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разходи</a:t>
            </a:r>
            <a:r>
              <a:rPr lang="ru-RU" sz="2000" dirty="0">
                <a:solidFill>
                  <a:srgbClr val="002060"/>
                </a:solidFill>
              </a:rPr>
              <a:t> за </a:t>
            </a:r>
            <a:r>
              <a:rPr lang="ru-RU" sz="2000" dirty="0" err="1">
                <a:solidFill>
                  <a:srgbClr val="002060"/>
                </a:solidFill>
              </a:rPr>
              <a:t>едно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проектно</a:t>
            </a:r>
            <a:r>
              <a:rPr lang="ru-RU" sz="2000" dirty="0">
                <a:solidFill>
                  <a:srgbClr val="002060"/>
                </a:solidFill>
              </a:rPr>
              <a:t> предложение е </a:t>
            </a:r>
            <a:r>
              <a:rPr lang="ru-RU" sz="2000" dirty="0" err="1">
                <a:solidFill>
                  <a:srgbClr val="002060"/>
                </a:solidFill>
              </a:rPr>
              <a:t>левовата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равностойност</a:t>
            </a:r>
            <a:r>
              <a:rPr lang="ru-RU" sz="2000" dirty="0">
                <a:solidFill>
                  <a:srgbClr val="002060"/>
                </a:solidFill>
              </a:rPr>
              <a:t> на 2 500 евро.</a:t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 </a:t>
            </a:r>
            <a:r>
              <a:rPr lang="ru-RU" sz="2000" dirty="0" err="1">
                <a:solidFill>
                  <a:srgbClr val="002060"/>
                </a:solidFill>
              </a:rPr>
              <a:t>Максималният</a:t>
            </a:r>
            <a:r>
              <a:rPr lang="ru-RU" sz="2000" dirty="0">
                <a:solidFill>
                  <a:srgbClr val="002060"/>
                </a:solidFill>
              </a:rPr>
              <a:t> размер на </a:t>
            </a:r>
            <a:r>
              <a:rPr lang="ru-RU" sz="2000" dirty="0" err="1">
                <a:solidFill>
                  <a:srgbClr val="002060"/>
                </a:solidFill>
              </a:rPr>
              <a:t>допустимите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разходи</a:t>
            </a:r>
            <a:r>
              <a:rPr lang="ru-RU" sz="2000" dirty="0">
                <a:solidFill>
                  <a:srgbClr val="002060"/>
                </a:solidFill>
              </a:rPr>
              <a:t> за един кандидат за </a:t>
            </a:r>
            <a:r>
              <a:rPr lang="ru-RU" sz="2000" dirty="0" err="1">
                <a:solidFill>
                  <a:srgbClr val="002060"/>
                </a:solidFill>
              </a:rPr>
              <a:t>едно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проектно</a:t>
            </a:r>
            <a:r>
              <a:rPr lang="ru-RU" sz="2000" dirty="0">
                <a:solidFill>
                  <a:srgbClr val="002060"/>
                </a:solidFill>
              </a:rPr>
              <a:t> предложение е до </a:t>
            </a:r>
            <a:r>
              <a:rPr lang="ru-RU" sz="2000" dirty="0" err="1">
                <a:solidFill>
                  <a:srgbClr val="002060"/>
                </a:solidFill>
              </a:rPr>
              <a:t>левовата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равностойност</a:t>
            </a:r>
            <a:r>
              <a:rPr lang="ru-RU" sz="2000" dirty="0">
                <a:solidFill>
                  <a:srgbClr val="002060"/>
                </a:solidFill>
              </a:rPr>
              <a:t> на 200 000 евро;</a:t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/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ИНТЕНЗИТЕТ </a:t>
            </a:r>
            <a:r>
              <a:rPr lang="ru-RU" sz="2000" b="1" dirty="0">
                <a:solidFill>
                  <a:srgbClr val="002060"/>
                </a:solidFill>
              </a:rPr>
              <a:t>НА ФИНАНСОВАТА ПОМОЩ</a:t>
            </a:r>
            <a:r>
              <a:rPr lang="ru-RU" sz="2000" b="1" dirty="0" smtClean="0">
                <a:solidFill>
                  <a:srgbClr val="002060"/>
                </a:solidFill>
              </a:rPr>
              <a:t>: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dirty="0" err="1" smtClean="0">
                <a:solidFill>
                  <a:srgbClr val="002060"/>
                </a:solidFill>
              </a:rPr>
              <a:t>Финансовата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помощ</a:t>
            </a:r>
            <a:r>
              <a:rPr lang="ru-RU" sz="2000" dirty="0">
                <a:solidFill>
                  <a:srgbClr val="002060"/>
                </a:solidFill>
              </a:rPr>
              <a:t> е в размер на 100 % от </a:t>
            </a:r>
            <a:r>
              <a:rPr lang="ru-RU" sz="2000" dirty="0" err="1">
                <a:solidFill>
                  <a:srgbClr val="002060"/>
                </a:solidFill>
              </a:rPr>
              <a:t>общия</a:t>
            </a:r>
            <a:r>
              <a:rPr lang="ru-RU" sz="2000" dirty="0">
                <a:solidFill>
                  <a:srgbClr val="002060"/>
                </a:solidFill>
              </a:rPr>
              <a:t> размер на </a:t>
            </a:r>
            <a:r>
              <a:rPr lang="ru-RU" sz="2000" dirty="0" err="1">
                <a:solidFill>
                  <a:srgbClr val="002060"/>
                </a:solidFill>
              </a:rPr>
              <a:t>допустимите</a:t>
            </a:r>
            <a:r>
              <a:rPr lang="ru-RU" sz="2000" dirty="0">
                <a:solidFill>
                  <a:srgbClr val="002060"/>
                </a:solidFill>
              </a:rPr>
              <a:t> за финансово </a:t>
            </a:r>
            <a:r>
              <a:rPr lang="ru-RU" sz="2000" dirty="0" err="1">
                <a:solidFill>
                  <a:srgbClr val="002060"/>
                </a:solidFill>
              </a:rPr>
              <a:t>подпомагане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разходи</a:t>
            </a:r>
            <a:r>
              <a:rPr lang="ru-RU" sz="2000" dirty="0">
                <a:solidFill>
                  <a:srgbClr val="002060"/>
                </a:solidFill>
              </a:rPr>
              <a:t>.</a:t>
            </a:r>
            <a:br>
              <a:rPr lang="ru-RU" sz="2000" dirty="0">
                <a:solidFill>
                  <a:srgbClr val="002060"/>
                </a:solidFill>
              </a:rPr>
            </a:br>
            <a:endParaRPr lang="ru-RU" sz="2000" dirty="0" smtClean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543" y="255905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СВОМР 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на МИГ </a:t>
            </a: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“, споразумение № РД 50-31/ 20.01.2026г.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</p:txBody>
      </p:sp>
      <p:pic>
        <p:nvPicPr>
          <p:cNvPr id="2" name="Картина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800" y="4953000"/>
            <a:ext cx="2554117" cy="1261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303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4876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ru-RU" sz="1600" b="1" u="sng" dirty="0" smtClean="0">
                <a:solidFill>
                  <a:srgbClr val="002060"/>
                </a:solidFill>
              </a:rPr>
              <a:t>КРИТЕРИИ </a:t>
            </a:r>
            <a:r>
              <a:rPr lang="ru-RU" sz="1600" b="1" u="sng" dirty="0">
                <a:solidFill>
                  <a:srgbClr val="002060"/>
                </a:solidFill>
              </a:rPr>
              <a:t>ЗА ПОДБОР НА ПРОЕКТИТЕ И ТЯХНАТА ТЕЖЕСТ:</a:t>
            </a:r>
            <a:br>
              <a:rPr lang="ru-RU" sz="1600" b="1" u="sng" dirty="0">
                <a:solidFill>
                  <a:srgbClr val="002060"/>
                </a:solidFill>
              </a:rPr>
            </a:br>
            <a:r>
              <a:rPr lang="ru-RU" sz="1600" u="sng" dirty="0">
                <a:solidFill>
                  <a:srgbClr val="002060"/>
                </a:solidFill>
              </a:rPr>
              <a:t/>
            </a:r>
            <a:br>
              <a:rPr lang="ru-RU" sz="1600" u="sng" dirty="0">
                <a:solidFill>
                  <a:srgbClr val="002060"/>
                </a:solidFill>
              </a:rPr>
            </a:br>
            <a:r>
              <a:rPr lang="ru-RU" sz="1600" u="sng" dirty="0" smtClean="0">
                <a:solidFill>
                  <a:srgbClr val="002060"/>
                </a:solidFill>
              </a:rPr>
              <a:t>1.Дял </a:t>
            </a:r>
            <a:r>
              <a:rPr lang="ru-RU" sz="1600" u="sng" dirty="0">
                <a:solidFill>
                  <a:srgbClr val="002060"/>
                </a:solidFill>
              </a:rPr>
              <a:t>на </a:t>
            </a:r>
            <a:r>
              <a:rPr lang="ru-RU" sz="1600" u="sng" dirty="0" err="1">
                <a:solidFill>
                  <a:srgbClr val="002060"/>
                </a:solidFill>
              </a:rPr>
              <a:t>населението</a:t>
            </a:r>
            <a:r>
              <a:rPr lang="ru-RU" sz="1600" u="sng" dirty="0">
                <a:solidFill>
                  <a:srgbClr val="002060"/>
                </a:solidFill>
              </a:rPr>
              <a:t> на </a:t>
            </a:r>
            <a:r>
              <a:rPr lang="ru-RU" sz="1600" u="sng" dirty="0" err="1">
                <a:solidFill>
                  <a:srgbClr val="002060"/>
                </a:solidFill>
              </a:rPr>
              <a:t>територията</a:t>
            </a:r>
            <a:r>
              <a:rPr lang="ru-RU" sz="1600" u="sng" dirty="0">
                <a:solidFill>
                  <a:srgbClr val="002060"/>
                </a:solidFill>
              </a:rPr>
              <a:t> на МИГ, </a:t>
            </a:r>
            <a:r>
              <a:rPr lang="ru-RU" sz="1600" u="sng" dirty="0" err="1">
                <a:solidFill>
                  <a:srgbClr val="002060"/>
                </a:solidFill>
              </a:rPr>
              <a:t>ползващо</a:t>
            </a:r>
            <a:r>
              <a:rPr lang="ru-RU" sz="1600" u="sng" dirty="0">
                <a:solidFill>
                  <a:srgbClr val="002060"/>
                </a:solidFill>
              </a:rPr>
              <a:t> се от </a:t>
            </a:r>
            <a:r>
              <a:rPr lang="ru-RU" sz="1600" u="sng" dirty="0" err="1">
                <a:solidFill>
                  <a:srgbClr val="002060"/>
                </a:solidFill>
              </a:rPr>
              <a:t>подобрения</a:t>
            </a:r>
            <a:r>
              <a:rPr lang="ru-RU" sz="1600" u="sng" dirty="0">
                <a:solidFill>
                  <a:srgbClr val="002060"/>
                </a:solidFill>
              </a:rPr>
              <a:t> </a:t>
            </a:r>
            <a:r>
              <a:rPr lang="ru-RU" sz="1600" u="sng" dirty="0" err="1">
                <a:solidFill>
                  <a:srgbClr val="002060"/>
                </a:solidFill>
              </a:rPr>
              <a:t>достъп</a:t>
            </a:r>
            <a:r>
              <a:rPr lang="ru-RU" sz="1600" u="sng" dirty="0">
                <a:solidFill>
                  <a:srgbClr val="002060"/>
                </a:solidFill>
              </a:rPr>
              <a:t> до услуги и </a:t>
            </a:r>
            <a:r>
              <a:rPr lang="ru-RU" sz="1600" u="sng" dirty="0" smtClean="0">
                <a:solidFill>
                  <a:srgbClr val="002060"/>
                </a:solidFill>
              </a:rPr>
              <a:t>инфраструктура:</a:t>
            </a:r>
            <a:r>
              <a:rPr lang="ru-RU" sz="1600" u="sng" dirty="0">
                <a:solidFill>
                  <a:srgbClr val="002060"/>
                </a:solidFill>
              </a:rPr>
              <a:t/>
            </a:r>
            <a:br>
              <a:rPr lang="ru-RU" sz="1600" u="sng" dirty="0">
                <a:solidFill>
                  <a:srgbClr val="002060"/>
                </a:solidFill>
              </a:rPr>
            </a:br>
            <a:r>
              <a:rPr lang="ru-RU" sz="1600" u="sng" dirty="0">
                <a:solidFill>
                  <a:srgbClr val="002060"/>
                </a:solidFill>
              </a:rPr>
              <a:t>- До 30% от </a:t>
            </a:r>
            <a:r>
              <a:rPr lang="ru-RU" sz="1600" u="sng" dirty="0" err="1">
                <a:solidFill>
                  <a:srgbClr val="002060"/>
                </a:solidFill>
              </a:rPr>
              <a:t>населението</a:t>
            </a:r>
            <a:r>
              <a:rPr lang="ru-RU" sz="1600" u="sng" dirty="0">
                <a:solidFill>
                  <a:srgbClr val="002060"/>
                </a:solidFill>
              </a:rPr>
              <a:t> на МИГ-5т.</a:t>
            </a:r>
            <a:br>
              <a:rPr lang="ru-RU" sz="1600" u="sng" dirty="0">
                <a:solidFill>
                  <a:srgbClr val="002060"/>
                </a:solidFill>
              </a:rPr>
            </a:br>
            <a:r>
              <a:rPr lang="ru-RU" sz="1600" u="sng" dirty="0">
                <a:solidFill>
                  <a:srgbClr val="002060"/>
                </a:solidFill>
              </a:rPr>
              <a:t>- От 30,01% до 50%-10т.</a:t>
            </a:r>
            <a:br>
              <a:rPr lang="ru-RU" sz="1600" u="sng" dirty="0">
                <a:solidFill>
                  <a:srgbClr val="002060"/>
                </a:solidFill>
              </a:rPr>
            </a:br>
            <a:r>
              <a:rPr lang="ru-RU" sz="1600" u="sng" dirty="0">
                <a:solidFill>
                  <a:srgbClr val="002060"/>
                </a:solidFill>
              </a:rPr>
              <a:t>- Над 50%-20т</a:t>
            </a:r>
            <a:r>
              <a:rPr lang="ru-RU" sz="1600" u="sng" dirty="0" smtClean="0">
                <a:solidFill>
                  <a:srgbClr val="002060"/>
                </a:solidFill>
              </a:rPr>
              <a:t>.</a:t>
            </a:r>
            <a:r>
              <a:rPr lang="ru-RU" sz="1600" u="sng" dirty="0">
                <a:solidFill>
                  <a:srgbClr val="002060"/>
                </a:solidFill>
              </a:rPr>
              <a:t/>
            </a:r>
            <a:br>
              <a:rPr lang="ru-RU" sz="1600" u="sng" dirty="0">
                <a:solidFill>
                  <a:srgbClr val="002060"/>
                </a:solidFill>
              </a:rPr>
            </a:br>
            <a:r>
              <a:rPr lang="ru-RU" sz="1600" u="sng" dirty="0" smtClean="0">
                <a:solidFill>
                  <a:srgbClr val="002060"/>
                </a:solidFill>
              </a:rPr>
              <a:t>2.Брой </a:t>
            </a:r>
            <a:r>
              <a:rPr lang="ru-RU" sz="1600" u="sng" dirty="0" err="1">
                <a:solidFill>
                  <a:srgbClr val="002060"/>
                </a:solidFill>
              </a:rPr>
              <a:t>населени</a:t>
            </a:r>
            <a:r>
              <a:rPr lang="ru-RU" sz="1600" u="sng" dirty="0">
                <a:solidFill>
                  <a:srgbClr val="002060"/>
                </a:solidFill>
              </a:rPr>
              <a:t> места, в </a:t>
            </a:r>
            <a:r>
              <a:rPr lang="ru-RU" sz="1600" u="sng" dirty="0" err="1">
                <a:solidFill>
                  <a:srgbClr val="002060"/>
                </a:solidFill>
              </a:rPr>
              <a:t>които</a:t>
            </a:r>
            <a:r>
              <a:rPr lang="ru-RU" sz="1600" u="sng" dirty="0">
                <a:solidFill>
                  <a:srgbClr val="002060"/>
                </a:solidFill>
              </a:rPr>
              <a:t> се </a:t>
            </a:r>
            <a:r>
              <a:rPr lang="ru-RU" sz="1600" u="sng" dirty="0" err="1">
                <a:solidFill>
                  <a:srgbClr val="002060"/>
                </a:solidFill>
              </a:rPr>
              <a:t>реализират</a:t>
            </a:r>
            <a:r>
              <a:rPr lang="ru-RU" sz="1600" u="sng" dirty="0">
                <a:solidFill>
                  <a:srgbClr val="002060"/>
                </a:solidFill>
              </a:rPr>
              <a:t> </a:t>
            </a:r>
            <a:r>
              <a:rPr lang="ru-RU" sz="1600" u="sng" dirty="0" err="1">
                <a:solidFill>
                  <a:srgbClr val="002060"/>
                </a:solidFill>
              </a:rPr>
              <a:t>проектни</a:t>
            </a:r>
            <a:r>
              <a:rPr lang="ru-RU" sz="1600" u="sng" dirty="0">
                <a:solidFill>
                  <a:srgbClr val="002060"/>
                </a:solidFill>
              </a:rPr>
              <a:t> </a:t>
            </a:r>
            <a:r>
              <a:rPr lang="ru-RU" sz="1600" u="sng" dirty="0" err="1" smtClean="0">
                <a:solidFill>
                  <a:srgbClr val="002060"/>
                </a:solidFill>
              </a:rPr>
              <a:t>дейности</a:t>
            </a:r>
            <a:r>
              <a:rPr lang="ru-RU" sz="1600" u="sng" dirty="0" smtClean="0">
                <a:solidFill>
                  <a:srgbClr val="002060"/>
                </a:solidFill>
              </a:rPr>
              <a:t>:</a:t>
            </a:r>
            <a:r>
              <a:rPr lang="ru-RU" sz="1600" u="sng" dirty="0">
                <a:solidFill>
                  <a:srgbClr val="002060"/>
                </a:solidFill>
              </a:rPr>
              <a:t/>
            </a:r>
            <a:br>
              <a:rPr lang="ru-RU" sz="1600" u="sng" dirty="0">
                <a:solidFill>
                  <a:srgbClr val="002060"/>
                </a:solidFill>
              </a:rPr>
            </a:br>
            <a:r>
              <a:rPr lang="ru-RU" sz="1600" u="sng" dirty="0" smtClean="0">
                <a:solidFill>
                  <a:srgbClr val="002060"/>
                </a:solidFill>
              </a:rPr>
              <a:t>-</a:t>
            </a:r>
            <a:r>
              <a:rPr lang="ru-RU" sz="1600" u="sng" dirty="0" err="1">
                <a:solidFill>
                  <a:srgbClr val="002060"/>
                </a:solidFill>
              </a:rPr>
              <a:t>Проектът</a:t>
            </a:r>
            <a:r>
              <a:rPr lang="ru-RU" sz="1600" u="sng" dirty="0">
                <a:solidFill>
                  <a:srgbClr val="002060"/>
                </a:solidFill>
              </a:rPr>
              <a:t> </a:t>
            </a:r>
            <a:r>
              <a:rPr lang="ru-RU" sz="1600" u="sng" dirty="0" err="1">
                <a:solidFill>
                  <a:srgbClr val="002060"/>
                </a:solidFill>
              </a:rPr>
              <a:t>включва</a:t>
            </a:r>
            <a:r>
              <a:rPr lang="ru-RU" sz="1600" u="sng" dirty="0">
                <a:solidFill>
                  <a:srgbClr val="002060"/>
                </a:solidFill>
              </a:rPr>
              <a:t> </a:t>
            </a:r>
            <a:r>
              <a:rPr lang="ru-RU" sz="1600" u="sng" dirty="0" err="1">
                <a:solidFill>
                  <a:srgbClr val="002060"/>
                </a:solidFill>
              </a:rPr>
              <a:t>дейности</a:t>
            </a:r>
            <a:r>
              <a:rPr lang="ru-RU" sz="1600" u="sng" dirty="0">
                <a:solidFill>
                  <a:srgbClr val="002060"/>
                </a:solidFill>
              </a:rPr>
              <a:t> в </a:t>
            </a:r>
            <a:r>
              <a:rPr lang="ru-RU" sz="1600" u="sng" dirty="0" err="1">
                <a:solidFill>
                  <a:srgbClr val="002060"/>
                </a:solidFill>
              </a:rPr>
              <a:t>едно</a:t>
            </a:r>
            <a:r>
              <a:rPr lang="ru-RU" sz="1600" u="sng" dirty="0">
                <a:solidFill>
                  <a:srgbClr val="002060"/>
                </a:solidFill>
              </a:rPr>
              <a:t> населено място-5т.</a:t>
            </a:r>
            <a:br>
              <a:rPr lang="ru-RU" sz="1600" u="sng" dirty="0">
                <a:solidFill>
                  <a:srgbClr val="002060"/>
                </a:solidFill>
              </a:rPr>
            </a:br>
            <a:r>
              <a:rPr lang="ru-RU" sz="1600" u="sng" dirty="0">
                <a:solidFill>
                  <a:srgbClr val="002060"/>
                </a:solidFill>
              </a:rPr>
              <a:t>-</a:t>
            </a:r>
            <a:r>
              <a:rPr lang="ru-RU" sz="1600" u="sng" dirty="0" err="1">
                <a:solidFill>
                  <a:srgbClr val="002060"/>
                </a:solidFill>
              </a:rPr>
              <a:t>Проектът</a:t>
            </a:r>
            <a:r>
              <a:rPr lang="ru-RU" sz="1600" u="sng" dirty="0">
                <a:solidFill>
                  <a:srgbClr val="002060"/>
                </a:solidFill>
              </a:rPr>
              <a:t> </a:t>
            </a:r>
            <a:r>
              <a:rPr lang="ru-RU" sz="1600" u="sng" dirty="0" err="1">
                <a:solidFill>
                  <a:srgbClr val="002060"/>
                </a:solidFill>
              </a:rPr>
              <a:t>включва</a:t>
            </a:r>
            <a:r>
              <a:rPr lang="ru-RU" sz="1600" u="sng" dirty="0">
                <a:solidFill>
                  <a:srgbClr val="002060"/>
                </a:solidFill>
              </a:rPr>
              <a:t> </a:t>
            </a:r>
            <a:r>
              <a:rPr lang="ru-RU" sz="1600" u="sng" dirty="0" err="1">
                <a:solidFill>
                  <a:srgbClr val="002060"/>
                </a:solidFill>
              </a:rPr>
              <a:t>дейности</a:t>
            </a:r>
            <a:r>
              <a:rPr lang="ru-RU" sz="1600" u="sng" dirty="0">
                <a:solidFill>
                  <a:srgbClr val="002060"/>
                </a:solidFill>
              </a:rPr>
              <a:t> в две </a:t>
            </a:r>
            <a:r>
              <a:rPr lang="ru-RU" sz="1600" u="sng" dirty="0" err="1">
                <a:solidFill>
                  <a:srgbClr val="002060"/>
                </a:solidFill>
              </a:rPr>
              <a:t>населени</a:t>
            </a:r>
            <a:r>
              <a:rPr lang="ru-RU" sz="1600" u="sng" dirty="0">
                <a:solidFill>
                  <a:srgbClr val="002060"/>
                </a:solidFill>
              </a:rPr>
              <a:t> места-10т.</a:t>
            </a:r>
            <a:br>
              <a:rPr lang="ru-RU" sz="1600" u="sng" dirty="0">
                <a:solidFill>
                  <a:srgbClr val="002060"/>
                </a:solidFill>
              </a:rPr>
            </a:br>
            <a:r>
              <a:rPr lang="ru-RU" sz="1600" u="sng" dirty="0">
                <a:solidFill>
                  <a:srgbClr val="002060"/>
                </a:solidFill>
              </a:rPr>
              <a:t>-</a:t>
            </a:r>
            <a:r>
              <a:rPr lang="ru-RU" sz="1600" u="sng" dirty="0" err="1">
                <a:solidFill>
                  <a:srgbClr val="002060"/>
                </a:solidFill>
              </a:rPr>
              <a:t>Проектът</a:t>
            </a:r>
            <a:r>
              <a:rPr lang="ru-RU" sz="1600" u="sng" dirty="0">
                <a:solidFill>
                  <a:srgbClr val="002060"/>
                </a:solidFill>
              </a:rPr>
              <a:t> </a:t>
            </a:r>
            <a:r>
              <a:rPr lang="ru-RU" sz="1600" u="sng" dirty="0" err="1">
                <a:solidFill>
                  <a:srgbClr val="002060"/>
                </a:solidFill>
              </a:rPr>
              <a:t>включва</a:t>
            </a:r>
            <a:r>
              <a:rPr lang="ru-RU" sz="1600" u="sng" dirty="0">
                <a:solidFill>
                  <a:srgbClr val="002060"/>
                </a:solidFill>
              </a:rPr>
              <a:t> </a:t>
            </a:r>
            <a:r>
              <a:rPr lang="ru-RU" sz="1600" u="sng" dirty="0" err="1">
                <a:solidFill>
                  <a:srgbClr val="002060"/>
                </a:solidFill>
              </a:rPr>
              <a:t>дейности</a:t>
            </a:r>
            <a:r>
              <a:rPr lang="ru-RU" sz="1600" u="sng" dirty="0">
                <a:solidFill>
                  <a:srgbClr val="002060"/>
                </a:solidFill>
              </a:rPr>
              <a:t> в три и </a:t>
            </a:r>
            <a:r>
              <a:rPr lang="ru-RU" sz="1600" u="sng" dirty="0" err="1">
                <a:solidFill>
                  <a:srgbClr val="002060"/>
                </a:solidFill>
              </a:rPr>
              <a:t>повече</a:t>
            </a:r>
            <a:r>
              <a:rPr lang="ru-RU" sz="1600" u="sng" dirty="0">
                <a:solidFill>
                  <a:srgbClr val="002060"/>
                </a:solidFill>
              </a:rPr>
              <a:t> </a:t>
            </a:r>
            <a:r>
              <a:rPr lang="ru-RU" sz="1600" u="sng" dirty="0" err="1">
                <a:solidFill>
                  <a:srgbClr val="002060"/>
                </a:solidFill>
              </a:rPr>
              <a:t>населени</a:t>
            </a:r>
            <a:r>
              <a:rPr lang="ru-RU" sz="1600" u="sng" dirty="0">
                <a:solidFill>
                  <a:srgbClr val="002060"/>
                </a:solidFill>
              </a:rPr>
              <a:t> места-15т.</a:t>
            </a:r>
            <a:br>
              <a:rPr lang="ru-RU" sz="1600" u="sng" dirty="0">
                <a:solidFill>
                  <a:srgbClr val="002060"/>
                </a:solidFill>
              </a:rPr>
            </a:br>
            <a:r>
              <a:rPr lang="ru-RU" sz="1600" u="sng" dirty="0" smtClean="0">
                <a:solidFill>
                  <a:srgbClr val="002060"/>
                </a:solidFill>
              </a:rPr>
              <a:t>3.Проектът </a:t>
            </a:r>
            <a:r>
              <a:rPr lang="ru-RU" sz="1600" u="sng" dirty="0" err="1">
                <a:solidFill>
                  <a:srgbClr val="002060"/>
                </a:solidFill>
              </a:rPr>
              <a:t>предвижда</a:t>
            </a:r>
            <a:r>
              <a:rPr lang="ru-RU" sz="1600" u="sng" dirty="0">
                <a:solidFill>
                  <a:srgbClr val="002060"/>
                </a:solidFill>
              </a:rPr>
              <a:t> ремонт/</a:t>
            </a:r>
            <a:r>
              <a:rPr lang="ru-RU" sz="1600" u="sng" dirty="0" err="1">
                <a:solidFill>
                  <a:srgbClr val="002060"/>
                </a:solidFill>
              </a:rPr>
              <a:t>рехабилитация</a:t>
            </a:r>
            <a:r>
              <a:rPr lang="ru-RU" sz="1600" u="sng" dirty="0">
                <a:solidFill>
                  <a:srgbClr val="002060"/>
                </a:solidFill>
              </a:rPr>
              <a:t>/ реконструкция на </a:t>
            </a:r>
            <a:r>
              <a:rPr lang="ru-RU" sz="1600" u="sng" dirty="0" smtClean="0">
                <a:solidFill>
                  <a:srgbClr val="002060"/>
                </a:solidFill>
              </a:rPr>
              <a:t>улици-20 т.</a:t>
            </a:r>
            <a:r>
              <a:rPr lang="ru-RU" sz="1600" u="sng" dirty="0">
                <a:solidFill>
                  <a:srgbClr val="002060"/>
                </a:solidFill>
              </a:rPr>
              <a:t/>
            </a:r>
            <a:br>
              <a:rPr lang="ru-RU" sz="1600" u="sng" dirty="0">
                <a:solidFill>
                  <a:srgbClr val="002060"/>
                </a:solidFill>
              </a:rPr>
            </a:br>
            <a:r>
              <a:rPr lang="ru-RU" sz="1600" u="sng" dirty="0" smtClean="0">
                <a:solidFill>
                  <a:srgbClr val="002060"/>
                </a:solidFill>
              </a:rPr>
              <a:t>4.Проектът </a:t>
            </a:r>
            <a:r>
              <a:rPr lang="ru-RU" sz="1600" u="sng" dirty="0" err="1">
                <a:solidFill>
                  <a:srgbClr val="002060"/>
                </a:solidFill>
              </a:rPr>
              <a:t>предвижда</a:t>
            </a:r>
            <a:r>
              <a:rPr lang="ru-RU" sz="1600" u="sng" dirty="0">
                <a:solidFill>
                  <a:srgbClr val="002060"/>
                </a:solidFill>
              </a:rPr>
              <a:t> </a:t>
            </a:r>
            <a:r>
              <a:rPr lang="ru-RU" sz="1600" u="sng" dirty="0" err="1">
                <a:solidFill>
                  <a:srgbClr val="002060"/>
                </a:solidFill>
              </a:rPr>
              <a:t>дейности</a:t>
            </a:r>
            <a:r>
              <a:rPr lang="ru-RU" sz="1600" u="sng" dirty="0">
                <a:solidFill>
                  <a:srgbClr val="002060"/>
                </a:solidFill>
              </a:rPr>
              <a:t> за </a:t>
            </a:r>
            <a:r>
              <a:rPr lang="ru-RU" sz="1600" u="sng" dirty="0" err="1">
                <a:solidFill>
                  <a:srgbClr val="002060"/>
                </a:solidFill>
              </a:rPr>
              <a:t>изграждане</a:t>
            </a:r>
            <a:r>
              <a:rPr lang="ru-RU" sz="1600" u="sng" dirty="0">
                <a:solidFill>
                  <a:srgbClr val="002060"/>
                </a:solidFill>
              </a:rPr>
              <a:t> или </a:t>
            </a:r>
            <a:r>
              <a:rPr lang="ru-RU" sz="1600" u="sng" dirty="0" err="1">
                <a:solidFill>
                  <a:srgbClr val="002060"/>
                </a:solidFill>
              </a:rPr>
              <a:t>възстановяване</a:t>
            </a:r>
            <a:r>
              <a:rPr lang="ru-RU" sz="1600" u="sng" dirty="0">
                <a:solidFill>
                  <a:srgbClr val="002060"/>
                </a:solidFill>
              </a:rPr>
              <a:t> на зелени </a:t>
            </a:r>
            <a:r>
              <a:rPr lang="ru-RU" sz="1600" u="sng" dirty="0" smtClean="0">
                <a:solidFill>
                  <a:srgbClr val="002060"/>
                </a:solidFill>
              </a:rPr>
              <a:t>пространства-20 т.</a:t>
            </a:r>
            <a:r>
              <a:rPr lang="ru-RU" sz="1600" u="sng" dirty="0">
                <a:solidFill>
                  <a:srgbClr val="002060"/>
                </a:solidFill>
              </a:rPr>
              <a:t/>
            </a:r>
            <a:br>
              <a:rPr lang="ru-RU" sz="1600" u="sng" dirty="0">
                <a:solidFill>
                  <a:srgbClr val="002060"/>
                </a:solidFill>
              </a:rPr>
            </a:br>
            <a:r>
              <a:rPr lang="ru-RU" sz="1600" u="sng" dirty="0" smtClean="0">
                <a:solidFill>
                  <a:srgbClr val="002060"/>
                </a:solidFill>
              </a:rPr>
              <a:t>5.Проектът </a:t>
            </a:r>
            <a:r>
              <a:rPr lang="ru-RU" sz="1600" u="sng" dirty="0" err="1">
                <a:solidFill>
                  <a:srgbClr val="002060"/>
                </a:solidFill>
              </a:rPr>
              <a:t>предвижда</a:t>
            </a:r>
            <a:r>
              <a:rPr lang="ru-RU" sz="1600" u="sng" dirty="0">
                <a:solidFill>
                  <a:srgbClr val="002060"/>
                </a:solidFill>
              </a:rPr>
              <a:t> </a:t>
            </a:r>
            <a:r>
              <a:rPr lang="ru-RU" sz="1600" u="sng" dirty="0" err="1">
                <a:solidFill>
                  <a:srgbClr val="002060"/>
                </a:solidFill>
              </a:rPr>
              <a:t>разработване</a:t>
            </a:r>
            <a:r>
              <a:rPr lang="ru-RU" sz="1600" u="sng" dirty="0">
                <a:solidFill>
                  <a:srgbClr val="002060"/>
                </a:solidFill>
              </a:rPr>
              <a:t> на концепция за </a:t>
            </a:r>
            <a:r>
              <a:rPr lang="ru-RU" sz="1600" u="sng" dirty="0" err="1">
                <a:solidFill>
                  <a:srgbClr val="002060"/>
                </a:solidFill>
              </a:rPr>
              <a:t>интелигентни</a:t>
            </a:r>
            <a:r>
              <a:rPr lang="ru-RU" sz="1600" u="sng" dirty="0">
                <a:solidFill>
                  <a:srgbClr val="002060"/>
                </a:solidFill>
              </a:rPr>
              <a:t> селища и/или </a:t>
            </a:r>
            <a:r>
              <a:rPr lang="ru-RU" sz="1600" u="sng" dirty="0" err="1">
                <a:solidFill>
                  <a:srgbClr val="002060"/>
                </a:solidFill>
              </a:rPr>
              <a:t>изпълнение</a:t>
            </a:r>
            <a:r>
              <a:rPr lang="ru-RU" sz="1600" u="sng" dirty="0">
                <a:solidFill>
                  <a:srgbClr val="002060"/>
                </a:solidFill>
              </a:rPr>
              <a:t> на </a:t>
            </a:r>
            <a:r>
              <a:rPr lang="ru-RU" sz="1600" u="sng" dirty="0" err="1">
                <a:solidFill>
                  <a:srgbClr val="002060"/>
                </a:solidFill>
              </a:rPr>
              <a:t>дейност</a:t>
            </a:r>
            <a:r>
              <a:rPr lang="ru-RU" sz="1600" u="sng" dirty="0">
                <a:solidFill>
                  <a:srgbClr val="002060"/>
                </a:solidFill>
              </a:rPr>
              <a:t> от концепция за </a:t>
            </a:r>
            <a:r>
              <a:rPr lang="ru-RU" sz="1600" u="sng" dirty="0" err="1">
                <a:solidFill>
                  <a:srgbClr val="002060"/>
                </a:solidFill>
              </a:rPr>
              <a:t>интелигентни</a:t>
            </a:r>
            <a:r>
              <a:rPr lang="ru-RU" sz="1600" u="sng" dirty="0">
                <a:solidFill>
                  <a:srgbClr val="002060"/>
                </a:solidFill>
              </a:rPr>
              <a:t> </a:t>
            </a:r>
            <a:r>
              <a:rPr lang="ru-RU" sz="1600" u="sng" dirty="0" smtClean="0">
                <a:solidFill>
                  <a:srgbClr val="002060"/>
                </a:solidFill>
              </a:rPr>
              <a:t>селища-10 т.</a:t>
            </a:r>
            <a:r>
              <a:rPr lang="ru-RU" sz="1600" u="sng" dirty="0">
                <a:solidFill>
                  <a:srgbClr val="002060"/>
                </a:solidFill>
              </a:rPr>
              <a:t/>
            </a:r>
            <a:br>
              <a:rPr lang="ru-RU" sz="1600" u="sng" dirty="0">
                <a:solidFill>
                  <a:srgbClr val="002060"/>
                </a:solidFill>
              </a:rPr>
            </a:br>
            <a:r>
              <a:rPr lang="ru-RU" sz="1600" u="sng" dirty="0" smtClean="0">
                <a:solidFill>
                  <a:srgbClr val="002060"/>
                </a:solidFill>
              </a:rPr>
              <a:t>6. </a:t>
            </a:r>
            <a:r>
              <a:rPr lang="ru-RU" sz="1600" u="sng" dirty="0" err="1" smtClean="0">
                <a:solidFill>
                  <a:srgbClr val="002060"/>
                </a:solidFill>
              </a:rPr>
              <a:t>Проектът</a:t>
            </a:r>
            <a:r>
              <a:rPr lang="ru-RU" sz="1600" u="sng" dirty="0" smtClean="0">
                <a:solidFill>
                  <a:srgbClr val="002060"/>
                </a:solidFill>
              </a:rPr>
              <a:t> </a:t>
            </a:r>
            <a:r>
              <a:rPr lang="ru-RU" sz="1600" u="sng" dirty="0">
                <a:solidFill>
                  <a:srgbClr val="002060"/>
                </a:solidFill>
              </a:rPr>
              <a:t>се </a:t>
            </a:r>
            <a:r>
              <a:rPr lang="ru-RU" sz="1600" u="sng" dirty="0" err="1">
                <a:solidFill>
                  <a:srgbClr val="002060"/>
                </a:solidFill>
              </a:rPr>
              <a:t>изпълнява</a:t>
            </a:r>
            <a:r>
              <a:rPr lang="ru-RU" sz="1600" u="sng" dirty="0">
                <a:solidFill>
                  <a:srgbClr val="002060"/>
                </a:solidFill>
              </a:rPr>
              <a:t> в населено </a:t>
            </a:r>
            <a:r>
              <a:rPr lang="ru-RU" sz="1600" u="sng" dirty="0" err="1">
                <a:solidFill>
                  <a:srgbClr val="002060"/>
                </a:solidFill>
              </a:rPr>
              <a:t>място</a:t>
            </a:r>
            <a:r>
              <a:rPr lang="ru-RU" sz="1600" u="sng" dirty="0">
                <a:solidFill>
                  <a:srgbClr val="002060"/>
                </a:solidFill>
              </a:rPr>
              <a:t> различно от </a:t>
            </a:r>
            <a:r>
              <a:rPr lang="ru-RU" sz="1600" u="sng" dirty="0" err="1">
                <a:solidFill>
                  <a:srgbClr val="002060"/>
                </a:solidFill>
              </a:rPr>
              <a:t>общински</a:t>
            </a:r>
            <a:r>
              <a:rPr lang="ru-RU" sz="1600" u="sng" dirty="0">
                <a:solidFill>
                  <a:srgbClr val="002060"/>
                </a:solidFill>
              </a:rPr>
              <a:t> </a:t>
            </a:r>
            <a:r>
              <a:rPr lang="ru-RU" sz="1600" u="sng" dirty="0" smtClean="0">
                <a:solidFill>
                  <a:srgbClr val="002060"/>
                </a:solidFill>
              </a:rPr>
              <a:t>център-15 т.</a:t>
            </a:r>
            <a:r>
              <a:rPr lang="ru-RU" sz="1600" u="sng" dirty="0">
                <a:solidFill>
                  <a:srgbClr val="002060"/>
                </a:solidFill>
              </a:rPr>
              <a:t/>
            </a:r>
            <a:br>
              <a:rPr lang="ru-RU" sz="1600" u="sng" dirty="0">
                <a:solidFill>
                  <a:srgbClr val="002060"/>
                </a:solidFill>
              </a:rPr>
            </a:br>
            <a:r>
              <a:rPr lang="ru-RU" sz="1600" u="sng" dirty="0" smtClean="0">
                <a:solidFill>
                  <a:srgbClr val="002060"/>
                </a:solidFill>
              </a:rPr>
              <a:t/>
            </a:r>
            <a:br>
              <a:rPr lang="ru-RU" sz="1600" u="sng" dirty="0" smtClean="0">
                <a:solidFill>
                  <a:srgbClr val="002060"/>
                </a:solidFill>
              </a:rPr>
            </a:br>
            <a:r>
              <a:rPr lang="ru-RU" sz="1600" b="1" i="1" u="sng" dirty="0" smtClean="0">
                <a:solidFill>
                  <a:srgbClr val="002060"/>
                </a:solidFill>
              </a:rPr>
              <a:t>Минимален </a:t>
            </a:r>
            <a:r>
              <a:rPr lang="ru-RU" sz="1600" b="1" i="1" u="sng" dirty="0" err="1">
                <a:solidFill>
                  <a:srgbClr val="002060"/>
                </a:solidFill>
              </a:rPr>
              <a:t>праг</a:t>
            </a:r>
            <a:r>
              <a:rPr lang="ru-RU" sz="1600" b="1" i="1" u="sng" dirty="0">
                <a:solidFill>
                  <a:srgbClr val="002060"/>
                </a:solidFill>
              </a:rPr>
              <a:t> за </a:t>
            </a:r>
            <a:r>
              <a:rPr lang="ru-RU" sz="1600" b="1" i="1" u="sng" dirty="0" err="1">
                <a:solidFill>
                  <a:srgbClr val="002060"/>
                </a:solidFill>
              </a:rPr>
              <a:t>преминаване</a:t>
            </a:r>
            <a:r>
              <a:rPr lang="ru-RU" sz="1600" b="1" i="1" u="sng" dirty="0">
                <a:solidFill>
                  <a:srgbClr val="002060"/>
                </a:solidFill>
              </a:rPr>
              <a:t> 20 точки</a:t>
            </a:r>
            <a:r>
              <a:rPr lang="ru-RU" sz="1600" b="1" i="1" u="sng" dirty="0" smtClean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СВОМР 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на МИГ </a:t>
            </a: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“, споразумение № РД 50-31/ 20.01.2026г.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</p:txBody>
      </p:sp>
      <p:pic>
        <p:nvPicPr>
          <p:cNvPr id="6" name="Картина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2362200"/>
            <a:ext cx="1905000" cy="1165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22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4572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ru-RU" sz="1600" b="1" dirty="0" smtClean="0">
                <a:solidFill>
                  <a:srgbClr val="002060"/>
                </a:solidFill>
              </a:rPr>
              <a:t/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/>
            </a:r>
            <a:br>
              <a:rPr lang="ru-RU" sz="1600" b="1" dirty="0">
                <a:solidFill>
                  <a:srgbClr val="002060"/>
                </a:solidFill>
              </a:rPr>
            </a:br>
            <a:r>
              <a:rPr lang="ru-RU" sz="1600" b="1" dirty="0" smtClean="0">
                <a:solidFill>
                  <a:srgbClr val="002060"/>
                </a:solidFill>
              </a:rPr>
              <a:t/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/>
            </a:r>
            <a:br>
              <a:rPr lang="ru-RU" sz="1600" b="1" dirty="0">
                <a:solidFill>
                  <a:srgbClr val="002060"/>
                </a:solidFill>
              </a:rPr>
            </a:br>
            <a:r>
              <a:rPr lang="ru-RU" sz="1600" b="1" dirty="0" smtClean="0">
                <a:solidFill>
                  <a:srgbClr val="002060"/>
                </a:solidFill>
              </a:rPr>
              <a:t/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/>
            </a:r>
            <a:br>
              <a:rPr lang="ru-RU" sz="1600" b="1" dirty="0">
                <a:solidFill>
                  <a:srgbClr val="002060"/>
                </a:solidFill>
              </a:rPr>
            </a:br>
            <a:r>
              <a:rPr lang="ru-RU" sz="1600" b="1" dirty="0" smtClean="0">
                <a:solidFill>
                  <a:srgbClr val="002060"/>
                </a:solidFill>
              </a:rPr>
              <a:t/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/>
            </a:r>
            <a:br>
              <a:rPr lang="ru-RU" sz="1600" b="1" dirty="0">
                <a:solidFill>
                  <a:srgbClr val="002060"/>
                </a:solidFill>
              </a:rPr>
            </a:br>
            <a:r>
              <a:rPr lang="ru-RU" sz="1600" b="1" dirty="0" smtClean="0">
                <a:solidFill>
                  <a:srgbClr val="002060"/>
                </a:solidFill>
              </a:rPr>
              <a:t/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600" dirty="0" err="1" smtClean="0">
                <a:solidFill>
                  <a:srgbClr val="002060"/>
                </a:solidFill>
              </a:rPr>
              <a:t>Интелигентни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>
                <a:solidFill>
                  <a:srgbClr val="002060"/>
                </a:solidFill>
              </a:rPr>
              <a:t>селища“ - подход за </a:t>
            </a:r>
            <a:r>
              <a:rPr lang="ru-RU" sz="1600" dirty="0" err="1">
                <a:solidFill>
                  <a:srgbClr val="002060"/>
                </a:solidFill>
              </a:rPr>
              <a:t>интегрирано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териториално</a:t>
            </a:r>
            <a:r>
              <a:rPr lang="ru-RU" sz="1600" dirty="0">
                <a:solidFill>
                  <a:srgbClr val="002060"/>
                </a:solidFill>
              </a:rPr>
              <a:t> развитие, </a:t>
            </a:r>
            <a:r>
              <a:rPr lang="ru-RU" sz="1600" dirty="0" err="1">
                <a:solidFill>
                  <a:srgbClr val="002060"/>
                </a:solidFill>
              </a:rPr>
              <a:t>който</a:t>
            </a:r>
            <a:r>
              <a:rPr lang="ru-RU" sz="1600" dirty="0">
                <a:solidFill>
                  <a:srgbClr val="002060"/>
                </a:solidFill>
              </a:rPr>
              <a:t> се </a:t>
            </a:r>
            <a:r>
              <a:rPr lang="ru-RU" sz="1600" dirty="0" err="1">
                <a:solidFill>
                  <a:srgbClr val="002060"/>
                </a:solidFill>
              </a:rPr>
              <a:t>прилага</a:t>
            </a:r>
            <a:r>
              <a:rPr lang="ru-RU" sz="1600" dirty="0">
                <a:solidFill>
                  <a:srgbClr val="002060"/>
                </a:solidFill>
              </a:rPr>
              <a:t> от общности в </a:t>
            </a:r>
            <a:r>
              <a:rPr lang="ru-RU" sz="1600" dirty="0" err="1">
                <a:solidFill>
                  <a:srgbClr val="002060"/>
                </a:solidFill>
              </a:rPr>
              <a:t>селските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райони</a:t>
            </a:r>
            <a:r>
              <a:rPr lang="ru-RU" sz="1600" dirty="0">
                <a:solidFill>
                  <a:srgbClr val="002060"/>
                </a:solidFill>
              </a:rPr>
              <a:t>, на </a:t>
            </a:r>
            <a:r>
              <a:rPr lang="ru-RU" sz="1600" dirty="0" err="1">
                <a:solidFill>
                  <a:srgbClr val="002060"/>
                </a:solidFill>
              </a:rPr>
              <a:t>основата</a:t>
            </a:r>
            <a:r>
              <a:rPr lang="ru-RU" sz="1600" dirty="0">
                <a:solidFill>
                  <a:srgbClr val="002060"/>
                </a:solidFill>
              </a:rPr>
              <a:t> на концепция (</a:t>
            </a:r>
            <a:r>
              <a:rPr lang="ru-RU" sz="1600" dirty="0" err="1">
                <a:solidFill>
                  <a:srgbClr val="002060"/>
                </a:solidFill>
              </a:rPr>
              <a:t>опростен</a:t>
            </a:r>
            <a:r>
              <a:rPr lang="ru-RU" sz="1600" dirty="0">
                <a:solidFill>
                  <a:srgbClr val="002060"/>
                </a:solidFill>
              </a:rPr>
              <a:t> вариант на стратегия или стратегия) за </a:t>
            </a:r>
            <a:r>
              <a:rPr lang="ru-RU" sz="1600" dirty="0" err="1">
                <a:solidFill>
                  <a:srgbClr val="002060"/>
                </a:solidFill>
              </a:rPr>
              <a:t>неговото</a:t>
            </a:r>
            <a:r>
              <a:rPr lang="ru-RU" sz="1600" dirty="0">
                <a:solidFill>
                  <a:srgbClr val="002060"/>
                </a:solidFill>
              </a:rPr>
              <a:t> приложение и/или </a:t>
            </a:r>
            <a:r>
              <a:rPr lang="ru-RU" sz="1600" dirty="0" err="1">
                <a:solidFill>
                  <a:srgbClr val="002060"/>
                </a:solidFill>
              </a:rPr>
              <a:t>като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отделни</a:t>
            </a:r>
            <a:r>
              <a:rPr lang="ru-RU" sz="1600" dirty="0">
                <a:solidFill>
                  <a:srgbClr val="002060"/>
                </a:solidFill>
              </a:rPr>
              <a:t>, </a:t>
            </a:r>
            <a:r>
              <a:rPr lang="ru-RU" sz="1600" dirty="0" err="1">
                <a:solidFill>
                  <a:srgbClr val="002060"/>
                </a:solidFill>
              </a:rPr>
              <a:t>самостоятелни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иновативни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социални</a:t>
            </a:r>
            <a:r>
              <a:rPr lang="ru-RU" sz="1600" dirty="0">
                <a:solidFill>
                  <a:srgbClr val="002060"/>
                </a:solidFill>
              </a:rPr>
              <a:t>, </a:t>
            </a:r>
            <a:r>
              <a:rPr lang="ru-RU" sz="1600" dirty="0" err="1">
                <a:solidFill>
                  <a:srgbClr val="002060"/>
                </a:solidFill>
              </a:rPr>
              <a:t>технологични</a:t>
            </a:r>
            <a:r>
              <a:rPr lang="ru-RU" sz="1600" dirty="0">
                <a:solidFill>
                  <a:srgbClr val="002060"/>
                </a:solidFill>
              </a:rPr>
              <a:t> и/или </a:t>
            </a:r>
            <a:r>
              <a:rPr lang="ru-RU" sz="1600" dirty="0" err="1">
                <a:solidFill>
                  <a:srgbClr val="002060"/>
                </a:solidFill>
              </a:rPr>
              <a:t>цифрови</a:t>
            </a:r>
            <a:r>
              <a:rPr lang="ru-RU" sz="1600" dirty="0">
                <a:solidFill>
                  <a:srgbClr val="002060"/>
                </a:solidFill>
              </a:rPr>
              <a:t> решения, </a:t>
            </a:r>
            <a:r>
              <a:rPr lang="ru-RU" sz="1600" dirty="0" err="1">
                <a:solidFill>
                  <a:srgbClr val="002060"/>
                </a:solidFill>
              </a:rPr>
              <a:t>съответстващи</a:t>
            </a:r>
            <a:r>
              <a:rPr lang="ru-RU" sz="1600" dirty="0">
                <a:solidFill>
                  <a:srgbClr val="002060"/>
                </a:solidFill>
              </a:rPr>
              <a:t> на </a:t>
            </a:r>
            <a:r>
              <a:rPr lang="ru-RU" sz="1600" dirty="0" err="1">
                <a:solidFill>
                  <a:srgbClr val="002060"/>
                </a:solidFill>
              </a:rPr>
              <a:t>принципите</a:t>
            </a:r>
            <a:r>
              <a:rPr lang="ru-RU" sz="1600" dirty="0">
                <a:solidFill>
                  <a:srgbClr val="002060"/>
                </a:solidFill>
              </a:rPr>
              <a:t> на </a:t>
            </a:r>
            <a:r>
              <a:rPr lang="ru-RU" sz="1600" dirty="0" err="1">
                <a:solidFill>
                  <a:srgbClr val="002060"/>
                </a:solidFill>
              </a:rPr>
              <a:t>тази</a:t>
            </a:r>
            <a:r>
              <a:rPr lang="ru-RU" sz="1600" dirty="0">
                <a:solidFill>
                  <a:srgbClr val="002060"/>
                </a:solidFill>
              </a:rPr>
              <a:t> концепция </a:t>
            </a:r>
            <a:r>
              <a:rPr lang="ru-RU" sz="1600" dirty="0" err="1">
                <a:solidFill>
                  <a:srgbClr val="002060"/>
                </a:solidFill>
              </a:rPr>
              <a:t>като</a:t>
            </a:r>
            <a:r>
              <a:rPr lang="ru-RU" sz="1600" dirty="0">
                <a:solidFill>
                  <a:srgbClr val="002060"/>
                </a:solidFill>
              </a:rPr>
              <a:t> инструмент/и за </a:t>
            </a:r>
            <a:r>
              <a:rPr lang="ru-RU" sz="1600" dirty="0" err="1">
                <a:solidFill>
                  <a:srgbClr val="002060"/>
                </a:solidFill>
              </a:rPr>
              <a:t>териториално</a:t>
            </a:r>
            <a:r>
              <a:rPr lang="ru-RU" sz="1600" dirty="0">
                <a:solidFill>
                  <a:srgbClr val="002060"/>
                </a:solidFill>
              </a:rPr>
              <a:t> развитие на </a:t>
            </a:r>
            <a:r>
              <a:rPr lang="ru-RU" sz="1600" dirty="0" err="1">
                <a:solidFill>
                  <a:srgbClr val="002060"/>
                </a:solidFill>
              </a:rPr>
              <a:t>селските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райони</a:t>
            </a:r>
            <a:r>
              <a:rPr lang="ru-RU" sz="1600" dirty="0">
                <a:solidFill>
                  <a:srgbClr val="002060"/>
                </a:solidFill>
              </a:rPr>
              <a:t> за </a:t>
            </a:r>
            <a:r>
              <a:rPr lang="ru-RU" sz="1600" dirty="0" err="1">
                <a:solidFill>
                  <a:srgbClr val="002060"/>
                </a:solidFill>
              </a:rPr>
              <a:t>подобряване</a:t>
            </a:r>
            <a:r>
              <a:rPr lang="ru-RU" sz="1600" dirty="0">
                <a:solidFill>
                  <a:srgbClr val="002060"/>
                </a:solidFill>
              </a:rPr>
              <a:t> на </a:t>
            </a:r>
            <a:r>
              <a:rPr lang="ru-RU" sz="1600" dirty="0" err="1">
                <a:solidFill>
                  <a:srgbClr val="002060"/>
                </a:solidFill>
              </a:rPr>
              <a:t>техните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икономически</a:t>
            </a:r>
            <a:r>
              <a:rPr lang="ru-RU" sz="1600" dirty="0">
                <a:solidFill>
                  <a:srgbClr val="002060"/>
                </a:solidFill>
              </a:rPr>
              <a:t>, </a:t>
            </a:r>
            <a:r>
              <a:rPr lang="ru-RU" sz="1600" dirty="0" err="1">
                <a:solidFill>
                  <a:srgbClr val="002060"/>
                </a:solidFill>
              </a:rPr>
              <a:t>социални</a:t>
            </a:r>
            <a:r>
              <a:rPr lang="ru-RU" sz="1600" dirty="0">
                <a:solidFill>
                  <a:srgbClr val="002060"/>
                </a:solidFill>
              </a:rPr>
              <a:t> и/или </a:t>
            </a:r>
            <a:r>
              <a:rPr lang="ru-RU" sz="1600" dirty="0" err="1">
                <a:solidFill>
                  <a:srgbClr val="002060"/>
                </a:solidFill>
              </a:rPr>
              <a:t>екологични</a:t>
            </a:r>
            <a:r>
              <a:rPr lang="ru-RU" sz="1600" dirty="0">
                <a:solidFill>
                  <a:srgbClr val="002060"/>
                </a:solidFill>
              </a:rPr>
              <a:t> условия;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695090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>
                <a:latin typeface="Times New Roman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latin typeface="Times New Roman"/>
                <a:ea typeface="Times New Roman"/>
              </a:rPr>
              <a:t>“, споразумение № РД 50-31/ 20.01.2026г</a:t>
            </a:r>
            <a:r>
              <a:rPr lang="x-none" sz="120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.</a:t>
            </a:r>
            <a:endParaRPr lang="bg-BG" sz="1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  <p:pic>
        <p:nvPicPr>
          <p:cNvPr id="2" name="Картина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1800" y="1453342"/>
            <a:ext cx="3131892" cy="2585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84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4572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ru-RU" sz="1600" dirty="0" err="1" smtClean="0">
                <a:solidFill>
                  <a:srgbClr val="002060"/>
                </a:solidFill>
              </a:rPr>
              <a:t>Дейностите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>
                <a:solidFill>
                  <a:srgbClr val="002060"/>
                </a:solidFill>
              </a:rPr>
              <a:t>се </a:t>
            </a:r>
            <a:r>
              <a:rPr lang="ru-RU" sz="1600" dirty="0" err="1">
                <a:solidFill>
                  <a:srgbClr val="002060"/>
                </a:solidFill>
              </a:rPr>
              <a:t>приемат</a:t>
            </a:r>
            <a:r>
              <a:rPr lang="ru-RU" sz="1600" dirty="0">
                <a:solidFill>
                  <a:srgbClr val="002060"/>
                </a:solidFill>
              </a:rPr>
              <a:t> за </a:t>
            </a:r>
            <a:r>
              <a:rPr lang="ru-RU" sz="1600" dirty="0" err="1">
                <a:solidFill>
                  <a:srgbClr val="002060"/>
                </a:solidFill>
              </a:rPr>
              <a:t>насочени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към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създаване</a:t>
            </a:r>
            <a:r>
              <a:rPr lang="ru-RU" sz="1600" dirty="0">
                <a:solidFill>
                  <a:srgbClr val="002060"/>
                </a:solidFill>
              </a:rPr>
              <a:t> на „</a:t>
            </a:r>
            <a:r>
              <a:rPr lang="ru-RU" sz="1600" dirty="0" err="1">
                <a:solidFill>
                  <a:srgbClr val="002060"/>
                </a:solidFill>
              </a:rPr>
              <a:t>интелигентни</a:t>
            </a:r>
            <a:r>
              <a:rPr lang="ru-RU" sz="1600" dirty="0">
                <a:solidFill>
                  <a:srgbClr val="002060"/>
                </a:solidFill>
              </a:rPr>
              <a:t> селища“, </a:t>
            </a:r>
            <a:r>
              <a:rPr lang="ru-RU" sz="1600" dirty="0" err="1">
                <a:solidFill>
                  <a:srgbClr val="002060"/>
                </a:solidFill>
              </a:rPr>
              <a:t>когато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са</a:t>
            </a:r>
            <a:r>
              <a:rPr lang="ru-RU" sz="1600" dirty="0">
                <a:solidFill>
                  <a:srgbClr val="002060"/>
                </a:solidFill>
              </a:rPr>
              <a:t>: </a:t>
            </a:r>
            <a:r>
              <a:rPr lang="en-US" sz="1600" dirty="0">
                <a:solidFill>
                  <a:srgbClr val="002060"/>
                </a:solidFill>
              </a:rPr>
              <a:t/>
            </a:r>
            <a:br>
              <a:rPr lang="en-US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>-</a:t>
            </a:r>
            <a:r>
              <a:rPr lang="ru-RU" sz="1600" dirty="0" err="1">
                <a:solidFill>
                  <a:srgbClr val="002060"/>
                </a:solidFill>
              </a:rPr>
              <a:t>свързани</a:t>
            </a:r>
            <a:r>
              <a:rPr lang="ru-RU" sz="1600" dirty="0">
                <a:solidFill>
                  <a:srgbClr val="002060"/>
                </a:solidFill>
              </a:rPr>
              <a:t> с </a:t>
            </a:r>
            <a:r>
              <a:rPr lang="ru-RU" sz="1600" dirty="0" err="1">
                <a:solidFill>
                  <a:srgbClr val="002060"/>
                </a:solidFill>
              </a:rPr>
              <a:t>подкрепа</a:t>
            </a:r>
            <a:r>
              <a:rPr lang="ru-RU" sz="1600" dirty="0">
                <a:solidFill>
                  <a:srgbClr val="002060"/>
                </a:solidFill>
              </a:rPr>
              <a:t> на </a:t>
            </a:r>
            <a:r>
              <a:rPr lang="ru-RU" sz="1600" dirty="0" err="1">
                <a:solidFill>
                  <a:srgbClr val="002060"/>
                </a:solidFill>
              </a:rPr>
              <a:t>иновативни</a:t>
            </a:r>
            <a:r>
              <a:rPr lang="ru-RU" sz="1600" dirty="0">
                <a:solidFill>
                  <a:srgbClr val="002060"/>
                </a:solidFill>
              </a:rPr>
              <a:t> решения за </a:t>
            </a:r>
            <a:r>
              <a:rPr lang="ru-RU" sz="1600" dirty="0" err="1">
                <a:solidFill>
                  <a:srgbClr val="002060"/>
                </a:solidFill>
              </a:rPr>
              <a:t>създаване</a:t>
            </a:r>
            <a:r>
              <a:rPr lang="ru-RU" sz="1600" dirty="0">
                <a:solidFill>
                  <a:srgbClr val="002060"/>
                </a:solidFill>
              </a:rPr>
              <a:t> на </a:t>
            </a:r>
            <a:r>
              <a:rPr lang="ru-RU" sz="1600" dirty="0" err="1">
                <a:solidFill>
                  <a:srgbClr val="002060"/>
                </a:solidFill>
              </a:rPr>
              <a:t>устойчиви</a:t>
            </a:r>
            <a:r>
              <a:rPr lang="ru-RU" sz="1600" dirty="0">
                <a:solidFill>
                  <a:srgbClr val="002060"/>
                </a:solidFill>
              </a:rPr>
              <a:t> модели – </a:t>
            </a:r>
            <a:r>
              <a:rPr lang="ru-RU" sz="1600" dirty="0" err="1">
                <a:solidFill>
                  <a:srgbClr val="002060"/>
                </a:solidFill>
              </a:rPr>
              <a:t>интелигентни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еко</a:t>
            </a:r>
            <a:r>
              <a:rPr lang="ru-RU" sz="1600" dirty="0">
                <a:solidFill>
                  <a:srgbClr val="002060"/>
                </a:solidFill>
              </a:rPr>
              <a:t> селища, </a:t>
            </a:r>
            <a:r>
              <a:rPr lang="ru-RU" sz="1600" dirty="0" err="1">
                <a:solidFill>
                  <a:srgbClr val="002060"/>
                </a:solidFill>
              </a:rPr>
              <a:t>социални</a:t>
            </a:r>
            <a:r>
              <a:rPr lang="ru-RU" sz="1600" dirty="0">
                <a:solidFill>
                  <a:srgbClr val="002060"/>
                </a:solidFill>
              </a:rPr>
              <a:t> селища, IT селища и др., </a:t>
            </a:r>
            <a:r>
              <a:rPr lang="ru-RU" sz="1600" dirty="0" err="1">
                <a:solidFill>
                  <a:srgbClr val="002060"/>
                </a:solidFill>
              </a:rPr>
              <a:t>ландшафтно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планиране</a:t>
            </a:r>
            <a:r>
              <a:rPr lang="ru-RU" sz="1600" dirty="0">
                <a:solidFill>
                  <a:srgbClr val="002060"/>
                </a:solidFill>
              </a:rPr>
              <a:t> и реконструкция на стари </a:t>
            </a:r>
            <a:r>
              <a:rPr lang="ru-RU" sz="1600" dirty="0" err="1">
                <a:solidFill>
                  <a:srgbClr val="002060"/>
                </a:solidFill>
              </a:rPr>
              <a:t>сгради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en-US" sz="1600" dirty="0">
                <a:solidFill>
                  <a:srgbClr val="002060"/>
                </a:solidFill>
              </a:rPr>
              <a:t>-</a:t>
            </a:r>
            <a:r>
              <a:rPr lang="ru-RU" sz="1600" dirty="0" err="1">
                <a:solidFill>
                  <a:srgbClr val="002060"/>
                </a:solidFill>
              </a:rPr>
              <a:t>използването</a:t>
            </a:r>
            <a:r>
              <a:rPr lang="ru-RU" sz="1600" dirty="0">
                <a:solidFill>
                  <a:srgbClr val="002060"/>
                </a:solidFill>
              </a:rPr>
              <a:t> на стари </a:t>
            </a:r>
            <a:r>
              <a:rPr lang="ru-RU" sz="1600" dirty="0" err="1">
                <a:solidFill>
                  <a:srgbClr val="002060"/>
                </a:solidFill>
              </a:rPr>
              <a:t>сгради</a:t>
            </a:r>
            <a:r>
              <a:rPr lang="ru-RU" sz="1600" dirty="0">
                <a:solidFill>
                  <a:srgbClr val="002060"/>
                </a:solidFill>
              </a:rPr>
              <a:t> или </a:t>
            </a:r>
            <a:r>
              <a:rPr lang="ru-RU" sz="1600" dirty="0" err="1">
                <a:solidFill>
                  <a:srgbClr val="002060"/>
                </a:solidFill>
              </a:rPr>
              <a:t>налични</a:t>
            </a:r>
            <a:r>
              <a:rPr lang="ru-RU" sz="1600" dirty="0">
                <a:solidFill>
                  <a:srgbClr val="002060"/>
                </a:solidFill>
              </a:rPr>
              <a:t> парцели в </a:t>
            </a:r>
            <a:r>
              <a:rPr lang="ru-RU" sz="1600" dirty="0" err="1">
                <a:solidFill>
                  <a:srgbClr val="002060"/>
                </a:solidFill>
              </a:rPr>
              <a:t>полза</a:t>
            </a:r>
            <a:r>
              <a:rPr lang="ru-RU" sz="1600" dirty="0">
                <a:solidFill>
                  <a:srgbClr val="002060"/>
                </a:solidFill>
              </a:rPr>
              <a:t> на </a:t>
            </a:r>
            <a:r>
              <a:rPr lang="ru-RU" sz="1600" dirty="0" err="1">
                <a:solidFill>
                  <a:srgbClr val="002060"/>
                </a:solidFill>
              </a:rPr>
              <a:t>местната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общност</a:t>
            </a:r>
            <a:r>
              <a:rPr lang="ru-RU" sz="1600" dirty="0">
                <a:solidFill>
                  <a:srgbClr val="002060"/>
                </a:solidFill>
              </a:rPr>
              <a:t>; </a:t>
            </a:r>
            <a:r>
              <a:rPr lang="en-US" sz="1600" dirty="0">
                <a:solidFill>
                  <a:srgbClr val="002060"/>
                </a:solidFill>
              </a:rPr>
              <a:t/>
            </a:r>
            <a:br>
              <a:rPr lang="en-US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>-</a:t>
            </a:r>
            <a:r>
              <a:rPr lang="ru-RU" sz="1600" dirty="0" err="1">
                <a:solidFill>
                  <a:srgbClr val="002060"/>
                </a:solidFill>
              </a:rPr>
              <a:t>свързани</a:t>
            </a:r>
            <a:r>
              <a:rPr lang="ru-RU" sz="1600" dirty="0">
                <a:solidFill>
                  <a:srgbClr val="002060"/>
                </a:solidFill>
              </a:rPr>
              <a:t> с </a:t>
            </a:r>
            <a:r>
              <a:rPr lang="ru-RU" sz="1600" dirty="0" err="1">
                <a:solidFill>
                  <a:srgbClr val="002060"/>
                </a:solidFill>
              </a:rPr>
              <a:t>дигитализация</a:t>
            </a:r>
            <a:r>
              <a:rPr lang="ru-RU" sz="1600" dirty="0">
                <a:solidFill>
                  <a:srgbClr val="002060"/>
                </a:solidFill>
              </a:rPr>
              <a:t> и </a:t>
            </a:r>
            <a:r>
              <a:rPr lang="ru-RU" sz="1600" dirty="0" err="1">
                <a:solidFill>
                  <a:srgbClr val="002060"/>
                </a:solidFill>
              </a:rPr>
              <a:t>подобряване</a:t>
            </a:r>
            <a:r>
              <a:rPr lang="ru-RU" sz="1600" dirty="0">
                <a:solidFill>
                  <a:srgbClr val="002060"/>
                </a:solidFill>
              </a:rPr>
              <a:t> на </a:t>
            </a:r>
            <a:r>
              <a:rPr lang="ru-RU" sz="1600" dirty="0" err="1">
                <a:solidFill>
                  <a:srgbClr val="002060"/>
                </a:solidFill>
              </a:rPr>
              <a:t>телекомуникационната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свързаност</a:t>
            </a:r>
            <a:r>
              <a:rPr lang="ru-RU" sz="1600" dirty="0">
                <a:solidFill>
                  <a:srgbClr val="002060"/>
                </a:solidFill>
              </a:rPr>
              <a:t> с цел устойчиво развитие на </a:t>
            </a:r>
            <a:r>
              <a:rPr lang="ru-RU" sz="1600" dirty="0" err="1">
                <a:solidFill>
                  <a:srgbClr val="002060"/>
                </a:solidFill>
              </a:rPr>
              <a:t>съответния</a:t>
            </a:r>
            <a:r>
              <a:rPr lang="ru-RU" sz="1600" dirty="0">
                <a:solidFill>
                  <a:srgbClr val="002060"/>
                </a:solidFill>
              </a:rPr>
              <a:t> район; </a:t>
            </a:r>
            <a:r>
              <a:rPr lang="en-US" sz="1600" dirty="0">
                <a:solidFill>
                  <a:srgbClr val="002060"/>
                </a:solidFill>
              </a:rPr>
              <a:t/>
            </a:r>
            <a:br>
              <a:rPr lang="en-US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>-</a:t>
            </a:r>
            <a:r>
              <a:rPr lang="ru-RU" sz="1600" dirty="0" err="1">
                <a:solidFill>
                  <a:srgbClr val="002060"/>
                </a:solidFill>
              </a:rPr>
              <a:t>свързани</a:t>
            </a:r>
            <a:r>
              <a:rPr lang="ru-RU" sz="1600" dirty="0">
                <a:solidFill>
                  <a:srgbClr val="002060"/>
                </a:solidFill>
              </a:rPr>
              <a:t> с </a:t>
            </a:r>
            <a:r>
              <a:rPr lang="ru-RU" sz="1600" dirty="0" err="1">
                <a:solidFill>
                  <a:srgbClr val="002060"/>
                </a:solidFill>
              </a:rPr>
              <a:t>подобряването</a:t>
            </a:r>
            <a:r>
              <a:rPr lang="ru-RU" sz="1600" dirty="0">
                <a:solidFill>
                  <a:srgbClr val="002060"/>
                </a:solidFill>
              </a:rPr>
              <a:t> на </a:t>
            </a:r>
            <a:r>
              <a:rPr lang="ru-RU" sz="1600" dirty="0" err="1">
                <a:solidFill>
                  <a:srgbClr val="002060"/>
                </a:solidFill>
              </a:rPr>
              <a:t>условията</a:t>
            </a:r>
            <a:r>
              <a:rPr lang="ru-RU" sz="1600" dirty="0">
                <a:solidFill>
                  <a:srgbClr val="002060"/>
                </a:solidFill>
              </a:rPr>
              <a:t> за живот, </a:t>
            </a:r>
            <a:r>
              <a:rPr lang="ru-RU" sz="1600" dirty="0" err="1">
                <a:solidFill>
                  <a:srgbClr val="002060"/>
                </a:solidFill>
              </a:rPr>
              <a:t>които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биха</a:t>
            </a:r>
            <a:r>
              <a:rPr lang="ru-RU" sz="1600" dirty="0">
                <a:solidFill>
                  <a:srgbClr val="002060"/>
                </a:solidFill>
              </a:rPr>
              <a:t> довели до </a:t>
            </a:r>
            <a:r>
              <a:rPr lang="ru-RU" sz="1600" dirty="0" err="1">
                <a:solidFill>
                  <a:srgbClr val="002060"/>
                </a:solidFill>
              </a:rPr>
              <a:t>задържане</a:t>
            </a:r>
            <a:r>
              <a:rPr lang="ru-RU" sz="1600" dirty="0">
                <a:solidFill>
                  <a:srgbClr val="002060"/>
                </a:solidFill>
              </a:rPr>
              <a:t> на </a:t>
            </a:r>
            <a:r>
              <a:rPr lang="ru-RU" sz="1600" dirty="0" err="1">
                <a:solidFill>
                  <a:srgbClr val="002060"/>
                </a:solidFill>
              </a:rPr>
              <a:t>населението</a:t>
            </a:r>
            <a:r>
              <a:rPr lang="ru-RU" sz="1600" dirty="0">
                <a:solidFill>
                  <a:srgbClr val="002060"/>
                </a:solidFill>
              </a:rPr>
              <a:t> и </a:t>
            </a:r>
            <a:r>
              <a:rPr lang="ru-RU" sz="1600" dirty="0" err="1">
                <a:solidFill>
                  <a:srgbClr val="002060"/>
                </a:solidFill>
              </a:rPr>
              <a:t>привличане</a:t>
            </a:r>
            <a:r>
              <a:rPr lang="ru-RU" sz="1600" dirty="0">
                <a:solidFill>
                  <a:srgbClr val="002060"/>
                </a:solidFill>
              </a:rPr>
              <a:t> на нови жители; </a:t>
            </a:r>
            <a:r>
              <a:rPr lang="en-US" sz="1600" dirty="0">
                <a:solidFill>
                  <a:srgbClr val="002060"/>
                </a:solidFill>
              </a:rPr>
              <a:t/>
            </a:r>
            <a:br>
              <a:rPr lang="en-US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>-</a:t>
            </a:r>
            <a:r>
              <a:rPr lang="ru-RU" sz="1600" dirty="0" err="1">
                <a:solidFill>
                  <a:srgbClr val="002060"/>
                </a:solidFill>
              </a:rPr>
              <a:t>свързани</a:t>
            </a:r>
            <a:r>
              <a:rPr lang="ru-RU" sz="1600" dirty="0">
                <a:solidFill>
                  <a:srgbClr val="002060"/>
                </a:solidFill>
              </a:rPr>
              <a:t> с </a:t>
            </a:r>
            <a:r>
              <a:rPr lang="ru-RU" sz="1600" dirty="0" err="1">
                <a:solidFill>
                  <a:srgbClr val="002060"/>
                </a:solidFill>
              </a:rPr>
              <a:t>изготвянето</a:t>
            </a:r>
            <a:r>
              <a:rPr lang="ru-RU" sz="1600" dirty="0">
                <a:solidFill>
                  <a:srgbClr val="002060"/>
                </a:solidFill>
              </a:rPr>
              <a:t> на стратегии за </a:t>
            </a:r>
            <a:r>
              <a:rPr lang="ru-RU" sz="1600" dirty="0" err="1">
                <a:solidFill>
                  <a:srgbClr val="002060"/>
                </a:solidFill>
              </a:rPr>
              <a:t>създаване</a:t>
            </a:r>
            <a:r>
              <a:rPr lang="ru-RU" sz="1600" dirty="0">
                <a:solidFill>
                  <a:srgbClr val="002060"/>
                </a:solidFill>
              </a:rPr>
              <a:t> на </a:t>
            </a:r>
            <a:r>
              <a:rPr lang="ru-RU" sz="1600" dirty="0" err="1">
                <a:solidFill>
                  <a:srgbClr val="002060"/>
                </a:solidFill>
              </a:rPr>
              <a:t>интелигентни</a:t>
            </a:r>
            <a:r>
              <a:rPr lang="ru-RU" sz="1600" dirty="0">
                <a:solidFill>
                  <a:srgbClr val="002060"/>
                </a:solidFill>
              </a:rPr>
              <a:t> селища; </a:t>
            </a:r>
            <a:r>
              <a:rPr lang="en-US" sz="1600" dirty="0">
                <a:solidFill>
                  <a:srgbClr val="002060"/>
                </a:solidFill>
              </a:rPr>
              <a:t/>
            </a:r>
            <a:br>
              <a:rPr lang="en-US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>-</a:t>
            </a:r>
            <a:r>
              <a:rPr lang="ru-RU" sz="1600" dirty="0" err="1">
                <a:solidFill>
                  <a:srgbClr val="002060"/>
                </a:solidFill>
              </a:rPr>
              <a:t>свързани</a:t>
            </a:r>
            <a:r>
              <a:rPr lang="ru-RU" sz="1600" dirty="0">
                <a:solidFill>
                  <a:srgbClr val="002060"/>
                </a:solidFill>
              </a:rPr>
              <a:t> с развитие на бизнес модели, </a:t>
            </a:r>
            <a:r>
              <a:rPr lang="ru-RU" sz="1600" dirty="0" err="1">
                <a:solidFill>
                  <a:srgbClr val="002060"/>
                </a:solidFill>
              </a:rPr>
              <a:t>които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привличат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работници</a:t>
            </a:r>
            <a:r>
              <a:rPr lang="ru-RU" sz="1600" dirty="0">
                <a:solidFill>
                  <a:srgbClr val="002060"/>
                </a:solidFill>
              </a:rPr>
              <a:t> и жители (временно или постоянно </a:t>
            </a:r>
            <a:r>
              <a:rPr lang="ru-RU" sz="1600" dirty="0" err="1">
                <a:solidFill>
                  <a:srgbClr val="002060"/>
                </a:solidFill>
              </a:rPr>
              <a:t>пребиваващи</a:t>
            </a:r>
            <a:r>
              <a:rPr lang="ru-RU" sz="1600" dirty="0">
                <a:solidFill>
                  <a:srgbClr val="002060"/>
                </a:solidFill>
              </a:rPr>
              <a:t> на </a:t>
            </a:r>
            <a:r>
              <a:rPr lang="ru-RU" sz="1600" dirty="0" err="1">
                <a:solidFill>
                  <a:srgbClr val="002060"/>
                </a:solidFill>
              </a:rPr>
              <a:t>територията</a:t>
            </a:r>
            <a:r>
              <a:rPr lang="ru-RU" sz="1600" dirty="0">
                <a:solidFill>
                  <a:srgbClr val="002060"/>
                </a:solidFill>
              </a:rPr>
              <a:t>)</a:t>
            </a:r>
            <a:r>
              <a:rPr lang="en-US" sz="1600">
                <a:solidFill>
                  <a:srgbClr val="002060"/>
                </a:solidFill>
              </a:rPr>
              <a:t> </a:t>
            </a:r>
            <a:r>
              <a:rPr lang="en-US" sz="1600" smtClean="0">
                <a:solidFill>
                  <a:srgbClr val="002060"/>
                </a:solidFill>
              </a:rPr>
              <a:t/>
            </a:r>
            <a:br>
              <a:rPr lang="en-US" sz="1600" smtClean="0">
                <a:solidFill>
                  <a:srgbClr val="002060"/>
                </a:solidFill>
              </a:rPr>
            </a:br>
            <a:r>
              <a:rPr lang="en-US" sz="1600" smtClean="0">
                <a:solidFill>
                  <a:srgbClr val="002060"/>
                </a:solidFill>
              </a:rPr>
              <a:t>-</a:t>
            </a:r>
            <a:r>
              <a:rPr lang="ru-RU" sz="1600" dirty="0" err="1">
                <a:solidFill>
                  <a:srgbClr val="002060"/>
                </a:solidFill>
              </a:rPr>
              <a:t>създаването</a:t>
            </a:r>
            <a:r>
              <a:rPr lang="ru-RU" sz="1600" dirty="0">
                <a:solidFill>
                  <a:srgbClr val="002060"/>
                </a:solidFill>
              </a:rPr>
              <a:t> на </a:t>
            </a:r>
            <a:r>
              <a:rPr lang="ru-RU" sz="1600" dirty="0" err="1">
                <a:solidFill>
                  <a:srgbClr val="002060"/>
                </a:solidFill>
              </a:rPr>
              <a:t>икономическа</a:t>
            </a:r>
            <a:r>
              <a:rPr lang="ru-RU" sz="1600" dirty="0">
                <a:solidFill>
                  <a:srgbClr val="002060"/>
                </a:solidFill>
              </a:rPr>
              <a:t> зона, IT академия, нови </a:t>
            </a:r>
            <a:r>
              <a:rPr lang="ru-RU" sz="1600" dirty="0" err="1">
                <a:solidFill>
                  <a:srgbClr val="002060"/>
                </a:solidFill>
              </a:rPr>
              <a:t>селскостопански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методи</a:t>
            </a:r>
            <a:r>
              <a:rPr lang="ru-RU" sz="1600" dirty="0">
                <a:solidFill>
                  <a:srgbClr val="002060"/>
                </a:solidFill>
              </a:rPr>
              <a:t> и технологии, устойчива </a:t>
            </a:r>
            <a:r>
              <a:rPr lang="ru-RU" sz="1600" dirty="0" err="1">
                <a:solidFill>
                  <a:srgbClr val="002060"/>
                </a:solidFill>
              </a:rPr>
              <a:t>селска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мобилност</a:t>
            </a:r>
            <a:r>
              <a:rPr lang="ru-RU" sz="1600" dirty="0">
                <a:solidFill>
                  <a:srgbClr val="002060"/>
                </a:solidFill>
              </a:rPr>
              <a:t>, </a:t>
            </a:r>
            <a:r>
              <a:rPr lang="ru-RU" sz="1600" dirty="0" err="1">
                <a:solidFill>
                  <a:srgbClr val="002060"/>
                </a:solidFill>
              </a:rPr>
              <a:t>споделени</a:t>
            </a:r>
            <a:r>
              <a:rPr lang="ru-RU" sz="1600" dirty="0">
                <a:solidFill>
                  <a:srgbClr val="002060"/>
                </a:solidFill>
              </a:rPr>
              <a:t> пространства.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695090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>
                <a:latin typeface="Times New Roman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latin typeface="Times New Roman"/>
                <a:ea typeface="Times New Roman"/>
              </a:rPr>
              <a:t>“, споразумение № РД 50-31/ 20.01.2026г</a:t>
            </a:r>
            <a:r>
              <a:rPr lang="x-none" sz="120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.</a:t>
            </a:r>
            <a:endParaRPr lang="bg-BG" sz="1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2588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1828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000" b="1" dirty="0" err="1" smtClean="0">
                <a:solidFill>
                  <a:srgbClr val="002060"/>
                </a:solidFill>
              </a:rPr>
              <a:t>Контакти</a:t>
            </a:r>
            <a:r>
              <a:rPr lang="ru-RU" sz="2000" b="1" dirty="0" smtClean="0">
                <a:solidFill>
                  <a:srgbClr val="002060"/>
                </a:solidFill>
              </a:rPr>
              <a:t>:</a:t>
            </a:r>
            <a:r>
              <a:rPr lang="ru-RU" sz="2000" dirty="0" smtClean="0">
                <a:solidFill>
                  <a:srgbClr val="002060"/>
                </a:solidFill>
              </a:rPr>
              <a:t/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гр. </a:t>
            </a:r>
            <a:r>
              <a:rPr lang="ru-RU" sz="2000" dirty="0" err="1" smtClean="0">
                <a:solidFill>
                  <a:srgbClr val="002060"/>
                </a:solidFill>
              </a:rPr>
              <a:t>Свиленград</a:t>
            </a:r>
            <a:r>
              <a:rPr lang="ru-RU" sz="2000" dirty="0" smtClean="0">
                <a:solidFill>
                  <a:srgbClr val="002060"/>
                </a:solidFill>
              </a:rPr>
              <a:t> 6500, ул. </a:t>
            </a:r>
            <a:r>
              <a:rPr lang="ru-RU" sz="2000" dirty="0" err="1" smtClean="0">
                <a:solidFill>
                  <a:srgbClr val="002060"/>
                </a:solidFill>
              </a:rPr>
              <a:t>Септемврийци</a:t>
            </a:r>
            <a:r>
              <a:rPr lang="ru-RU" sz="2000" dirty="0" smtClean="0">
                <a:solidFill>
                  <a:srgbClr val="002060"/>
                </a:solidFill>
              </a:rPr>
              <a:t>“ №6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e – </a:t>
            </a:r>
            <a:r>
              <a:rPr lang="ru-RU" sz="2000" dirty="0" err="1" smtClean="0">
                <a:solidFill>
                  <a:srgbClr val="002060"/>
                </a:solidFill>
              </a:rPr>
              <a:t>mail</a:t>
            </a:r>
            <a:r>
              <a:rPr lang="ru-RU" sz="2000" dirty="0" smtClean="0">
                <a:solidFill>
                  <a:srgbClr val="002060"/>
                </a:solidFill>
              </a:rPr>
              <a:t>: migsvgrareal@abv.bg, 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  <a:hlinkClick r:id="rId2"/>
              </a:rPr>
              <a:t>migsvilengrad@mail.bg</a:t>
            </a:r>
            <a:r>
              <a:rPr lang="ru-RU" sz="2000" dirty="0" smtClean="0">
                <a:solidFill>
                  <a:srgbClr val="002060"/>
                </a:solidFill>
              </a:rPr>
              <a:t/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тел: 088</a:t>
            </a:r>
            <a:r>
              <a:rPr lang="en-US" sz="2000" dirty="0" smtClean="0">
                <a:solidFill>
                  <a:srgbClr val="002060"/>
                </a:solidFill>
              </a:rPr>
              <a:t>8</a:t>
            </a:r>
            <a:r>
              <a:rPr lang="ru-RU" sz="2000" dirty="0" smtClean="0">
                <a:solidFill>
                  <a:srgbClr val="002060"/>
                </a:solidFill>
              </a:rPr>
              <a:t>/ </a:t>
            </a:r>
            <a:r>
              <a:rPr lang="en-US" sz="2000" dirty="0" smtClean="0">
                <a:solidFill>
                  <a:srgbClr val="002060"/>
                </a:solidFill>
              </a:rPr>
              <a:t>56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smtClean="0">
                <a:solidFill>
                  <a:srgbClr val="002060"/>
                </a:solidFill>
              </a:rPr>
              <a:t>21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smtClean="0">
                <a:solidFill>
                  <a:srgbClr val="002060"/>
                </a:solidFill>
              </a:rPr>
              <a:t>42</a:t>
            </a:r>
            <a:r>
              <a:rPr lang="ru-RU" sz="2000" dirty="0" smtClean="0">
                <a:solidFill>
                  <a:srgbClr val="002060"/>
                </a:solidFill>
              </a:rPr>
              <a:t> – Елена </a:t>
            </a:r>
            <a:r>
              <a:rPr lang="ru-RU" sz="2000" dirty="0" err="1" smtClean="0">
                <a:solidFill>
                  <a:srgbClr val="002060"/>
                </a:solidFill>
              </a:rPr>
              <a:t>Таушанова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  <a:cs typeface="Times New Roman"/>
                <a:hlinkClick r:id="rId4"/>
              </a:rPr>
              <a:t>www.eufunds.bg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СВОМР 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на МИГ </a:t>
            </a: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“, споразумение № РД 50-31/ 20.01.2026г.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</p:txBody>
      </p:sp>
      <p:pic>
        <p:nvPicPr>
          <p:cNvPr id="2" name="Картина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3276600"/>
            <a:ext cx="4114800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252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1828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2060"/>
                </a:solidFill>
              </a:rPr>
              <a:t>Благодаря за </a:t>
            </a:r>
            <a:r>
              <a:rPr lang="ru-RU" sz="4000" dirty="0" err="1" smtClean="0">
                <a:solidFill>
                  <a:srgbClr val="002060"/>
                </a:solidFill>
              </a:rPr>
              <a:t>вниманието</a:t>
            </a:r>
            <a:r>
              <a:rPr lang="ru-RU" sz="4000" dirty="0" smtClean="0">
                <a:solidFill>
                  <a:srgbClr val="002060"/>
                </a:solidFill>
              </a:rPr>
              <a:t>!</a:t>
            </a:r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СВОМР 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на МИГ </a:t>
            </a: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“, споразумение № РД 50-31/ 20.01.2026г.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2724461"/>
            <a:ext cx="4495800" cy="365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23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914400" y="1292225"/>
            <a:ext cx="7162800" cy="1527175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bg-BG" sz="2800" b="1" kern="1800" dirty="0" smtClean="0">
                <a:solidFill>
                  <a:srgbClr val="002060"/>
                </a:solidFill>
                <a:latin typeface="Tahoma"/>
                <a:ea typeface="Times New Roman"/>
              </a:rPr>
              <a:t>Мярка 4:</a:t>
            </a:r>
            <a:br>
              <a:rPr lang="bg-BG" sz="2800" b="1" kern="1800" dirty="0" smtClean="0">
                <a:solidFill>
                  <a:srgbClr val="002060"/>
                </a:solidFill>
                <a:latin typeface="Tahoma"/>
                <a:ea typeface="Times New Roman"/>
              </a:rPr>
            </a:br>
            <a:r>
              <a:rPr lang="bg-BG" sz="2800" b="1" kern="1800" dirty="0" smtClean="0">
                <a:solidFill>
                  <a:srgbClr val="002060"/>
                </a:solidFill>
                <a:effectLst/>
                <a:latin typeface="Tahoma"/>
                <a:ea typeface="Times New Roman"/>
              </a:rPr>
              <a:t> </a:t>
            </a:r>
            <a:r>
              <a:rPr lang="ru-RU" sz="2800" b="1" kern="1800" dirty="0">
                <a:solidFill>
                  <a:srgbClr val="002060"/>
                </a:solidFill>
                <a:latin typeface="Tahoma"/>
                <a:ea typeface="Times New Roman"/>
              </a:rPr>
              <a:t>„ ИНВЕСТИЦИИ В ОСНОВНИ УСЛУГИ И ДРЕБНИ ПО МАЩАБИ ИНФРАСТРУКТУРА В СЕЛСКИТЕ РАЙОНИ “</a:t>
            </a:r>
            <a:endParaRPr lang="bg-BG" sz="2800" b="1" dirty="0">
              <a:solidFill>
                <a:srgbClr val="002060"/>
              </a:solidFill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447800" y="3429000"/>
            <a:ext cx="6400800" cy="1066800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0"/>
              </a:spcBef>
              <a:tabLst>
                <a:tab pos="2880360" algn="ctr"/>
                <a:tab pos="5760720" algn="r"/>
              </a:tabLst>
            </a:pPr>
            <a:r>
              <a:rPr lang="x-none" sz="11200" dirty="0" smtClean="0">
                <a:solidFill>
                  <a:srgbClr val="666699"/>
                </a:solidFill>
                <a:effectLst/>
                <a:ea typeface="Times New Roman"/>
              </a:rPr>
              <a:t> </a:t>
            </a:r>
            <a:endParaRPr lang="bg-BG" sz="11200" dirty="0" smtClean="0">
              <a:solidFill>
                <a:srgbClr val="666699"/>
              </a:solidFill>
              <a:effectLst/>
              <a:ea typeface="Times New Roman"/>
            </a:endParaRPr>
          </a:p>
          <a:p>
            <a:endParaRPr lang="bg-BG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76200"/>
            <a:ext cx="7809807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Текстово поле 3"/>
          <p:cNvSpPr txBox="1"/>
          <p:nvPr/>
        </p:nvSpPr>
        <p:spPr>
          <a:xfrm>
            <a:off x="1453699" y="6248400"/>
            <a:ext cx="5964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 dirty="0">
                <a:latin typeface="Segoe MDL2 Assets" panose="050A0102010101010101" pitchFamily="18" charset="0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 dirty="0">
                <a:latin typeface="Segoe MDL2 Assets" panose="050A0102010101010101" pitchFamily="18" charset="0"/>
                <a:ea typeface="Times New Roman"/>
              </a:rPr>
              <a:t>“, споразумение № РД 50-31/ 20.01.2026г.</a:t>
            </a:r>
            <a:endParaRPr lang="bg-BG" sz="1200" dirty="0">
              <a:latin typeface="Times New Roman"/>
              <a:ea typeface="Times New Roman"/>
            </a:endParaRPr>
          </a:p>
        </p:txBody>
      </p:sp>
      <p:pic>
        <p:nvPicPr>
          <p:cNvPr id="6" name="Picture 2" descr="Sustainable rural development Vectors - Download Free High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823336"/>
            <a:ext cx="7162799" cy="3425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878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239628"/>
            <a:ext cx="8229600" cy="248818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ru-RU" sz="2400" b="1" dirty="0">
                <a:solidFill>
                  <a:srgbClr val="002060"/>
                </a:solidFill>
              </a:rPr>
              <a:t>ЦЕЛИ НА МЯРКАТА</a:t>
            </a:r>
            <a:r>
              <a:rPr lang="ru-RU" sz="2400" b="1" dirty="0" smtClean="0">
                <a:solidFill>
                  <a:srgbClr val="002060"/>
                </a:solidFill>
              </a:rPr>
              <a:t>: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/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dirty="0" err="1">
                <a:solidFill>
                  <a:srgbClr val="002060"/>
                </a:solidFill>
              </a:rPr>
              <a:t>Подобряване</a:t>
            </a:r>
            <a:r>
              <a:rPr lang="ru-RU" sz="2400" dirty="0">
                <a:solidFill>
                  <a:srgbClr val="002060"/>
                </a:solidFill>
              </a:rPr>
              <a:t> на облика на </a:t>
            </a:r>
            <a:r>
              <a:rPr lang="ru-RU" sz="2400" dirty="0" err="1">
                <a:solidFill>
                  <a:srgbClr val="002060"/>
                </a:solidFill>
              </a:rPr>
              <a:t>населените</a:t>
            </a:r>
            <a:r>
              <a:rPr lang="ru-RU" sz="2400" dirty="0">
                <a:solidFill>
                  <a:srgbClr val="002060"/>
                </a:solidFill>
              </a:rPr>
              <a:t> места чрез</a:t>
            </a:r>
            <a:r>
              <a:rPr lang="ru-RU" sz="2400" dirty="0" smtClean="0">
                <a:solidFill>
                  <a:srgbClr val="002060"/>
                </a:solidFill>
              </a:rPr>
              <a:t>:</a:t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>
                <a:solidFill>
                  <a:srgbClr val="002060"/>
                </a:solidFill>
              </a:rPr>
              <a:t/>
            </a:r>
            <a:br>
              <a:rPr lang="ru-RU" sz="2400" dirty="0">
                <a:solidFill>
                  <a:srgbClr val="002060"/>
                </a:solidFill>
              </a:rPr>
            </a:br>
            <a:r>
              <a:rPr lang="ru-RU" sz="2400" dirty="0">
                <a:solidFill>
                  <a:srgbClr val="002060"/>
                </a:solidFill>
              </a:rPr>
              <a:t> </a:t>
            </a:r>
            <a:r>
              <a:rPr lang="ru-RU" sz="2400" dirty="0" err="1">
                <a:solidFill>
                  <a:srgbClr val="002060"/>
                </a:solidFill>
              </a:rPr>
              <a:t>Подобряване</a:t>
            </a:r>
            <a:r>
              <a:rPr lang="ru-RU" sz="2400" dirty="0">
                <a:solidFill>
                  <a:srgbClr val="002060"/>
                </a:solidFill>
              </a:rPr>
              <a:t> на публична </a:t>
            </a:r>
            <a:r>
              <a:rPr lang="ru-RU" sz="2400" dirty="0" err="1">
                <a:solidFill>
                  <a:srgbClr val="002060"/>
                </a:solidFill>
              </a:rPr>
              <a:t>общинска</a:t>
            </a:r>
            <a:r>
              <a:rPr lang="ru-RU" sz="2400" dirty="0">
                <a:solidFill>
                  <a:srgbClr val="002060"/>
                </a:solidFill>
              </a:rPr>
              <a:t> инфраструктура</a:t>
            </a:r>
            <a:r>
              <a:rPr lang="ru-RU" sz="2400" dirty="0" smtClean="0">
                <a:solidFill>
                  <a:srgbClr val="002060"/>
                </a:solidFill>
              </a:rPr>
              <a:t>;</a:t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>
                <a:solidFill>
                  <a:srgbClr val="002060"/>
                </a:solidFill>
              </a:rPr>
              <a:t/>
            </a:r>
            <a:br>
              <a:rPr lang="ru-RU" sz="2400" dirty="0">
                <a:solidFill>
                  <a:srgbClr val="002060"/>
                </a:solidFill>
              </a:rPr>
            </a:br>
            <a:r>
              <a:rPr lang="ru-RU" sz="2400" dirty="0">
                <a:solidFill>
                  <a:srgbClr val="002060"/>
                </a:solidFill>
              </a:rPr>
              <a:t> </a:t>
            </a:r>
            <a:r>
              <a:rPr lang="ru-RU" sz="2400" dirty="0" err="1">
                <a:solidFill>
                  <a:srgbClr val="002060"/>
                </a:solidFill>
              </a:rPr>
              <a:t>Подобряване</a:t>
            </a:r>
            <a:r>
              <a:rPr lang="ru-RU" sz="2400" dirty="0">
                <a:solidFill>
                  <a:srgbClr val="002060"/>
                </a:solidFill>
              </a:rPr>
              <a:t> на </a:t>
            </a:r>
            <a:r>
              <a:rPr lang="ru-RU" sz="2400" dirty="0" err="1">
                <a:solidFill>
                  <a:srgbClr val="002060"/>
                </a:solidFill>
              </a:rPr>
              <a:t>обекти</a:t>
            </a:r>
            <a:r>
              <a:rPr lang="ru-RU" sz="2400" dirty="0">
                <a:solidFill>
                  <a:srgbClr val="002060"/>
                </a:solidFill>
              </a:rPr>
              <a:t> за широко </a:t>
            </a:r>
            <a:r>
              <a:rPr lang="ru-RU" sz="2400" dirty="0" err="1">
                <a:solidFill>
                  <a:srgbClr val="002060"/>
                </a:solidFill>
              </a:rPr>
              <a:t>обществено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ползване</a:t>
            </a:r>
            <a:endParaRPr lang="bg-BG" sz="2400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>
                <a:latin typeface="Times New Roman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latin typeface="Times New Roman"/>
                <a:ea typeface="Times New Roman"/>
              </a:rPr>
              <a:t>“, споразумение № РД 50-31/ 20.01.2026г.</a:t>
            </a:r>
            <a:endParaRPr lang="bg-BG" sz="1200" dirty="0">
              <a:latin typeface="Times New Roman"/>
              <a:ea typeface="Times New Roman"/>
            </a:endParaRPr>
          </a:p>
        </p:txBody>
      </p:sp>
      <p:pic>
        <p:nvPicPr>
          <p:cNvPr id="6" name="Картина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492" y="3727811"/>
            <a:ext cx="3873986" cy="26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38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36576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ДОПУСТИМИ КАНДИДАТИ</a:t>
            </a:r>
            <a:r>
              <a:rPr lang="ru-RU" sz="2800" b="1" dirty="0" smtClean="0">
                <a:solidFill>
                  <a:srgbClr val="002060"/>
                </a:solidFill>
              </a:rPr>
              <a:t>: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>
                <a:solidFill>
                  <a:srgbClr val="002060"/>
                </a:solidFill>
              </a:rPr>
              <a:t/>
            </a:r>
            <a:br>
              <a:rPr lang="ru-RU" sz="2800" b="1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 Община </a:t>
            </a:r>
            <a:r>
              <a:rPr lang="ru-RU" sz="2800" dirty="0" err="1" smtClean="0">
                <a:solidFill>
                  <a:srgbClr val="002060"/>
                </a:solidFill>
              </a:rPr>
              <a:t>Свиленград</a:t>
            </a:r>
            <a:r>
              <a:rPr lang="ru-RU" sz="2800" dirty="0" smtClean="0">
                <a:solidFill>
                  <a:srgbClr val="002060"/>
                </a:solidFill>
              </a:rPr>
              <a:t/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/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 Община </a:t>
            </a:r>
            <a:r>
              <a:rPr lang="ru-RU" sz="2800" dirty="0" err="1">
                <a:solidFill>
                  <a:srgbClr val="002060"/>
                </a:solidFill>
              </a:rPr>
              <a:t>Тополовград</a:t>
            </a:r>
            <a:r>
              <a:rPr lang="ru-RU" sz="2800" dirty="0">
                <a:solidFill>
                  <a:srgbClr val="002060"/>
                </a:solidFill>
              </a:rPr>
              <a:t>.</a:t>
            </a:r>
            <a:endParaRPr lang="bg-BG" sz="2800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>
                <a:latin typeface="Times New Roman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latin typeface="Times New Roman"/>
                <a:ea typeface="Times New Roman"/>
              </a:rPr>
              <a:t>“, споразумение № РД 50-31/ 20.01.2026г</a:t>
            </a:r>
            <a:r>
              <a:rPr lang="x-none" sz="120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.</a:t>
            </a:r>
            <a:endParaRPr lang="bg-BG" sz="1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001" y="4697361"/>
            <a:ext cx="3352800" cy="1679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506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4572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ru-RU" sz="2000" b="1" dirty="0">
                <a:solidFill>
                  <a:srgbClr val="002060"/>
                </a:solidFill>
              </a:rPr>
              <a:t>ДОПУСТИМИ ДЕЙНОСТИ</a:t>
            </a:r>
            <a:r>
              <a:rPr lang="ru-RU" sz="2000" b="1" dirty="0" smtClean="0">
                <a:solidFill>
                  <a:srgbClr val="002060"/>
                </a:solidFill>
              </a:rPr>
              <a:t>: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 </a:t>
            </a:r>
            <a:r>
              <a:rPr lang="ru-RU" sz="2000" dirty="0" err="1">
                <a:solidFill>
                  <a:srgbClr val="002060"/>
                </a:solidFill>
              </a:rPr>
              <a:t>дейности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dirty="0" err="1">
                <a:solidFill>
                  <a:srgbClr val="002060"/>
                </a:solidFill>
              </a:rPr>
              <a:t>свързани</a:t>
            </a:r>
            <a:r>
              <a:rPr lang="ru-RU" sz="2000" dirty="0">
                <a:solidFill>
                  <a:srgbClr val="002060"/>
                </a:solidFill>
              </a:rPr>
              <a:t> с </a:t>
            </a:r>
            <a:r>
              <a:rPr lang="ru-RU" sz="2000" dirty="0" err="1">
                <a:solidFill>
                  <a:srgbClr val="002060"/>
                </a:solidFill>
              </a:rPr>
              <a:t>основни</a:t>
            </a:r>
            <a:r>
              <a:rPr lang="ru-RU" sz="2000" dirty="0">
                <a:solidFill>
                  <a:srgbClr val="002060"/>
                </a:solidFill>
              </a:rPr>
              <a:t> услуги и </a:t>
            </a:r>
            <a:r>
              <a:rPr lang="ru-RU" sz="2000" dirty="0" err="1">
                <a:solidFill>
                  <a:srgbClr val="002060"/>
                </a:solidFill>
              </a:rPr>
              <a:t>дребни</a:t>
            </a:r>
            <a:r>
              <a:rPr lang="ru-RU" sz="2000" dirty="0">
                <a:solidFill>
                  <a:srgbClr val="002060"/>
                </a:solidFill>
              </a:rPr>
              <a:t> по </a:t>
            </a:r>
            <a:r>
              <a:rPr lang="ru-RU" sz="2000" dirty="0" err="1">
                <a:solidFill>
                  <a:srgbClr val="002060"/>
                </a:solidFill>
              </a:rPr>
              <a:t>мащаби</a:t>
            </a:r>
            <a:r>
              <a:rPr lang="ru-RU" sz="2000" dirty="0">
                <a:solidFill>
                  <a:srgbClr val="002060"/>
                </a:solidFill>
              </a:rPr>
              <a:t> инфраструктура;</a:t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 </a:t>
            </a:r>
            <a:r>
              <a:rPr lang="ru-RU" sz="2000" dirty="0" err="1">
                <a:solidFill>
                  <a:srgbClr val="002060"/>
                </a:solidFill>
              </a:rPr>
              <a:t>допустими</a:t>
            </a:r>
            <a:r>
              <a:rPr lang="ru-RU" sz="2000" dirty="0">
                <a:solidFill>
                  <a:srgbClr val="002060"/>
                </a:solidFill>
              </a:rPr>
              <a:t> за услуги за широко </a:t>
            </a:r>
            <a:r>
              <a:rPr lang="ru-RU" sz="2000" dirty="0" err="1">
                <a:solidFill>
                  <a:srgbClr val="002060"/>
                </a:solidFill>
              </a:rPr>
              <a:t>обществено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ползване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са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дейности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dirty="0" err="1">
                <a:solidFill>
                  <a:srgbClr val="002060"/>
                </a:solidFill>
              </a:rPr>
              <a:t>извършвани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върху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имоти</a:t>
            </a:r>
            <a:r>
              <a:rPr lang="ru-RU" sz="2000" dirty="0">
                <a:solidFill>
                  <a:srgbClr val="002060"/>
                </a:solidFill>
              </a:rPr>
              <a:t> публична </a:t>
            </a:r>
            <a:r>
              <a:rPr lang="ru-RU" sz="2000" dirty="0" err="1">
                <a:solidFill>
                  <a:srgbClr val="002060"/>
                </a:solidFill>
              </a:rPr>
              <a:t>общинска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собственост</a:t>
            </a:r>
            <a:r>
              <a:rPr lang="ru-RU" sz="2000" dirty="0">
                <a:solidFill>
                  <a:srgbClr val="002060"/>
                </a:solidFill>
              </a:rPr>
              <a:t>;</a:t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 </a:t>
            </a:r>
            <a:r>
              <a:rPr lang="ru-RU" sz="2000" dirty="0" err="1">
                <a:solidFill>
                  <a:srgbClr val="002060"/>
                </a:solidFill>
              </a:rPr>
              <a:t>запазването</a:t>
            </a:r>
            <a:r>
              <a:rPr lang="ru-RU" sz="2000" dirty="0">
                <a:solidFill>
                  <a:srgbClr val="002060"/>
                </a:solidFill>
              </a:rPr>
              <a:t> на </a:t>
            </a:r>
            <a:r>
              <a:rPr lang="ru-RU" sz="2000" dirty="0" err="1">
                <a:solidFill>
                  <a:srgbClr val="002060"/>
                </a:solidFill>
              </a:rPr>
              <a:t>културния</a:t>
            </a:r>
            <a:r>
              <a:rPr lang="ru-RU" sz="2000" dirty="0">
                <a:solidFill>
                  <a:srgbClr val="002060"/>
                </a:solidFill>
              </a:rPr>
              <a:t> живот на </a:t>
            </a:r>
            <a:r>
              <a:rPr lang="ru-RU" sz="2000" dirty="0" err="1">
                <a:solidFill>
                  <a:srgbClr val="002060"/>
                </a:solidFill>
              </a:rPr>
              <a:t>населението</a:t>
            </a:r>
            <a:r>
              <a:rPr lang="ru-RU" sz="2000" dirty="0">
                <a:solidFill>
                  <a:srgbClr val="002060"/>
                </a:solidFill>
              </a:rPr>
              <a:t> в </a:t>
            </a:r>
            <a:r>
              <a:rPr lang="ru-RU" sz="2000" dirty="0" err="1">
                <a:solidFill>
                  <a:srgbClr val="002060"/>
                </a:solidFill>
              </a:rPr>
              <a:t>селските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райони</a:t>
            </a:r>
            <a:r>
              <a:rPr lang="ru-RU" sz="2000" dirty="0">
                <a:solidFill>
                  <a:srgbClr val="002060"/>
                </a:solidFill>
              </a:rPr>
              <a:t>;</a:t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 </a:t>
            </a:r>
            <a:r>
              <a:rPr lang="ru-RU" sz="2000" dirty="0" err="1">
                <a:solidFill>
                  <a:srgbClr val="002060"/>
                </a:solidFill>
              </a:rPr>
              <a:t>отдих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dirty="0" err="1">
                <a:solidFill>
                  <a:srgbClr val="002060"/>
                </a:solidFill>
              </a:rPr>
              <a:t>туристическа</a:t>
            </a:r>
            <a:r>
              <a:rPr lang="ru-RU" sz="2000" dirty="0">
                <a:solidFill>
                  <a:srgbClr val="002060"/>
                </a:solidFill>
              </a:rPr>
              <a:t> информация и малка по </a:t>
            </a:r>
            <a:r>
              <a:rPr lang="ru-RU" sz="2000" dirty="0" err="1">
                <a:solidFill>
                  <a:srgbClr val="002060"/>
                </a:solidFill>
              </a:rPr>
              <a:t>мащаб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туристическа</a:t>
            </a:r>
            <a:r>
              <a:rPr lang="ru-RU" sz="2000" dirty="0">
                <a:solidFill>
                  <a:srgbClr val="002060"/>
                </a:solidFill>
              </a:rPr>
              <a:t> инфраструктура;</a:t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 </a:t>
            </a:r>
            <a:r>
              <a:rPr lang="ru-RU" sz="2000" dirty="0" err="1">
                <a:solidFill>
                  <a:srgbClr val="002060"/>
                </a:solidFill>
              </a:rPr>
              <a:t>Допустими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са</a:t>
            </a:r>
            <a:r>
              <a:rPr lang="ru-RU" sz="2000" dirty="0">
                <a:solidFill>
                  <a:srgbClr val="002060"/>
                </a:solidFill>
              </a:rPr>
              <a:t> и </a:t>
            </a:r>
            <a:r>
              <a:rPr lang="ru-RU" sz="2000" dirty="0" err="1">
                <a:solidFill>
                  <a:srgbClr val="002060"/>
                </a:solidFill>
              </a:rPr>
              <a:t>дейности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насочени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към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създаване</a:t>
            </a:r>
            <a:r>
              <a:rPr lang="ru-RU" sz="2000" dirty="0">
                <a:solidFill>
                  <a:srgbClr val="002060"/>
                </a:solidFill>
              </a:rPr>
              <a:t> на „</a:t>
            </a:r>
            <a:r>
              <a:rPr lang="ru-RU" sz="2000" dirty="0" err="1">
                <a:solidFill>
                  <a:srgbClr val="002060"/>
                </a:solidFill>
              </a:rPr>
              <a:t>интелигентни</a:t>
            </a:r>
            <a:r>
              <a:rPr lang="ru-RU" sz="2000" dirty="0">
                <a:solidFill>
                  <a:srgbClr val="002060"/>
                </a:solidFill>
              </a:rPr>
              <a:t> селища“ (</a:t>
            </a:r>
            <a:r>
              <a:rPr lang="ru-RU" sz="2000" dirty="0" err="1">
                <a:solidFill>
                  <a:srgbClr val="002060"/>
                </a:solidFill>
              </a:rPr>
              <a:t>smart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villages</a:t>
            </a:r>
            <a:r>
              <a:rPr lang="ru-RU" sz="2000" dirty="0">
                <a:solidFill>
                  <a:srgbClr val="002060"/>
                </a:solidFill>
              </a:rPr>
              <a:t>).</a:t>
            </a:r>
            <a:br>
              <a:rPr lang="ru-RU" sz="2000" dirty="0">
                <a:solidFill>
                  <a:srgbClr val="002060"/>
                </a:solidFill>
              </a:rPr>
            </a:b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695090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>
                <a:latin typeface="Times New Roman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latin typeface="Times New Roman"/>
                <a:ea typeface="Times New Roman"/>
              </a:rPr>
              <a:t>“, споразумение № РД 50-31/ 20.01.2026г</a:t>
            </a:r>
            <a:r>
              <a:rPr lang="x-none" sz="120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.</a:t>
            </a:r>
            <a:endParaRPr lang="bg-BG" sz="1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  <p:pic>
        <p:nvPicPr>
          <p:cNvPr id="2" name="Картина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2800" y="5412432"/>
            <a:ext cx="15240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75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381000" y="1239628"/>
            <a:ext cx="8305800" cy="508497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ru-RU" sz="1800" dirty="0">
                <a:solidFill>
                  <a:srgbClr val="002060"/>
                </a:solidFill>
              </a:rPr>
              <a:t></a:t>
            </a:r>
            <a:r>
              <a:rPr lang="ru-RU" sz="1800" dirty="0" err="1" smtClean="0">
                <a:solidFill>
                  <a:srgbClr val="002060"/>
                </a:solidFill>
              </a:rPr>
              <a:t>Строителство</a:t>
            </a:r>
            <a:r>
              <a:rPr lang="ru-RU" sz="1800" dirty="0">
                <a:solidFill>
                  <a:srgbClr val="002060"/>
                </a:solidFill>
              </a:rPr>
              <a:t>, реконструкция и/или </a:t>
            </a:r>
            <a:r>
              <a:rPr lang="ru-RU" sz="1800" dirty="0" err="1">
                <a:solidFill>
                  <a:srgbClr val="002060"/>
                </a:solidFill>
              </a:rPr>
              <a:t>рехабилитация</a:t>
            </a:r>
            <a:r>
              <a:rPr lang="ru-RU" sz="1800" dirty="0">
                <a:solidFill>
                  <a:srgbClr val="002060"/>
                </a:solidFill>
              </a:rPr>
              <a:t> на нови и </a:t>
            </a:r>
            <a:r>
              <a:rPr lang="ru-RU" sz="1800" dirty="0" err="1">
                <a:solidFill>
                  <a:srgbClr val="002060"/>
                </a:solidFill>
              </a:rPr>
              <a:t>съществуващи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улици</a:t>
            </a:r>
            <a:r>
              <a:rPr lang="ru-RU" sz="1800" dirty="0">
                <a:solidFill>
                  <a:srgbClr val="002060"/>
                </a:solidFill>
              </a:rPr>
              <a:t> и </a:t>
            </a:r>
            <a:r>
              <a:rPr lang="ru-RU" sz="1800" dirty="0" err="1">
                <a:solidFill>
                  <a:srgbClr val="002060"/>
                </a:solidFill>
              </a:rPr>
              <a:t>тротоари</a:t>
            </a:r>
            <a:r>
              <a:rPr lang="ru-RU" sz="1800" dirty="0">
                <a:solidFill>
                  <a:srgbClr val="002060"/>
                </a:solidFill>
              </a:rPr>
              <a:t> и </a:t>
            </a:r>
            <a:r>
              <a:rPr lang="ru-RU" sz="1800" dirty="0" err="1">
                <a:solidFill>
                  <a:srgbClr val="002060"/>
                </a:solidFill>
              </a:rPr>
              <a:t>съоръженията</a:t>
            </a:r>
            <a:r>
              <a:rPr lang="ru-RU" sz="1800" dirty="0">
                <a:solidFill>
                  <a:srgbClr val="002060"/>
                </a:solidFill>
              </a:rPr>
              <a:t> и </a:t>
            </a:r>
            <a:r>
              <a:rPr lang="ru-RU" sz="1800" dirty="0" err="1">
                <a:solidFill>
                  <a:srgbClr val="002060"/>
                </a:solidFill>
              </a:rPr>
              <a:t>принадлежностите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към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тях</a:t>
            </a:r>
            <a:r>
              <a:rPr lang="ru-RU" sz="1800" dirty="0">
                <a:solidFill>
                  <a:srgbClr val="002060"/>
                </a:solidFill>
              </a:rPr>
              <a:t>;</a:t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> Реконструкция, ремонт, </a:t>
            </a:r>
            <a:r>
              <a:rPr lang="ru-RU" sz="1800" dirty="0" err="1">
                <a:solidFill>
                  <a:srgbClr val="002060"/>
                </a:solidFill>
              </a:rPr>
              <a:t>оборудване</a:t>
            </a:r>
            <a:r>
              <a:rPr lang="ru-RU" sz="1800" dirty="0">
                <a:solidFill>
                  <a:srgbClr val="002060"/>
                </a:solidFill>
              </a:rPr>
              <a:t> и/или </a:t>
            </a:r>
            <a:r>
              <a:rPr lang="ru-RU" sz="1800" dirty="0" err="1">
                <a:solidFill>
                  <a:srgbClr val="002060"/>
                </a:solidFill>
              </a:rPr>
              <a:t>обзавеждане</a:t>
            </a:r>
            <a:r>
              <a:rPr lang="ru-RU" sz="1800" dirty="0">
                <a:solidFill>
                  <a:srgbClr val="002060"/>
                </a:solidFill>
              </a:rPr>
              <a:t> на </a:t>
            </a:r>
            <a:r>
              <a:rPr lang="ru-RU" sz="1800" dirty="0" err="1">
                <a:solidFill>
                  <a:srgbClr val="002060"/>
                </a:solidFill>
              </a:rPr>
              <a:t>общинска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образователна</a:t>
            </a:r>
            <a:r>
              <a:rPr lang="ru-RU" sz="1800" dirty="0">
                <a:solidFill>
                  <a:srgbClr val="002060"/>
                </a:solidFill>
              </a:rPr>
              <a:t> инфраструктура с </a:t>
            </a:r>
            <a:r>
              <a:rPr lang="ru-RU" sz="1800" dirty="0" err="1">
                <a:solidFill>
                  <a:srgbClr val="002060"/>
                </a:solidFill>
              </a:rPr>
              <a:t>местно</a:t>
            </a:r>
            <a:r>
              <a:rPr lang="ru-RU" sz="1800" dirty="0">
                <a:solidFill>
                  <a:srgbClr val="002060"/>
                </a:solidFill>
              </a:rPr>
              <a:t> значение в </a:t>
            </a:r>
            <a:r>
              <a:rPr lang="ru-RU" sz="1800" dirty="0" err="1">
                <a:solidFill>
                  <a:srgbClr val="002060"/>
                </a:solidFill>
              </a:rPr>
              <a:t>селските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райони</a:t>
            </a:r>
            <a:r>
              <a:rPr lang="ru-RU" sz="1800" dirty="0">
                <a:solidFill>
                  <a:srgbClr val="002060"/>
                </a:solidFill>
              </a:rPr>
              <a:t>;</a:t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> Реконструкция, ремонт, </a:t>
            </a:r>
            <a:r>
              <a:rPr lang="ru-RU" sz="1800" dirty="0" err="1">
                <a:solidFill>
                  <a:srgbClr val="002060"/>
                </a:solidFill>
              </a:rPr>
              <a:t>оборудване</a:t>
            </a:r>
            <a:r>
              <a:rPr lang="ru-RU" sz="1800" dirty="0">
                <a:solidFill>
                  <a:srgbClr val="002060"/>
                </a:solidFill>
              </a:rPr>
              <a:t> и/или </a:t>
            </a:r>
            <a:r>
              <a:rPr lang="ru-RU" sz="1800" dirty="0" err="1">
                <a:solidFill>
                  <a:srgbClr val="002060"/>
                </a:solidFill>
              </a:rPr>
              <a:t>обзавеждане</a:t>
            </a:r>
            <a:r>
              <a:rPr lang="ru-RU" sz="1800" dirty="0">
                <a:solidFill>
                  <a:srgbClr val="002060"/>
                </a:solidFill>
              </a:rPr>
              <a:t> на </a:t>
            </a:r>
            <a:r>
              <a:rPr lang="ru-RU" sz="1800" dirty="0" err="1">
                <a:solidFill>
                  <a:srgbClr val="002060"/>
                </a:solidFill>
              </a:rPr>
              <a:t>общински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сгради</a:t>
            </a:r>
            <a:r>
              <a:rPr lang="ru-RU" sz="1800" dirty="0">
                <a:solidFill>
                  <a:srgbClr val="002060"/>
                </a:solidFill>
              </a:rPr>
              <a:t>, в </a:t>
            </a:r>
            <a:r>
              <a:rPr lang="ru-RU" sz="1800" dirty="0" err="1">
                <a:solidFill>
                  <a:srgbClr val="002060"/>
                </a:solidFill>
              </a:rPr>
              <a:t>които</a:t>
            </a:r>
            <a:r>
              <a:rPr lang="ru-RU" sz="1800" dirty="0">
                <a:solidFill>
                  <a:srgbClr val="002060"/>
                </a:solidFill>
              </a:rPr>
              <a:t> се предоставят </a:t>
            </a:r>
            <a:r>
              <a:rPr lang="ru-RU" sz="1800" dirty="0" err="1">
                <a:solidFill>
                  <a:srgbClr val="002060"/>
                </a:solidFill>
              </a:rPr>
              <a:t>обществени</a:t>
            </a:r>
            <a:r>
              <a:rPr lang="ru-RU" sz="1800" dirty="0">
                <a:solidFill>
                  <a:srgbClr val="002060"/>
                </a:solidFill>
              </a:rPr>
              <a:t> услуги, с цел </a:t>
            </a:r>
            <a:r>
              <a:rPr lang="ru-RU" sz="1800" dirty="0" err="1">
                <a:solidFill>
                  <a:srgbClr val="002060"/>
                </a:solidFill>
              </a:rPr>
              <a:t>подобряване</a:t>
            </a:r>
            <a:r>
              <a:rPr lang="ru-RU" sz="1800" dirty="0">
                <a:solidFill>
                  <a:srgbClr val="002060"/>
                </a:solidFill>
              </a:rPr>
              <a:t> на </a:t>
            </a:r>
            <a:r>
              <a:rPr lang="ru-RU" sz="1800" dirty="0" err="1">
                <a:solidFill>
                  <a:srgbClr val="002060"/>
                </a:solidFill>
              </a:rPr>
              <a:t>тяхната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енергийна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ефективност</a:t>
            </a:r>
            <a:r>
              <a:rPr lang="ru-RU" sz="1800" dirty="0">
                <a:solidFill>
                  <a:srgbClr val="002060"/>
                </a:solidFill>
              </a:rPr>
              <a:t>, вкл. и </a:t>
            </a:r>
            <a:r>
              <a:rPr lang="ru-RU" sz="1800" dirty="0" err="1">
                <a:solidFill>
                  <a:srgbClr val="002060"/>
                </a:solidFill>
              </a:rPr>
              <a:t>дейности</a:t>
            </a:r>
            <a:r>
              <a:rPr lang="ru-RU" sz="1800" dirty="0">
                <a:solidFill>
                  <a:srgbClr val="002060"/>
                </a:solidFill>
              </a:rPr>
              <a:t> за производство на </a:t>
            </a:r>
            <a:r>
              <a:rPr lang="ru-RU" sz="1800" dirty="0" err="1">
                <a:solidFill>
                  <a:srgbClr val="002060"/>
                </a:solidFill>
              </a:rPr>
              <a:t>енергия</a:t>
            </a:r>
            <a:r>
              <a:rPr lang="ru-RU" sz="1800" dirty="0">
                <a:solidFill>
                  <a:srgbClr val="002060"/>
                </a:solidFill>
              </a:rPr>
              <a:t> от </a:t>
            </a:r>
            <a:r>
              <a:rPr lang="ru-RU" sz="1800" dirty="0" err="1">
                <a:solidFill>
                  <a:srgbClr val="002060"/>
                </a:solidFill>
              </a:rPr>
              <a:t>възобновяеми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енергийни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източници</a:t>
            </a:r>
            <a:r>
              <a:rPr lang="ru-RU" sz="1800" dirty="0">
                <a:solidFill>
                  <a:srgbClr val="002060"/>
                </a:solidFill>
              </a:rPr>
              <a:t> за </a:t>
            </a:r>
            <a:r>
              <a:rPr lang="ru-RU" sz="1800" dirty="0" err="1">
                <a:solidFill>
                  <a:srgbClr val="002060"/>
                </a:solidFill>
              </a:rPr>
              <a:t>собствени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нужди</a:t>
            </a:r>
            <a:r>
              <a:rPr lang="ru-RU" sz="1800" dirty="0">
                <a:solidFill>
                  <a:srgbClr val="002060"/>
                </a:solidFill>
              </a:rPr>
              <a:t>;</a:t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> </a:t>
            </a:r>
            <a:r>
              <a:rPr lang="ru-RU" sz="1800" dirty="0" err="1">
                <a:solidFill>
                  <a:srgbClr val="002060"/>
                </a:solidFill>
              </a:rPr>
              <a:t>Изграждане</a:t>
            </a:r>
            <a:r>
              <a:rPr lang="ru-RU" sz="1800" dirty="0">
                <a:solidFill>
                  <a:srgbClr val="002060"/>
                </a:solidFill>
              </a:rPr>
              <a:t> и/или </a:t>
            </a:r>
            <a:r>
              <a:rPr lang="ru-RU" sz="1800" dirty="0" err="1">
                <a:solidFill>
                  <a:srgbClr val="002060"/>
                </a:solidFill>
              </a:rPr>
              <a:t>обновяване</a:t>
            </a:r>
            <a:r>
              <a:rPr lang="ru-RU" sz="1800" dirty="0">
                <a:solidFill>
                  <a:srgbClr val="002060"/>
                </a:solidFill>
              </a:rPr>
              <a:t> на </a:t>
            </a:r>
            <a:r>
              <a:rPr lang="ru-RU" sz="1800" dirty="0" err="1">
                <a:solidFill>
                  <a:srgbClr val="002060"/>
                </a:solidFill>
              </a:rPr>
              <a:t>площи</a:t>
            </a:r>
            <a:r>
              <a:rPr lang="ru-RU" sz="1800" dirty="0">
                <a:solidFill>
                  <a:srgbClr val="002060"/>
                </a:solidFill>
              </a:rPr>
              <a:t> за широко </a:t>
            </a:r>
            <a:r>
              <a:rPr lang="ru-RU" sz="1800" dirty="0" err="1">
                <a:solidFill>
                  <a:srgbClr val="002060"/>
                </a:solidFill>
              </a:rPr>
              <a:t>обществено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ползване</a:t>
            </a:r>
            <a:r>
              <a:rPr lang="ru-RU" sz="1800" dirty="0">
                <a:solidFill>
                  <a:srgbClr val="002060"/>
                </a:solidFill>
              </a:rPr>
              <a:t>, </a:t>
            </a:r>
            <a:r>
              <a:rPr lang="ru-RU" sz="1800" dirty="0" err="1">
                <a:solidFill>
                  <a:srgbClr val="002060"/>
                </a:solidFill>
              </a:rPr>
              <a:t>предназначени</a:t>
            </a:r>
            <a:r>
              <a:rPr lang="ru-RU" sz="1800" dirty="0">
                <a:solidFill>
                  <a:srgbClr val="002060"/>
                </a:solidFill>
              </a:rPr>
              <a:t> за </a:t>
            </a:r>
            <a:r>
              <a:rPr lang="ru-RU" sz="1800" dirty="0" err="1">
                <a:solidFill>
                  <a:srgbClr val="002060"/>
                </a:solidFill>
              </a:rPr>
              <a:t>трайно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задоволяване</a:t>
            </a:r>
            <a:r>
              <a:rPr lang="ru-RU" sz="1800" dirty="0">
                <a:solidFill>
                  <a:srgbClr val="002060"/>
                </a:solidFill>
              </a:rPr>
              <a:t> на </a:t>
            </a:r>
            <a:r>
              <a:rPr lang="ru-RU" sz="1800" dirty="0" err="1">
                <a:solidFill>
                  <a:srgbClr val="002060"/>
                </a:solidFill>
              </a:rPr>
              <a:t>обществените</a:t>
            </a:r>
            <a:r>
              <a:rPr lang="ru-RU" sz="1800" dirty="0">
                <a:solidFill>
                  <a:srgbClr val="002060"/>
                </a:solidFill>
              </a:rPr>
              <a:t> потребности от </a:t>
            </a:r>
            <a:r>
              <a:rPr lang="ru-RU" sz="1800" dirty="0" err="1">
                <a:solidFill>
                  <a:srgbClr val="002060"/>
                </a:solidFill>
              </a:rPr>
              <a:t>общинско</a:t>
            </a:r>
            <a:r>
              <a:rPr lang="ru-RU" sz="1800" dirty="0">
                <a:solidFill>
                  <a:srgbClr val="002060"/>
                </a:solidFill>
              </a:rPr>
              <a:t> значение;</a:t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> </a:t>
            </a:r>
            <a:r>
              <a:rPr lang="ru-RU" sz="1800" dirty="0" err="1">
                <a:solidFill>
                  <a:srgbClr val="002060"/>
                </a:solidFill>
              </a:rPr>
              <a:t>Изграждане</a:t>
            </a:r>
            <a:r>
              <a:rPr lang="ru-RU" sz="1800" dirty="0">
                <a:solidFill>
                  <a:srgbClr val="002060"/>
                </a:solidFill>
              </a:rPr>
              <a:t>, реконструкция, ремонт, </a:t>
            </a:r>
            <a:r>
              <a:rPr lang="ru-RU" sz="1800" dirty="0" err="1">
                <a:solidFill>
                  <a:srgbClr val="002060"/>
                </a:solidFill>
              </a:rPr>
              <a:t>оборудване</a:t>
            </a:r>
            <a:r>
              <a:rPr lang="ru-RU" sz="1800" dirty="0">
                <a:solidFill>
                  <a:srgbClr val="002060"/>
                </a:solidFill>
              </a:rPr>
              <a:t> и/или </a:t>
            </a:r>
            <a:r>
              <a:rPr lang="ru-RU" sz="1800" dirty="0" err="1">
                <a:solidFill>
                  <a:srgbClr val="002060"/>
                </a:solidFill>
              </a:rPr>
              <a:t>обзавеждане</a:t>
            </a:r>
            <a:r>
              <a:rPr lang="ru-RU" sz="1800" dirty="0">
                <a:solidFill>
                  <a:srgbClr val="002060"/>
                </a:solidFill>
              </a:rPr>
              <a:t> на </a:t>
            </a:r>
            <a:r>
              <a:rPr lang="ru-RU" sz="1800" dirty="0" err="1">
                <a:solidFill>
                  <a:srgbClr val="002060"/>
                </a:solidFill>
              </a:rPr>
              <a:t>спортна</a:t>
            </a:r>
            <a:r>
              <a:rPr lang="ru-RU" sz="1800" dirty="0">
                <a:solidFill>
                  <a:srgbClr val="002060"/>
                </a:solidFill>
              </a:rPr>
              <a:t> инфраструктура.</a:t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> Реконструкция, ремонт, реставрация, </a:t>
            </a:r>
            <a:r>
              <a:rPr lang="ru-RU" sz="1800" dirty="0" err="1">
                <a:solidFill>
                  <a:srgbClr val="002060"/>
                </a:solidFill>
              </a:rPr>
              <a:t>закупуване</a:t>
            </a:r>
            <a:r>
              <a:rPr lang="ru-RU" sz="1800" dirty="0">
                <a:solidFill>
                  <a:srgbClr val="002060"/>
                </a:solidFill>
              </a:rPr>
              <a:t> на </a:t>
            </a:r>
            <a:r>
              <a:rPr lang="ru-RU" sz="1800" dirty="0" err="1">
                <a:solidFill>
                  <a:srgbClr val="002060"/>
                </a:solidFill>
              </a:rPr>
              <a:t>оборудване</a:t>
            </a:r>
            <a:r>
              <a:rPr lang="ru-RU" sz="1800" dirty="0">
                <a:solidFill>
                  <a:srgbClr val="002060"/>
                </a:solidFill>
              </a:rPr>
              <a:t> и/или </a:t>
            </a:r>
            <a:r>
              <a:rPr lang="ru-RU" sz="1800" dirty="0" err="1">
                <a:solidFill>
                  <a:srgbClr val="002060"/>
                </a:solidFill>
              </a:rPr>
              <a:t>обзавеждане</a:t>
            </a:r>
            <a:r>
              <a:rPr lang="ru-RU" sz="1800" dirty="0">
                <a:solidFill>
                  <a:srgbClr val="002060"/>
                </a:solidFill>
              </a:rPr>
              <a:t> на </a:t>
            </a:r>
            <a:r>
              <a:rPr lang="ru-RU" sz="1800" dirty="0" err="1">
                <a:solidFill>
                  <a:srgbClr val="002060"/>
                </a:solidFill>
              </a:rPr>
              <a:t>обекти</a:t>
            </a:r>
            <a:r>
              <a:rPr lang="ru-RU" sz="1800" dirty="0">
                <a:solidFill>
                  <a:srgbClr val="002060"/>
                </a:solidFill>
              </a:rPr>
              <a:t>, </a:t>
            </a:r>
            <a:r>
              <a:rPr lang="ru-RU" sz="1800" dirty="0" err="1">
                <a:solidFill>
                  <a:srgbClr val="002060"/>
                </a:solidFill>
              </a:rPr>
              <a:t>свързани</a:t>
            </a:r>
            <a:r>
              <a:rPr lang="ru-RU" sz="1800" dirty="0">
                <a:solidFill>
                  <a:srgbClr val="002060"/>
                </a:solidFill>
              </a:rPr>
              <a:t> с </a:t>
            </a:r>
            <a:r>
              <a:rPr lang="ru-RU" sz="1800" dirty="0" err="1">
                <a:solidFill>
                  <a:srgbClr val="002060"/>
                </a:solidFill>
              </a:rPr>
              <a:t>културния</a:t>
            </a:r>
            <a:r>
              <a:rPr lang="ru-RU" sz="1800" dirty="0">
                <a:solidFill>
                  <a:srgbClr val="002060"/>
                </a:solidFill>
              </a:rPr>
              <a:t> живот.</a:t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> Общи </a:t>
            </a:r>
            <a:r>
              <a:rPr lang="ru-RU" sz="1800" dirty="0" err="1">
                <a:solidFill>
                  <a:srgbClr val="002060"/>
                </a:solidFill>
              </a:rPr>
              <a:t>разходи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свързани</a:t>
            </a:r>
            <a:r>
              <a:rPr lang="ru-RU" sz="1800" dirty="0">
                <a:solidFill>
                  <a:srgbClr val="002060"/>
                </a:solidFill>
              </a:rPr>
              <a:t> с проекта, </a:t>
            </a:r>
            <a:r>
              <a:rPr lang="ru-RU" sz="1800" dirty="0" err="1">
                <a:solidFill>
                  <a:srgbClr val="002060"/>
                </a:solidFill>
              </a:rPr>
              <a:t>извършени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както</a:t>
            </a:r>
            <a:r>
              <a:rPr lang="ru-RU" sz="1800" dirty="0">
                <a:solidFill>
                  <a:srgbClr val="002060"/>
                </a:solidFill>
              </a:rPr>
              <a:t> в </a:t>
            </a:r>
            <a:r>
              <a:rPr lang="ru-RU" sz="1800" dirty="0" err="1">
                <a:solidFill>
                  <a:srgbClr val="002060"/>
                </a:solidFill>
              </a:rPr>
              <a:t>процеса</a:t>
            </a:r>
            <a:r>
              <a:rPr lang="ru-RU" sz="1800" dirty="0">
                <a:solidFill>
                  <a:srgbClr val="002060"/>
                </a:solidFill>
              </a:rPr>
              <a:t> на подготовка на проекта, </a:t>
            </a:r>
            <a:r>
              <a:rPr lang="ru-RU" sz="1800" dirty="0" err="1">
                <a:solidFill>
                  <a:srgbClr val="002060"/>
                </a:solidFill>
              </a:rPr>
              <a:t>така</a:t>
            </a:r>
            <a:r>
              <a:rPr lang="ru-RU" sz="1800" dirty="0">
                <a:solidFill>
                  <a:srgbClr val="002060"/>
                </a:solidFill>
              </a:rPr>
              <a:t> и по </a:t>
            </a:r>
            <a:r>
              <a:rPr lang="ru-RU" sz="1800" dirty="0" err="1">
                <a:solidFill>
                  <a:srgbClr val="002060"/>
                </a:solidFill>
              </a:rPr>
              <a:t>време</a:t>
            </a:r>
            <a:r>
              <a:rPr lang="ru-RU" sz="1800" dirty="0">
                <a:solidFill>
                  <a:srgbClr val="002060"/>
                </a:solidFill>
              </a:rPr>
              <a:t> на </a:t>
            </a:r>
            <a:r>
              <a:rPr lang="ru-RU" sz="1800" dirty="0" err="1">
                <a:solidFill>
                  <a:srgbClr val="002060"/>
                </a:solidFill>
              </a:rPr>
              <a:t>неговото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изпълнение</a:t>
            </a:r>
            <a:r>
              <a:rPr lang="ru-RU" sz="1800" dirty="0">
                <a:solidFill>
                  <a:srgbClr val="002060"/>
                </a:solidFill>
              </a:rPr>
              <a:t>.</a:t>
            </a:r>
            <a:br>
              <a:rPr lang="ru-RU" sz="1800" dirty="0">
                <a:solidFill>
                  <a:srgbClr val="002060"/>
                </a:solidFill>
              </a:rPr>
            </a:b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>
                <a:latin typeface="Times New Roman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latin typeface="Times New Roman"/>
                <a:ea typeface="Times New Roman"/>
              </a:rPr>
              <a:t>“, споразумение № РД 50-31/ 20.01.2026г</a:t>
            </a:r>
            <a:r>
              <a:rPr lang="x-none" sz="120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.</a:t>
            </a:r>
            <a:endParaRPr lang="bg-BG" sz="1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6366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381000" y="1447800"/>
            <a:ext cx="8305800" cy="4876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ru-RU" sz="1800" dirty="0" err="1">
                <a:solidFill>
                  <a:srgbClr val="002060"/>
                </a:solidFill>
              </a:rPr>
              <a:t>Проектните</a:t>
            </a:r>
            <a:r>
              <a:rPr lang="ru-RU" sz="1800" dirty="0">
                <a:solidFill>
                  <a:srgbClr val="002060"/>
                </a:solidFill>
              </a:rPr>
              <a:t> предложения </a:t>
            </a:r>
            <a:r>
              <a:rPr lang="ru-RU" sz="1800" dirty="0" err="1">
                <a:solidFill>
                  <a:srgbClr val="002060"/>
                </a:solidFill>
              </a:rPr>
              <a:t>следва</a:t>
            </a:r>
            <a:r>
              <a:rPr lang="ru-RU" sz="1800" dirty="0">
                <a:solidFill>
                  <a:srgbClr val="002060"/>
                </a:solidFill>
              </a:rPr>
              <a:t> да </a:t>
            </a:r>
            <a:r>
              <a:rPr lang="ru-RU" sz="1800" dirty="0" err="1">
                <a:solidFill>
                  <a:srgbClr val="002060"/>
                </a:solidFill>
              </a:rPr>
              <a:t>съдържат</a:t>
            </a:r>
            <a:r>
              <a:rPr lang="ru-RU" sz="1800" dirty="0">
                <a:solidFill>
                  <a:srgbClr val="002060"/>
                </a:solidFill>
              </a:rPr>
              <a:t> анализ </a:t>
            </a:r>
            <a:r>
              <a:rPr lang="ru-RU" sz="1800" dirty="0" err="1">
                <a:solidFill>
                  <a:srgbClr val="002060"/>
                </a:solidFill>
              </a:rPr>
              <a:t>разходи</a:t>
            </a:r>
            <a:r>
              <a:rPr lang="ru-RU" sz="1800" dirty="0">
                <a:solidFill>
                  <a:srgbClr val="002060"/>
                </a:solidFill>
              </a:rPr>
              <a:t>-ползи, от </a:t>
            </a:r>
            <a:r>
              <a:rPr lang="ru-RU" sz="1800" dirty="0" err="1">
                <a:solidFill>
                  <a:srgbClr val="002060"/>
                </a:solidFill>
              </a:rPr>
              <a:t>който</a:t>
            </a:r>
            <a:r>
              <a:rPr lang="ru-RU" sz="1800" dirty="0">
                <a:solidFill>
                  <a:srgbClr val="002060"/>
                </a:solidFill>
              </a:rPr>
              <a:t> да е видно, че </a:t>
            </a:r>
            <a:r>
              <a:rPr lang="ru-RU" sz="1800" dirty="0" err="1">
                <a:solidFill>
                  <a:srgbClr val="002060"/>
                </a:solidFill>
              </a:rPr>
              <a:t>проектното</a:t>
            </a:r>
            <a:r>
              <a:rPr lang="ru-RU" sz="1800" dirty="0">
                <a:solidFill>
                  <a:srgbClr val="002060"/>
                </a:solidFill>
              </a:rPr>
              <a:t> предложение </a:t>
            </a:r>
            <a:r>
              <a:rPr lang="ru-RU" sz="1800" dirty="0" err="1">
                <a:solidFill>
                  <a:srgbClr val="002060"/>
                </a:solidFill>
              </a:rPr>
              <a:t>няма</a:t>
            </a:r>
            <a:r>
              <a:rPr lang="ru-RU" sz="1800" dirty="0">
                <a:solidFill>
                  <a:srgbClr val="002060"/>
                </a:solidFill>
              </a:rPr>
              <a:t> да </a:t>
            </a:r>
            <a:r>
              <a:rPr lang="ru-RU" sz="1800" dirty="0" err="1">
                <a:solidFill>
                  <a:srgbClr val="002060"/>
                </a:solidFill>
              </a:rPr>
              <a:t>генерира</a:t>
            </a:r>
            <a:r>
              <a:rPr lang="ru-RU" sz="1800" dirty="0">
                <a:solidFill>
                  <a:srgbClr val="002060"/>
                </a:solidFill>
              </a:rPr>
              <a:t> приходи, или </a:t>
            </a:r>
            <a:r>
              <a:rPr lang="ru-RU" sz="1800" dirty="0" err="1">
                <a:solidFill>
                  <a:srgbClr val="002060"/>
                </a:solidFill>
              </a:rPr>
              <a:t>ако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генерира</a:t>
            </a:r>
            <a:r>
              <a:rPr lang="ru-RU" sz="1800" dirty="0">
                <a:solidFill>
                  <a:srgbClr val="002060"/>
                </a:solidFill>
              </a:rPr>
              <a:t>, </a:t>
            </a:r>
            <a:r>
              <a:rPr lang="ru-RU" sz="1800" dirty="0" err="1">
                <a:solidFill>
                  <a:srgbClr val="002060"/>
                </a:solidFill>
              </a:rPr>
              <a:t>същите</a:t>
            </a:r>
            <a:r>
              <a:rPr lang="ru-RU" sz="1800" dirty="0">
                <a:solidFill>
                  <a:srgbClr val="002060"/>
                </a:solidFill>
              </a:rPr>
              <a:t> се </a:t>
            </a:r>
            <a:r>
              <a:rPr lang="ru-RU" sz="1800" dirty="0" err="1">
                <a:solidFill>
                  <a:srgbClr val="002060"/>
                </a:solidFill>
              </a:rPr>
              <a:t>разходват</a:t>
            </a:r>
            <a:r>
              <a:rPr lang="ru-RU" sz="1800" dirty="0">
                <a:solidFill>
                  <a:srgbClr val="002060"/>
                </a:solidFill>
              </a:rPr>
              <a:t> само за </a:t>
            </a:r>
            <a:r>
              <a:rPr lang="ru-RU" sz="1800" dirty="0" err="1">
                <a:solidFill>
                  <a:srgbClr val="002060"/>
                </a:solidFill>
              </a:rPr>
              <a:t>нестопанските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дейности</a:t>
            </a:r>
            <a:r>
              <a:rPr lang="ru-RU" sz="1800" dirty="0">
                <a:solidFill>
                  <a:srgbClr val="002060"/>
                </a:solidFill>
              </a:rPr>
              <a:t> на кандидата, </a:t>
            </a:r>
            <a:r>
              <a:rPr lang="ru-RU" sz="1800" dirty="0" err="1">
                <a:solidFill>
                  <a:srgbClr val="002060"/>
                </a:solidFill>
              </a:rPr>
              <a:t>свързани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изцяло</a:t>
            </a:r>
            <a:r>
              <a:rPr lang="ru-RU" sz="1800" dirty="0">
                <a:solidFill>
                  <a:srgbClr val="002060"/>
                </a:solidFill>
              </a:rPr>
              <a:t> с целите на проекта</a:t>
            </a:r>
            <a:r>
              <a:rPr lang="ru-RU" sz="1800" dirty="0" smtClean="0">
                <a:solidFill>
                  <a:srgbClr val="002060"/>
                </a:solidFill>
              </a:rPr>
              <a:t>.</a:t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dirty="0" smtClean="0">
                <a:solidFill>
                  <a:srgbClr val="002060"/>
                </a:solidFill>
              </a:rPr>
              <a:t/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/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 err="1">
                <a:solidFill>
                  <a:srgbClr val="002060"/>
                </a:solidFill>
              </a:rPr>
              <a:t>Дейностите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свързани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със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строително-монтажни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работи</a:t>
            </a:r>
            <a:r>
              <a:rPr lang="ru-RU" sz="1800" dirty="0">
                <a:solidFill>
                  <a:srgbClr val="002060"/>
                </a:solidFill>
              </a:rPr>
              <a:t>, </a:t>
            </a:r>
            <a:r>
              <a:rPr lang="ru-RU" sz="1800" dirty="0" err="1">
                <a:solidFill>
                  <a:srgbClr val="002060"/>
                </a:solidFill>
              </a:rPr>
              <a:t>следва</a:t>
            </a:r>
            <a:r>
              <a:rPr lang="ru-RU" sz="1800" dirty="0">
                <a:solidFill>
                  <a:srgbClr val="002060"/>
                </a:solidFill>
              </a:rPr>
              <a:t> да </a:t>
            </a:r>
            <a:r>
              <a:rPr lang="ru-RU" sz="1800" dirty="0" err="1">
                <a:solidFill>
                  <a:srgbClr val="002060"/>
                </a:solidFill>
              </a:rPr>
              <a:t>бъдат</a:t>
            </a:r>
            <a:r>
              <a:rPr lang="ru-RU" sz="1800" dirty="0">
                <a:solidFill>
                  <a:srgbClr val="002060"/>
                </a:solidFill>
              </a:rPr>
              <a:t> в </a:t>
            </a:r>
            <a:r>
              <a:rPr lang="ru-RU" sz="1800" dirty="0" err="1">
                <a:solidFill>
                  <a:srgbClr val="002060"/>
                </a:solidFill>
              </a:rPr>
              <a:t>съответствие</a:t>
            </a:r>
            <a:r>
              <a:rPr lang="ru-RU" sz="1800" dirty="0">
                <a:solidFill>
                  <a:srgbClr val="002060"/>
                </a:solidFill>
              </a:rPr>
              <a:t> с </a:t>
            </a:r>
            <a:r>
              <a:rPr lang="ru-RU" sz="1800" dirty="0" err="1">
                <a:solidFill>
                  <a:srgbClr val="002060"/>
                </a:solidFill>
              </a:rPr>
              <a:t>приложимото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национално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законодателство</a:t>
            </a:r>
            <a:r>
              <a:rPr lang="ru-RU" sz="1800" dirty="0">
                <a:solidFill>
                  <a:srgbClr val="002060"/>
                </a:solidFill>
              </a:rPr>
              <a:t> в </a:t>
            </a:r>
            <a:r>
              <a:rPr lang="ru-RU" sz="1800" dirty="0" err="1">
                <a:solidFill>
                  <a:srgbClr val="002060"/>
                </a:solidFill>
              </a:rPr>
              <a:t>сферата</a:t>
            </a:r>
            <a:r>
              <a:rPr lang="ru-RU" sz="1800" dirty="0">
                <a:solidFill>
                  <a:srgbClr val="002060"/>
                </a:solidFill>
              </a:rPr>
              <a:t> на </a:t>
            </a:r>
            <a:r>
              <a:rPr lang="ru-RU" sz="1800" dirty="0" err="1">
                <a:solidFill>
                  <a:srgbClr val="002060"/>
                </a:solidFill>
              </a:rPr>
              <a:t>устройството</a:t>
            </a:r>
            <a:r>
              <a:rPr lang="ru-RU" sz="1800" dirty="0">
                <a:solidFill>
                  <a:srgbClr val="002060"/>
                </a:solidFill>
              </a:rPr>
              <a:t> на </a:t>
            </a:r>
            <a:r>
              <a:rPr lang="ru-RU" sz="1800" dirty="0" err="1">
                <a:solidFill>
                  <a:srgbClr val="002060"/>
                </a:solidFill>
              </a:rPr>
              <a:t>територията</a:t>
            </a:r>
            <a:r>
              <a:rPr lang="ru-RU" sz="1800" dirty="0">
                <a:solidFill>
                  <a:srgbClr val="002060"/>
                </a:solidFill>
              </a:rPr>
              <a:t>, </a:t>
            </a:r>
            <a:r>
              <a:rPr lang="ru-RU" sz="1800" dirty="0" err="1">
                <a:solidFill>
                  <a:srgbClr val="002060"/>
                </a:solidFill>
              </a:rPr>
              <a:t>инвестиционното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проектиране</a:t>
            </a:r>
            <a:r>
              <a:rPr lang="ru-RU" sz="1800" dirty="0">
                <a:solidFill>
                  <a:srgbClr val="002060"/>
                </a:solidFill>
              </a:rPr>
              <a:t> и </a:t>
            </a:r>
            <a:r>
              <a:rPr lang="ru-RU" sz="1800" dirty="0" err="1">
                <a:solidFill>
                  <a:srgbClr val="002060"/>
                </a:solidFill>
              </a:rPr>
              <a:t>строителството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smtClean="0">
                <a:solidFill>
                  <a:srgbClr val="002060"/>
                </a:solidFill>
              </a:rPr>
              <a:t>в </a:t>
            </a:r>
            <a:r>
              <a:rPr lang="ru-RU" sz="1800" dirty="0" err="1" smtClean="0">
                <a:solidFill>
                  <a:srgbClr val="002060"/>
                </a:solidFill>
              </a:rPr>
              <a:t>Република</a:t>
            </a:r>
            <a:r>
              <a:rPr lang="ru-RU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</a:rPr>
              <a:t>България</a:t>
            </a: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>
                <a:latin typeface="Times New Roman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latin typeface="Times New Roman"/>
                <a:ea typeface="Times New Roman"/>
              </a:rPr>
              <a:t>“, споразумение № РД 50-31/ 20.01.2026г</a:t>
            </a:r>
            <a:r>
              <a:rPr lang="x-none" sz="120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.</a:t>
            </a:r>
            <a:endParaRPr lang="bg-BG" sz="1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  <p:pic>
        <p:nvPicPr>
          <p:cNvPr id="6" name="Картина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8400" y="5029200"/>
            <a:ext cx="2184843" cy="1214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16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381000" y="1447800"/>
            <a:ext cx="8305800" cy="4876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ru-RU" sz="1800" dirty="0">
                <a:solidFill>
                  <a:srgbClr val="002060"/>
                </a:solidFill>
              </a:rPr>
              <a:t>НЕДОПУСТИМИ ДЕЙНОСТИ ПО ПРОЕКТИТЕ</a:t>
            </a:r>
            <a:r>
              <a:rPr lang="ru-RU" sz="1800" dirty="0" smtClean="0">
                <a:solidFill>
                  <a:srgbClr val="002060"/>
                </a:solidFill>
              </a:rPr>
              <a:t>:</a:t>
            </a:r>
            <a:r>
              <a:rPr lang="en-US" sz="1800" dirty="0" smtClean="0">
                <a:solidFill>
                  <a:srgbClr val="002060"/>
                </a:solidFill>
              </a:rPr>
              <a:t/>
            </a:r>
            <a:br>
              <a:rPr lang="en-US" sz="1800" dirty="0" smtClean="0">
                <a:solidFill>
                  <a:srgbClr val="002060"/>
                </a:solidFill>
              </a:rPr>
            </a:br>
            <a:r>
              <a:rPr lang="en-US" sz="1800" dirty="0">
                <a:solidFill>
                  <a:srgbClr val="002060"/>
                </a:solidFill>
              </a:rPr>
              <a:t/>
            </a:r>
            <a:br>
              <a:rPr lang="en-US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/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> В </a:t>
            </a:r>
            <a:r>
              <a:rPr lang="ru-RU" sz="1800" dirty="0" err="1">
                <a:solidFill>
                  <a:srgbClr val="002060"/>
                </a:solidFill>
              </a:rPr>
              <a:t>мерките</a:t>
            </a:r>
            <a:r>
              <a:rPr lang="ru-RU" sz="1800" dirty="0">
                <a:solidFill>
                  <a:srgbClr val="002060"/>
                </a:solidFill>
              </a:rPr>
              <a:t> от СВОМР не се </a:t>
            </a:r>
            <a:r>
              <a:rPr lang="ru-RU" sz="1800" dirty="0" err="1">
                <a:solidFill>
                  <a:srgbClr val="002060"/>
                </a:solidFill>
              </a:rPr>
              <a:t>включват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дейности</a:t>
            </a:r>
            <a:r>
              <a:rPr lang="ru-RU" sz="1800" dirty="0">
                <a:solidFill>
                  <a:srgbClr val="002060"/>
                </a:solidFill>
              </a:rPr>
              <a:t> за инфраструктура, </a:t>
            </a:r>
            <a:r>
              <a:rPr lang="ru-RU" sz="1800" dirty="0" err="1">
                <a:solidFill>
                  <a:srgbClr val="002060"/>
                </a:solidFill>
              </a:rPr>
              <a:t>свързани</a:t>
            </a:r>
            <a:r>
              <a:rPr lang="ru-RU" sz="1800" dirty="0">
                <a:solidFill>
                  <a:srgbClr val="002060"/>
                </a:solidFill>
              </a:rPr>
              <a:t> с </a:t>
            </a:r>
            <a:r>
              <a:rPr lang="ru-RU" sz="1800" dirty="0" err="1">
                <a:solidFill>
                  <a:srgbClr val="002060"/>
                </a:solidFill>
              </a:rPr>
              <a:t>пътища</a:t>
            </a:r>
            <a:r>
              <a:rPr lang="ru-RU" sz="1800" dirty="0">
                <a:solidFill>
                  <a:srgbClr val="002060"/>
                </a:solidFill>
              </a:rPr>
              <a:t>, </a:t>
            </a:r>
            <a:r>
              <a:rPr lang="ru-RU" sz="1800" dirty="0" err="1">
                <a:solidFill>
                  <a:srgbClr val="002060"/>
                </a:solidFill>
              </a:rPr>
              <a:t>водопреносни</a:t>
            </a:r>
            <a:r>
              <a:rPr lang="ru-RU" sz="1800" dirty="0">
                <a:solidFill>
                  <a:srgbClr val="002060"/>
                </a:solidFill>
              </a:rPr>
              <a:t> и </a:t>
            </a:r>
            <a:r>
              <a:rPr lang="ru-RU" sz="1800" dirty="0" err="1">
                <a:solidFill>
                  <a:srgbClr val="002060"/>
                </a:solidFill>
              </a:rPr>
              <a:t>канализационни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системи</a:t>
            </a:r>
            <a:r>
              <a:rPr lang="ru-RU" sz="1800" dirty="0">
                <a:solidFill>
                  <a:srgbClr val="002060"/>
                </a:solidFill>
              </a:rPr>
              <a:t>, </a:t>
            </a:r>
            <a:r>
              <a:rPr lang="ru-RU" sz="1800" dirty="0" err="1">
                <a:solidFill>
                  <a:srgbClr val="002060"/>
                </a:solidFill>
              </a:rPr>
              <a:t>освен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ако</a:t>
            </a:r>
            <a:r>
              <a:rPr lang="ru-RU" sz="1800" dirty="0">
                <a:solidFill>
                  <a:srgbClr val="002060"/>
                </a:solidFill>
              </a:rPr>
              <a:t> не </a:t>
            </a:r>
            <a:r>
              <a:rPr lang="ru-RU" sz="1800" dirty="0" err="1">
                <a:solidFill>
                  <a:srgbClr val="002060"/>
                </a:solidFill>
              </a:rPr>
              <a:t>са</a:t>
            </a:r>
            <a:r>
              <a:rPr lang="ru-RU" sz="1800" dirty="0">
                <a:solidFill>
                  <a:srgbClr val="002060"/>
                </a:solidFill>
              </a:rPr>
              <a:t> част от </a:t>
            </a:r>
            <a:r>
              <a:rPr lang="ru-RU" sz="1800" dirty="0" err="1">
                <a:solidFill>
                  <a:srgbClr val="002060"/>
                </a:solidFill>
              </a:rPr>
              <a:t>по-голям</a:t>
            </a:r>
            <a:r>
              <a:rPr lang="ru-RU" sz="1800" dirty="0">
                <a:solidFill>
                  <a:srgbClr val="002060"/>
                </a:solidFill>
              </a:rPr>
              <a:t> проект или не </a:t>
            </a:r>
            <a:r>
              <a:rPr lang="ru-RU" sz="1800" dirty="0" err="1">
                <a:solidFill>
                  <a:srgbClr val="002060"/>
                </a:solidFill>
              </a:rPr>
              <a:t>са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свързани</a:t>
            </a:r>
            <a:r>
              <a:rPr lang="ru-RU" sz="1800" dirty="0">
                <a:solidFill>
                  <a:srgbClr val="002060"/>
                </a:solidFill>
              </a:rPr>
              <a:t> с </a:t>
            </a:r>
            <a:r>
              <a:rPr lang="ru-RU" sz="1800" dirty="0" err="1">
                <a:solidFill>
                  <a:srgbClr val="002060"/>
                </a:solidFill>
              </a:rPr>
              <a:t>дейности</a:t>
            </a:r>
            <a:r>
              <a:rPr lang="ru-RU" sz="1800" dirty="0">
                <a:solidFill>
                  <a:srgbClr val="002060"/>
                </a:solidFill>
              </a:rPr>
              <a:t>, </a:t>
            </a:r>
            <a:r>
              <a:rPr lang="ru-RU" sz="1800" dirty="0" err="1">
                <a:solidFill>
                  <a:srgbClr val="002060"/>
                </a:solidFill>
              </a:rPr>
              <a:t>отговарящи</a:t>
            </a:r>
            <a:r>
              <a:rPr lang="ru-RU" sz="1800" dirty="0">
                <a:solidFill>
                  <a:srgbClr val="002060"/>
                </a:solidFill>
              </a:rPr>
              <a:t> на </a:t>
            </a:r>
            <a:r>
              <a:rPr lang="ru-RU" sz="1800" dirty="0" err="1">
                <a:solidFill>
                  <a:srgbClr val="002060"/>
                </a:solidFill>
              </a:rPr>
              <a:t>концепцията</a:t>
            </a:r>
            <a:r>
              <a:rPr lang="ru-RU" sz="1800" dirty="0">
                <a:solidFill>
                  <a:srgbClr val="002060"/>
                </a:solidFill>
              </a:rPr>
              <a:t> за </a:t>
            </a:r>
            <a:r>
              <a:rPr lang="ru-RU" sz="1800" dirty="0" err="1">
                <a:solidFill>
                  <a:srgbClr val="002060"/>
                </a:solidFill>
              </a:rPr>
              <a:t>интелигентни</a:t>
            </a:r>
            <a:r>
              <a:rPr lang="ru-RU" sz="1800" dirty="0">
                <a:solidFill>
                  <a:srgbClr val="002060"/>
                </a:solidFill>
              </a:rPr>
              <a:t> селища</a:t>
            </a:r>
            <a:r>
              <a:rPr lang="ru-RU" sz="1800" dirty="0" smtClean="0">
                <a:solidFill>
                  <a:srgbClr val="002060"/>
                </a:solidFill>
              </a:rPr>
              <a:t>;</a:t>
            </a: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>
                <a:latin typeface="Times New Roman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latin typeface="Times New Roman"/>
                <a:ea typeface="Times New Roman"/>
              </a:rPr>
              <a:t>“, споразумение № РД 50-31/ 20.01.2026г</a:t>
            </a:r>
            <a:r>
              <a:rPr lang="x-none" sz="120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.</a:t>
            </a:r>
            <a:endParaRPr lang="bg-BG" sz="1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  <p:pic>
        <p:nvPicPr>
          <p:cNvPr id="6" name="Картина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8400" y="5029200"/>
            <a:ext cx="2184843" cy="1214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65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4876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ru-RU" sz="1800" b="1" dirty="0">
                <a:solidFill>
                  <a:srgbClr val="002060"/>
                </a:solidFill>
              </a:rPr>
              <a:t>ДОПУСТИМИ РАЗХОДИ</a:t>
            </a:r>
            <a:r>
              <a:rPr lang="ru-RU" sz="1800" b="1" dirty="0" smtClean="0">
                <a:solidFill>
                  <a:srgbClr val="002060"/>
                </a:solidFill>
              </a:rPr>
              <a:t>:</a:t>
            </a:r>
            <a:br>
              <a:rPr lang="ru-RU" sz="1800" b="1" dirty="0" smtClean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/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 err="1">
                <a:solidFill>
                  <a:srgbClr val="002060"/>
                </a:solidFill>
              </a:rPr>
              <a:t>Инвестиционни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разходи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съгласно</a:t>
            </a:r>
            <a:r>
              <a:rPr lang="ru-RU" sz="1800" dirty="0">
                <a:solidFill>
                  <a:srgbClr val="002060"/>
                </a:solidFill>
              </a:rPr>
              <a:t> чл. 73 от Регламент (EC) № 2021/2115</a:t>
            </a:r>
            <a:r>
              <a:rPr lang="ru-RU" sz="1800" dirty="0" smtClean="0">
                <a:solidFill>
                  <a:srgbClr val="002060"/>
                </a:solidFill>
              </a:rPr>
              <a:t>:</a:t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/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>а) </a:t>
            </a:r>
            <a:r>
              <a:rPr lang="ru-RU" sz="1800" dirty="0" err="1">
                <a:solidFill>
                  <a:srgbClr val="002060"/>
                </a:solidFill>
              </a:rPr>
              <a:t>строително-монтажни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работи</a:t>
            </a:r>
            <a:r>
              <a:rPr lang="ru-RU" sz="1800" dirty="0">
                <a:solidFill>
                  <a:srgbClr val="002060"/>
                </a:solidFill>
              </a:rPr>
              <a:t> за </a:t>
            </a:r>
            <a:r>
              <a:rPr lang="ru-RU" sz="1800" dirty="0" err="1">
                <a:solidFill>
                  <a:srgbClr val="002060"/>
                </a:solidFill>
              </a:rPr>
              <a:t>изграждане</a:t>
            </a:r>
            <a:r>
              <a:rPr lang="ru-RU" sz="1800" dirty="0">
                <a:solidFill>
                  <a:srgbClr val="002060"/>
                </a:solidFill>
              </a:rPr>
              <a:t>, ремонт, реконструкция, </a:t>
            </a:r>
            <a:r>
              <a:rPr lang="ru-RU" sz="1800" dirty="0" err="1">
                <a:solidFill>
                  <a:srgbClr val="002060"/>
                </a:solidFill>
              </a:rPr>
              <a:t>преустройство</a:t>
            </a:r>
            <a:r>
              <a:rPr lang="ru-RU" sz="1800" dirty="0">
                <a:solidFill>
                  <a:srgbClr val="002060"/>
                </a:solidFill>
              </a:rPr>
              <a:t>, </a:t>
            </a:r>
            <a:r>
              <a:rPr lang="ru-RU" sz="1800" dirty="0" err="1">
                <a:solidFill>
                  <a:srgbClr val="002060"/>
                </a:solidFill>
              </a:rPr>
              <a:t>поддръжка</a:t>
            </a:r>
            <a:r>
              <a:rPr lang="ru-RU" sz="1800" dirty="0">
                <a:solidFill>
                  <a:srgbClr val="002060"/>
                </a:solidFill>
              </a:rPr>
              <a:t> или </a:t>
            </a:r>
            <a:r>
              <a:rPr lang="ru-RU" sz="1800" dirty="0" err="1">
                <a:solidFill>
                  <a:srgbClr val="002060"/>
                </a:solidFill>
              </a:rPr>
              <a:t>възстановяване</a:t>
            </a:r>
            <a:r>
              <a:rPr lang="ru-RU" sz="1800" dirty="0">
                <a:solidFill>
                  <a:srgbClr val="002060"/>
                </a:solidFill>
              </a:rPr>
              <a:t>;</a:t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>б) </a:t>
            </a:r>
            <a:r>
              <a:rPr lang="ru-RU" sz="1800" dirty="0" err="1">
                <a:solidFill>
                  <a:srgbClr val="002060"/>
                </a:solidFill>
              </a:rPr>
              <a:t>закупуване</a:t>
            </a:r>
            <a:r>
              <a:rPr lang="ru-RU" sz="1800" dirty="0">
                <a:solidFill>
                  <a:srgbClr val="002060"/>
                </a:solidFill>
              </a:rPr>
              <a:t> на нови </a:t>
            </a:r>
            <a:r>
              <a:rPr lang="ru-RU" sz="1800" dirty="0" err="1">
                <a:solidFill>
                  <a:srgbClr val="002060"/>
                </a:solidFill>
              </a:rPr>
              <a:t>машини</a:t>
            </a:r>
            <a:r>
              <a:rPr lang="ru-RU" sz="1800" dirty="0">
                <a:solidFill>
                  <a:srgbClr val="002060"/>
                </a:solidFill>
              </a:rPr>
              <a:t>, </a:t>
            </a:r>
            <a:r>
              <a:rPr lang="ru-RU" sz="1800" dirty="0" err="1">
                <a:solidFill>
                  <a:srgbClr val="002060"/>
                </a:solidFill>
              </a:rPr>
              <a:t>съоръжения</a:t>
            </a:r>
            <a:r>
              <a:rPr lang="ru-RU" sz="1800" dirty="0">
                <a:solidFill>
                  <a:srgbClr val="002060"/>
                </a:solidFill>
              </a:rPr>
              <a:t>, </a:t>
            </a:r>
            <a:r>
              <a:rPr lang="ru-RU" sz="1800" dirty="0" err="1">
                <a:solidFill>
                  <a:srgbClr val="002060"/>
                </a:solidFill>
              </a:rPr>
              <a:t>оборудване</a:t>
            </a:r>
            <a:r>
              <a:rPr lang="ru-RU" sz="1800" dirty="0">
                <a:solidFill>
                  <a:srgbClr val="002060"/>
                </a:solidFill>
              </a:rPr>
              <a:t> и </a:t>
            </a:r>
            <a:r>
              <a:rPr lang="ru-RU" sz="1800" dirty="0" err="1">
                <a:solidFill>
                  <a:srgbClr val="002060"/>
                </a:solidFill>
              </a:rPr>
              <a:t>обзавеждане</a:t>
            </a:r>
            <a:r>
              <a:rPr lang="ru-RU" sz="1800" dirty="0">
                <a:solidFill>
                  <a:srgbClr val="002060"/>
                </a:solidFill>
              </a:rPr>
              <a:t>, </a:t>
            </a:r>
            <a:r>
              <a:rPr lang="ru-RU" sz="1800" dirty="0" err="1">
                <a:solidFill>
                  <a:srgbClr val="002060"/>
                </a:solidFill>
              </a:rPr>
              <a:t>включително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безпилотни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летателни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системи</a:t>
            </a:r>
            <a:r>
              <a:rPr lang="ru-RU" sz="1800" dirty="0">
                <a:solidFill>
                  <a:srgbClr val="002060"/>
                </a:solidFill>
              </a:rPr>
              <a:t> и </a:t>
            </a:r>
            <a:r>
              <a:rPr lang="ru-RU" sz="1800" dirty="0" err="1">
                <a:solidFill>
                  <a:srgbClr val="002060"/>
                </a:solidFill>
              </a:rPr>
              <a:t>прилежащия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към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тях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инвентар</a:t>
            </a:r>
            <a:r>
              <a:rPr lang="ru-RU" sz="1800" dirty="0">
                <a:solidFill>
                  <a:srgbClr val="002060"/>
                </a:solidFill>
              </a:rPr>
              <a:t>;</a:t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>в) общи </a:t>
            </a:r>
            <a:r>
              <a:rPr lang="ru-RU" sz="1800" dirty="0" err="1">
                <a:solidFill>
                  <a:srgbClr val="002060"/>
                </a:solidFill>
              </a:rPr>
              <a:t>разходи</a:t>
            </a:r>
            <a:r>
              <a:rPr lang="ru-RU" sz="1800" dirty="0">
                <a:solidFill>
                  <a:srgbClr val="002060"/>
                </a:solidFill>
              </a:rPr>
              <a:t>, </a:t>
            </a:r>
            <a:r>
              <a:rPr lang="ru-RU" sz="1800" dirty="0" err="1">
                <a:solidFill>
                  <a:srgbClr val="002060"/>
                </a:solidFill>
              </a:rPr>
              <a:t>свързани</a:t>
            </a:r>
            <a:r>
              <a:rPr lang="ru-RU" sz="1800" dirty="0">
                <a:solidFill>
                  <a:srgbClr val="002060"/>
                </a:solidFill>
              </a:rPr>
              <a:t> с </a:t>
            </a:r>
            <a:r>
              <a:rPr lang="ru-RU" sz="1800" dirty="0" err="1">
                <a:solidFill>
                  <a:srgbClr val="002060"/>
                </a:solidFill>
              </a:rPr>
              <a:t>основните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разходи</a:t>
            </a:r>
            <a:r>
              <a:rPr lang="ru-RU" sz="1800" dirty="0">
                <a:solidFill>
                  <a:srgbClr val="002060"/>
                </a:solidFill>
              </a:rPr>
              <a:t> по проекта </a:t>
            </a:r>
            <a:r>
              <a:rPr lang="ru-RU" sz="1800" dirty="0" err="1">
                <a:solidFill>
                  <a:srgbClr val="002060"/>
                </a:solidFill>
              </a:rPr>
              <a:t>като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хонорари</a:t>
            </a:r>
            <a:r>
              <a:rPr lang="ru-RU" sz="1800" dirty="0">
                <a:solidFill>
                  <a:srgbClr val="002060"/>
                </a:solidFill>
              </a:rPr>
              <a:t> на </a:t>
            </a:r>
            <a:r>
              <a:rPr lang="ru-RU" sz="1800" dirty="0" err="1">
                <a:solidFill>
                  <a:srgbClr val="002060"/>
                </a:solidFill>
              </a:rPr>
              <a:t>архитекти</a:t>
            </a:r>
            <a:r>
              <a:rPr lang="ru-RU" sz="1800" dirty="0">
                <a:solidFill>
                  <a:srgbClr val="002060"/>
                </a:solidFill>
              </a:rPr>
              <a:t>, </a:t>
            </a:r>
            <a:r>
              <a:rPr lang="ru-RU" sz="1800" dirty="0" err="1">
                <a:solidFill>
                  <a:srgbClr val="002060"/>
                </a:solidFill>
              </a:rPr>
              <a:t>инженери</a:t>
            </a:r>
            <a:r>
              <a:rPr lang="ru-RU" sz="1800" dirty="0">
                <a:solidFill>
                  <a:srgbClr val="002060"/>
                </a:solidFill>
              </a:rPr>
              <a:t> и </a:t>
            </a:r>
            <a:r>
              <a:rPr lang="ru-RU" sz="1800" dirty="0" err="1">
                <a:solidFill>
                  <a:srgbClr val="002060"/>
                </a:solidFill>
              </a:rPr>
              <a:t>консултанти</a:t>
            </a:r>
            <a:r>
              <a:rPr lang="ru-RU" sz="1800" dirty="0">
                <a:solidFill>
                  <a:srgbClr val="002060"/>
                </a:solidFill>
              </a:rPr>
              <a:t>, </a:t>
            </a:r>
            <a:r>
              <a:rPr lang="ru-RU" sz="1800" dirty="0" err="1">
                <a:solidFill>
                  <a:srgbClr val="002060"/>
                </a:solidFill>
              </a:rPr>
              <a:t>предпроектни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проучвания</a:t>
            </a:r>
            <a:r>
              <a:rPr lang="ru-RU" sz="1800" dirty="0">
                <a:solidFill>
                  <a:srgbClr val="002060"/>
                </a:solidFill>
              </a:rPr>
              <a:t>, </a:t>
            </a:r>
            <a:r>
              <a:rPr lang="ru-RU" sz="1800" dirty="0" err="1">
                <a:solidFill>
                  <a:srgbClr val="002060"/>
                </a:solidFill>
              </a:rPr>
              <a:t>придобиване</a:t>
            </a:r>
            <a:r>
              <a:rPr lang="ru-RU" sz="1800" dirty="0">
                <a:solidFill>
                  <a:srgbClr val="002060"/>
                </a:solidFill>
              </a:rPr>
              <a:t> на </a:t>
            </a:r>
            <a:r>
              <a:rPr lang="ru-RU" sz="1800" dirty="0" err="1">
                <a:solidFill>
                  <a:srgbClr val="002060"/>
                </a:solidFill>
              </a:rPr>
              <a:t>патентни</a:t>
            </a:r>
            <a:r>
              <a:rPr lang="ru-RU" sz="1800" dirty="0">
                <a:solidFill>
                  <a:srgbClr val="002060"/>
                </a:solidFill>
              </a:rPr>
              <a:t> права и </a:t>
            </a:r>
            <a:r>
              <a:rPr lang="ru-RU" sz="1800" dirty="0" err="1">
                <a:solidFill>
                  <a:srgbClr val="002060"/>
                </a:solidFill>
              </a:rPr>
              <a:t>лицензи</a:t>
            </a:r>
            <a:r>
              <a:rPr lang="ru-RU" sz="1800" dirty="0">
                <a:solidFill>
                  <a:srgbClr val="002060"/>
                </a:solidFill>
              </a:rPr>
              <a:t>, </a:t>
            </a:r>
            <a:r>
              <a:rPr lang="ru-RU" sz="1800" dirty="0" err="1">
                <a:solidFill>
                  <a:srgbClr val="002060"/>
                </a:solidFill>
              </a:rPr>
              <a:t>авторски</a:t>
            </a:r>
            <a:r>
              <a:rPr lang="ru-RU" sz="1800" dirty="0">
                <a:solidFill>
                  <a:srgbClr val="002060"/>
                </a:solidFill>
              </a:rPr>
              <a:t> права и </a:t>
            </a:r>
            <a:r>
              <a:rPr lang="ru-RU" sz="1800" dirty="0" err="1">
                <a:solidFill>
                  <a:srgbClr val="002060"/>
                </a:solidFill>
              </a:rPr>
              <a:t>строителен</a:t>
            </a:r>
            <a:r>
              <a:rPr lang="ru-RU" sz="1800" dirty="0">
                <a:solidFill>
                  <a:srgbClr val="002060"/>
                </a:solidFill>
              </a:rPr>
              <a:t> надзор в размер на до 12% от </a:t>
            </a:r>
            <a:r>
              <a:rPr lang="ru-RU" sz="1800" dirty="0" err="1">
                <a:solidFill>
                  <a:srgbClr val="002060"/>
                </a:solidFill>
              </a:rPr>
              <a:t>общия</a:t>
            </a:r>
            <a:r>
              <a:rPr lang="ru-RU" sz="1800" dirty="0">
                <a:solidFill>
                  <a:srgbClr val="002060"/>
                </a:solidFill>
              </a:rPr>
              <a:t> размер на </a:t>
            </a:r>
            <a:r>
              <a:rPr lang="ru-RU" sz="1800" dirty="0" err="1">
                <a:solidFill>
                  <a:srgbClr val="002060"/>
                </a:solidFill>
              </a:rPr>
              <a:t>допустимите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разходи</a:t>
            </a:r>
            <a:r>
              <a:rPr lang="ru-RU" sz="1800" dirty="0">
                <a:solidFill>
                  <a:srgbClr val="002060"/>
                </a:solidFill>
              </a:rPr>
              <a:t> по </a:t>
            </a:r>
            <a:r>
              <a:rPr lang="ru-RU" sz="1800" dirty="0" err="1">
                <a:solidFill>
                  <a:srgbClr val="002060"/>
                </a:solidFill>
              </a:rPr>
              <a:t>проектното</a:t>
            </a:r>
            <a:r>
              <a:rPr lang="ru-RU" sz="1800" dirty="0">
                <a:solidFill>
                  <a:srgbClr val="002060"/>
                </a:solidFill>
              </a:rPr>
              <a:t> предложение;</a:t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>г) </a:t>
            </a:r>
            <a:r>
              <a:rPr lang="ru-RU" sz="1800" dirty="0" err="1">
                <a:solidFill>
                  <a:srgbClr val="002060"/>
                </a:solidFill>
              </a:rPr>
              <a:t>компютърен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софтуер</a:t>
            </a:r>
            <a:r>
              <a:rPr lang="ru-RU" sz="1800" dirty="0">
                <a:solidFill>
                  <a:srgbClr val="002060"/>
                </a:solidFill>
              </a:rPr>
              <a:t>;</a:t>
            </a:r>
            <a:br>
              <a:rPr lang="ru-RU" sz="1800" dirty="0">
                <a:solidFill>
                  <a:srgbClr val="002060"/>
                </a:solidFill>
              </a:rPr>
            </a:b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СВОМР </a:t>
            </a:r>
            <a:r>
              <a:rPr lang="x-none" sz="120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на МИГ </a:t>
            </a:r>
            <a:r>
              <a:rPr lang="bg-BG" sz="1200" dirty="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“, споразумение № РД 50-31/ 20.01.2026г.</a:t>
            </a:r>
            <a:endParaRPr lang="bg-BG" sz="1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123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тема">
  <a:themeElements>
    <a:clrScheme name="Степени на сивото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Връх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645</TotalTime>
  <Words>415</Words>
  <Application>Microsoft Office PowerPoint</Application>
  <PresentationFormat>Презентация на цял екран (4:3)</PresentationFormat>
  <Paragraphs>57</Paragraphs>
  <Slides>19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19</vt:i4>
      </vt:variant>
    </vt:vector>
  </HeadingPairs>
  <TitlesOfParts>
    <vt:vector size="26" baseType="lpstr">
      <vt:lpstr>Arial</vt:lpstr>
      <vt:lpstr>Calibri</vt:lpstr>
      <vt:lpstr>Impact</vt:lpstr>
      <vt:lpstr>Segoe MDL2 Assets</vt:lpstr>
      <vt:lpstr>Tahoma</vt:lpstr>
      <vt:lpstr>Times New Roman</vt:lpstr>
      <vt:lpstr>Office тема</vt:lpstr>
      <vt:lpstr>Стратегически план за развитие на земеделието и селските райони 2023-2027 г. </vt:lpstr>
      <vt:lpstr>Мярка 4:  „ ИНВЕСТИЦИИ В ОСНОВНИ УСЛУГИ И ДРЕБНИ ПО МАЩАБИ ИНФРАСТРУКТУРА В СЕЛСКИТЕ РАЙОНИ “</vt:lpstr>
      <vt:lpstr>ЦЕЛИ НА МЯРКАТА:  Подобряване на облика на населените места чрез:   Подобряване на публична общинска инфраструктура;   Подобряване на обекти за широко обществено ползване</vt:lpstr>
      <vt:lpstr>ДОПУСТИМИ КАНДИДАТИ:   Община Свиленград   Община Тополовград.</vt:lpstr>
      <vt:lpstr>ДОПУСТИМИ ДЕЙНОСТИ:   дейности, свързани с основни услуги и дребни по мащаби инфраструктура;  допустими за услуги за широко обществено ползване са дейности, извършвани върху имоти публична общинска собственост;  запазването на културния живот на населението в селските райони;  отдих, туристическа информация и малка по мащаб туристическа инфраструктура;  Допустими са и дейности насочени към създаване на „интелигентни селища“ (smart villages). </vt:lpstr>
      <vt:lpstr>Строителство, реконструкция и/или рехабилитация на нови и съществуващи улици и тротоари и съоръженията и принадлежностите към тях;  Реконструкция, ремонт, оборудване и/или обзавеждане на общинска образователна инфраструктура с местно значение в селските райони;  Реконструкция, ремонт, оборудване и/или обзавеждане на общински сгради, в които се предоставят обществени услуги, с цел подобряване на тяхната енергийна ефективност, вкл. и дейности за производство на енергия от възобновяеми енергийни източници за собствени нужди;  Изграждане и/или обновяване на площи за широко обществено ползване, предназначени за трайно задоволяване на обществените потребности от общинско значение;  Изграждане, реконструкция, ремонт, оборудване и/или обзавеждане на спортна инфраструктура.  Реконструкция, ремонт, реставрация, закупуване на оборудване и/или обзавеждане на обекти, свързани с културния живот.  Общи разходи свързани с проекта, извършени както в процеса на подготовка на проекта, така и по време на неговото изпълнение. </vt:lpstr>
      <vt:lpstr>Проектните предложения следва да съдържат анализ разходи-ползи, от който да е видно, че проектното предложение няма да генерира приходи, или ако генерира, същите се разходват само за нестопанските дейности на кандидата, свързани изцяло с целите на проекта.   Дейностите свързани със строително-монтажни работи, следва да бъдат в съответствие с приложимото национално законодателство в сферата на устройството на територията, инвестиционното проектиране и строителството в Република България</vt:lpstr>
      <vt:lpstr>НЕДОПУСТИМИ ДЕЙНОСТИ ПО ПРОЕКТИТЕ:    В мерките от СВОМР не се включват дейности за инфраструктура, свързани с пътища, водопреносни и канализационни системи, освен ако не са част от по-голям проект или не са свързани с дейности, отговарящи на концепцията за интелигентни селища;</vt:lpstr>
      <vt:lpstr>ДОПУСТИМИ РАЗХОДИ:  Инвестиционни разходи съгласно чл. 73 от Регламент (EC) № 2021/2115:  а) строително-монтажни работи за изграждане, ремонт, реконструкция, преустройство, поддръжка или възстановяване; б) закупуване на нови машини, съоръжения, оборудване и обзавеждане, включително безпилотни летателни системи и прилежащия към тях инвентар; в) общи разходи, свързани с основните разходи по проекта като хонорари на архитекти, инженери и консултанти, предпроектни проучвания, придобиване на патентни права и лицензи, авторски права и строителен надзор в размер на до 12% от общия размер на допустимите разходи по проектното предложение; г) компютърен софтуер; </vt:lpstr>
      <vt:lpstr>д) други нематериални активи, различни от софтуер (книги, филми и др.); е) специализирани превозни и транспортни средства, свързани с основната дейност на проекта; ж) закупуване на земя на стойност до 10 % от общите допустими разходи за съответната операция, свързани с основната дейност на проекта; з) закупуване на сгради на стойност до 10 % от общите допустими разходи за съответната операция, свързани с основната дейност на проекта; и)други разходи, които не противоречат на условията на Регламент (ЕС) 2021/2115. </vt:lpstr>
      <vt:lpstr>НЕДОПУСТИМИ ДЕЙНОСТИ ПО ПРОЕКТИТЕ:    В мерките от СВОМР не се включват дейности за инфраструктура, свързани с пътища, водопреносни и канализационни системи, освен ако не са част от по-голям проект или не са свързани с дейности, отговарящи на концепцията за интелигентни селища;</vt:lpstr>
      <vt:lpstr>НЕДОПУСТИМИ РАЗХОДИ ПО ПРОЕКТИТЕ:  -за инфраструктура, свързана с пътища и/или водопреносни и канализационни системи, когато не са част от по-голям проект или не са свързани с дейности, отговарящи на концепцията за интелигентни селища;  -извършени преди подаване на проектното предложение, с изключение на общите разходи, свързани с основните разходи по проекта като хонорари на архитекти, инженери и консултанти, предпроектни проучвания, придобиване на патентни права и лицензи, авторски права и строителен надзор.</vt:lpstr>
      <vt:lpstr>ОБЩ БЮДЖЕТ ПО МЯРКАТА:  1 022 583,76 евро  </vt:lpstr>
      <vt:lpstr>МИНИМАЛЕН И МАКСИМАЛЕН РАЗМЕР НА ОБЩИТЕ ДОПУСТИМИ РАЗХОДИ:  Минималният размер на допустимите разходи за едно проектно предложение е левовата равностойност на 2 500 евро.  Максималният размер на допустимите разходи за един кандидат за едно проектно предложение е до левовата равностойност на 200 000 евро;  ИНТЕНЗИТЕТ НА ФИНАНСОВАТА ПОМОЩ: Финансовата помощ е в размер на 100 % от общия размер на допустимите за финансово подпомагане разходи. </vt:lpstr>
      <vt:lpstr>КРИТЕРИИ ЗА ПОДБОР НА ПРОЕКТИТЕ И ТЯХНАТА ТЕЖЕСТ:  1.Дял на населението на територията на МИГ, ползващо се от подобрения достъп до услуги и инфраструктура: - До 30% от населението на МИГ-5т. - От 30,01% до 50%-10т. - Над 50%-20т. 2.Брой населени места, в които се реализират проектни дейности: -Проектът включва дейности в едно населено място-5т. -Проектът включва дейности в две населени места-10т. -Проектът включва дейности в три и повече населени места-15т. 3.Проектът предвижда ремонт/рехабилитация/ реконструкция на улици-20 т. 4.Проектът предвижда дейности за изграждане или възстановяване на зелени пространства-20 т. 5.Проектът предвижда разработване на концепция за интелигентни селища и/или изпълнение на дейност от концепция за интелигентни селища-10 т. 6. Проектът се изпълнява в населено място различно от общински център-15 т.  Минимален праг за преминаване 20 точки.</vt:lpstr>
      <vt:lpstr>         Интелигентни селища“ - подход за интегрирано териториално развитие, който се прилага от общности в селските райони, на основата на концепция (опростен вариант на стратегия или стратегия) за неговото приложение и/или като отделни, самостоятелни иновативни социални, технологични и/или цифрови решения, съответстващи на принципите на тази концепция като инструмент/и за териториално развитие на селските райони за подобряване на техните икономически, социални и/или екологични условия;</vt:lpstr>
      <vt:lpstr>Дейностите се приемат за насочени към създаване на „интелигентни селища“, когато са:  -свързани с подкрепа на иновативни решения за създаване на устойчиви модели – интелигентни еко селища, социални селища, IT селища и др., ландшафтно планиране и реконструкция на стари сгради -използването на стари сгради или налични парцели в полза на местната общност;  -свързани с дигитализация и подобряване на телекомуникационната свързаност с цел устойчиво развитие на съответния район;  -свързани с подобряването на условията за живот, които биха довели до задържане на населението и привличане на нови жители;  -свързани с изготвянето на стратегии за създаване на интелигентни селища;  -свързани с развитие на бизнес модели, които привличат работници и жители (временно или постоянно пребиваващи на територията)  -създаването на икономическа зона, IT академия, нови селскостопански методи и технологии, устойчива селска мобилност, споделени пространства. </vt:lpstr>
      <vt:lpstr>Контакти: гр. Свиленград 6500, ул. Септемврийци“ №6 e – mail: migsvgrareal@abv.bg,  migsvilengrad@mail.bg тел: 0888/ 56 21 42 – Елена Таушанова</vt:lpstr>
      <vt:lpstr>Благодаря за вниманието!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PowerPoint</dc:title>
  <dc:creator>User</dc:creator>
  <cp:lastModifiedBy>User</cp:lastModifiedBy>
  <cp:revision>134</cp:revision>
  <dcterms:created xsi:type="dcterms:W3CDTF">2026-04-21T08:02:30Z</dcterms:created>
  <dcterms:modified xsi:type="dcterms:W3CDTF">2026-05-14T11:03:17Z</dcterms:modified>
</cp:coreProperties>
</file>